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95" r:id="rId10"/>
    <p:sldId id="296" r:id="rId11"/>
    <p:sldId id="297" r:id="rId12"/>
    <p:sldId id="272" r:id="rId13"/>
    <p:sldId id="273" r:id="rId14"/>
    <p:sldId id="274" r:id="rId15"/>
    <p:sldId id="275" r:id="rId16"/>
    <p:sldId id="276" r:id="rId17"/>
    <p:sldId id="300" r:id="rId18"/>
    <p:sldId id="278" r:id="rId19"/>
    <p:sldId id="279" r:id="rId20"/>
    <p:sldId id="283" r:id="rId21"/>
    <p:sldId id="284" r:id="rId22"/>
    <p:sldId id="285" r:id="rId23"/>
    <p:sldId id="286" r:id="rId24"/>
    <p:sldId id="303" r:id="rId25"/>
    <p:sldId id="304" r:id="rId26"/>
    <p:sldId id="287" r:id="rId27"/>
    <p:sldId id="288" r:id="rId28"/>
    <p:sldId id="289" r:id="rId29"/>
  </p:sldIdLst>
  <p:sldSz cx="9144000" cy="6858000" type="screen4x3"/>
  <p:notesSz cx="67691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214"/>
    </p:cViewPr>
  </p:sorterViewPr>
  <p:notesViewPr>
    <p:cSldViewPr>
      <p:cViewPr varScale="1">
        <p:scale>
          <a:sx n="64" d="100"/>
          <a:sy n="64" d="100"/>
        </p:scale>
        <p:origin x="-3396" y="-120"/>
      </p:cViewPr>
      <p:guideLst>
        <p:guide orient="horz" pos="3120"/>
        <p:guide pos="21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EEC3069B-3188-4692-9395-3D1EA24E295E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4257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5D27B7C2-BA14-4A6E-852A-D2AA1031B9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14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FFB847A8-1B14-405B-B1F6-4D78AD7AA774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910" y="4705351"/>
            <a:ext cx="5415280" cy="4457700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A0200F4F-8161-429E-B2F8-E19C2E4AA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75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371ED94-8F23-47EA-8442-9F7C8D7404A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4AE7B4D-8FA9-4CB4-AD3F-5994E79977B4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ALSO ENI, encourage ENI </a:t>
            </a:r>
            <a:r>
              <a:rPr lang="fr-BE" dirty="0" err="1" smtClean="0"/>
              <a:t>partners</a:t>
            </a:r>
            <a:r>
              <a:rPr lang="fr-BE" dirty="0" smtClean="0"/>
              <a:t> to </a:t>
            </a:r>
            <a:r>
              <a:rPr lang="fr-BE" dirty="0" err="1" smtClean="0"/>
              <a:t>launch</a:t>
            </a:r>
            <a:r>
              <a:rPr lang="fr-BE" dirty="0" smtClean="0"/>
              <a:t> </a:t>
            </a:r>
            <a:r>
              <a:rPr lang="fr-BE" dirty="0" err="1" smtClean="0"/>
              <a:t>TRMs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00F4F-8161-429E-B2F8-E19C2E4AAFB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56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597F5BD6-03EF-4A31-A2C7-0E0200787F86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F6E4BE59-2772-4FBF-962C-F828A328BDF3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77BE0975-E3F0-425F-A99F-0CBAE988168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2"/>
                </a:solidFill>
              </a:rPr>
              <a:t>These are Maximum ceilings, the MS PL is entitled to pay less.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33B9FA56-1E82-4D70-989B-9B1C473AF8ED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97906E1-4AEA-423F-AD4F-04D6D4C39DB1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77DB7DD-C825-4E78-A5F6-ACB80C0D099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Budgetary Addendum required when cumulated changes are above 25% of the global budget. Then side letters can be used until the total reaches again 25%.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00F4F-8161-429E-B2F8-E19C2E4AAFB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817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E8AED6EA-F532-42A0-835C-FB92EB0BB5E9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1544B07-07DB-4F9B-A01F-3CB583C0792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DFCDD-B3C7-4CD2-A5F6-E7A51B5DFD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3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5ED07-ED8F-4BAD-A619-DC757B5535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91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877F4-B264-4AEA-9C23-9FD2C5D777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45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46D76-64C6-4B8F-BAC2-C89D20DCA64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83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339850"/>
            <a:ext cx="8291512" cy="4681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504B2-306F-4217-BD0F-90B339BDA28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6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FF7E3-ADAB-44C4-8266-8D42E377A0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3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65C28-BB8C-4FAC-AB10-AB605C6BBC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9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DC2D8-E021-4184-AD4D-CBEA840EA9D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0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56BA3-4E28-4B70-B725-D84C630D53D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3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3AF70-CDDF-43A3-A995-530CC2ECB70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F6448-5616-41B3-873E-7C5A604202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2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2DFE8-CF7D-4AFD-AFC4-26556A56B6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9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6EBA4-1624-463D-8433-334C2347B77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A53FA9-7A3C-44B2-A4EC-D03BD684C5C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18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Microsoft_Word_97_-_2003_Document1.doc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NEAR-TWINNING@ec.europa.eu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229600" cy="873125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OTHER COSTS </a:t>
            </a:r>
            <a:r>
              <a:rPr lang="en-GB" sz="3600" kern="1200" dirty="0" smtClean="0">
                <a:solidFill>
                  <a:srgbClr val="C00000"/>
                </a:solidFill>
              </a:rPr>
              <a:t>for beneficiary administration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96300" cy="4383087"/>
          </a:xfrm>
        </p:spPr>
        <p:txBody>
          <a:bodyPr/>
          <a:lstStyle/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Fees of short-term experts 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Management costs (150% of fees)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Per diems for STEs (per night, no halves)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Airfare (</a:t>
            </a:r>
            <a:r>
              <a:rPr lang="en-GB" b="1" dirty="0" smtClean="0">
                <a:solidFill>
                  <a:schemeClr val="accent2"/>
                </a:solidFill>
              </a:rPr>
              <a:t>economy</a:t>
            </a:r>
            <a:r>
              <a:rPr lang="en-GB" dirty="0" smtClean="0"/>
              <a:t>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Local travel (max.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50)*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Translation (for instance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15 -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45 per page)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Interpretation (for instance 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300/ day)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Interpretation away (for instance 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400/day)</a:t>
            </a:r>
          </a:p>
          <a:p>
            <a:pPr indent="-282575" eaLnBrk="1" hangingPunct="1">
              <a:buFont typeface="Wingdings" pitchFamily="2" charset="2"/>
              <a:buChar char="q"/>
            </a:pPr>
            <a:endParaRPr lang="en-GB" sz="1800" dirty="0" smtClean="0"/>
          </a:p>
          <a:p>
            <a:pPr indent="-282575" eaLnBrk="1" hangingPunct="1">
              <a:buFont typeface="Wingdings" pitchFamily="2" charset="2"/>
              <a:buNone/>
            </a:pPr>
            <a:r>
              <a:rPr lang="en-GB" sz="1800" dirty="0" smtClean="0"/>
              <a:t>* </a:t>
            </a:r>
            <a:r>
              <a:rPr lang="en-GB" sz="1400" dirty="0" smtClean="0"/>
              <a:t>Urban travel is excluded with the exception of taxi in case of flight arrivals or departures before 7 or after 22 hours.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7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623888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</a:t>
            </a:r>
            <a:r>
              <a:rPr lang="en-GB" sz="4100" kern="1200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</a:t>
            </a:r>
            <a:endParaRPr lang="en-GB" sz="41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70163"/>
            <a:ext cx="8218488" cy="3454400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Analysis</a:t>
            </a:r>
            <a:r>
              <a:rPr lang="en-GB" dirty="0" smtClean="0"/>
              <a:t> of the long-term impact of the project, its sustainable results and identification of potential relevant follow-up actions 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Information on </a:t>
            </a:r>
            <a:r>
              <a:rPr lang="en-GB" dirty="0" smtClean="0">
                <a:solidFill>
                  <a:srgbClr val="DC280A"/>
                </a:solidFill>
              </a:rPr>
              <a:t>visibility</a:t>
            </a:r>
            <a:r>
              <a:rPr lang="en-GB" dirty="0" smtClean="0"/>
              <a:t> of EU financing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Conclusions</a:t>
            </a:r>
            <a:r>
              <a:rPr lang="en-GB" dirty="0" smtClean="0"/>
              <a:t>, </a:t>
            </a:r>
            <a:r>
              <a:rPr lang="en-GB" dirty="0">
                <a:solidFill>
                  <a:srgbClr val="DC280A"/>
                </a:solidFill>
              </a:rPr>
              <a:t>recommendations, including lessons learned</a:t>
            </a:r>
            <a:r>
              <a:rPr lang="en-GB" dirty="0" smtClean="0"/>
              <a:t> for future Twinning projects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9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95400"/>
            <a:ext cx="8229600" cy="774700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</a:t>
            </a:r>
            <a:r>
              <a:rPr lang="en-GB" sz="4100" kern="1200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 Financial part</a:t>
            </a:r>
            <a:endParaRPr lang="en-GB" sz="41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62200"/>
            <a:ext cx="8229600" cy="4302125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Proof of transfers of ownership (if applicable) and a </a:t>
            </a:r>
            <a:r>
              <a:rPr lang="en-GB" dirty="0" smtClean="0">
                <a:solidFill>
                  <a:srgbClr val="DC280A"/>
                </a:solidFill>
              </a:rPr>
              <a:t>final statement</a:t>
            </a:r>
            <a:r>
              <a:rPr lang="en-GB" dirty="0" smtClean="0"/>
              <a:t> of all eligible costs of the Twinning project plus a </a:t>
            </a:r>
            <a:r>
              <a:rPr lang="en-GB" dirty="0" smtClean="0">
                <a:solidFill>
                  <a:srgbClr val="DC280A"/>
                </a:solidFill>
              </a:rPr>
              <a:t>full summary</a:t>
            </a:r>
            <a:r>
              <a:rPr lang="en-GB" dirty="0" smtClean="0"/>
              <a:t> statement of the Twinning project’s income and expenditure and payments received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C5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Expenditure verification</a:t>
            </a:r>
            <a:r>
              <a:rPr lang="en-GB" dirty="0" smtClean="0"/>
              <a:t> report from a recognized, independent auditor</a:t>
            </a:r>
          </a:p>
          <a:p>
            <a:pPr eaLnBrk="1" hangingPunct="1"/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97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Directorate D\D2\NS\2.3.3.3.6.1 TWINNING\08 RTA training\50th RTA Training June 2013\Presentations\Draft\Changes to Twinning contra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17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25538"/>
            <a:ext cx="8713787" cy="765175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CHANGES TO TWINNING CONTRACTS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464050"/>
          </a:xfrm>
        </p:spPr>
        <p:txBody>
          <a:bodyPr/>
          <a:lstStyle/>
          <a:p>
            <a:pPr marL="361950" indent="-361950" eaLnBrk="1" hangingPunct="1">
              <a:lnSpc>
                <a:spcPct val="90000"/>
              </a:lnSpc>
              <a:buFontTx/>
              <a:buNone/>
            </a:pPr>
            <a:endParaRPr lang="en-GB" sz="2000" b="1" dirty="0" smtClean="0"/>
          </a:p>
          <a:p>
            <a:pPr marL="361950" indent="-361950" eaLnBrk="1" hangingPunct="1">
              <a:lnSpc>
                <a:spcPct val="90000"/>
              </a:lnSpc>
            </a:pPr>
            <a:endParaRPr lang="en-GB" sz="2000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Changes can only be made </a:t>
            </a:r>
            <a:r>
              <a:rPr lang="en-GB" dirty="0" smtClean="0">
                <a:solidFill>
                  <a:srgbClr val="DC280A"/>
                </a:solidFill>
              </a:rPr>
              <a:t>within the execution period</a:t>
            </a:r>
            <a:r>
              <a:rPr lang="en-GB" dirty="0" smtClean="0"/>
              <a:t> of the contract (legal duration) </a:t>
            </a:r>
          </a:p>
          <a:p>
            <a:pPr marL="361950" indent="-361950" algn="just" eaLnBrk="1" hangingPunct="1">
              <a:lnSpc>
                <a:spcPct val="90000"/>
              </a:lnSpc>
            </a:pPr>
            <a:endParaRPr lang="en-GB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Changes can</a:t>
            </a:r>
            <a:r>
              <a:rPr lang="en-GB" dirty="0" smtClean="0">
                <a:solidFill>
                  <a:srgbClr val="DC280A"/>
                </a:solidFill>
              </a:rPr>
              <a:t>not</a:t>
            </a:r>
            <a:r>
              <a:rPr lang="en-GB" dirty="0" smtClean="0"/>
              <a:t> be </a:t>
            </a:r>
            <a:r>
              <a:rPr lang="en-GB" dirty="0" smtClean="0">
                <a:solidFill>
                  <a:srgbClr val="DC280A"/>
                </a:solidFill>
              </a:rPr>
              <a:t>retroactive</a:t>
            </a:r>
          </a:p>
          <a:p>
            <a:pPr marL="361950" indent="-361950" algn="just" eaLnBrk="1" hangingPunct="1">
              <a:lnSpc>
                <a:spcPct val="90000"/>
              </a:lnSpc>
            </a:pPr>
            <a:endParaRPr lang="en-GB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There should be </a:t>
            </a:r>
            <a:r>
              <a:rPr lang="en-GB" dirty="0" smtClean="0">
                <a:solidFill>
                  <a:srgbClr val="DC280A"/>
                </a:solidFill>
              </a:rPr>
              <a:t>no changes to the mandatory results</a:t>
            </a:r>
            <a:r>
              <a:rPr lang="en-GB" dirty="0" smtClean="0"/>
              <a:t> defined in the work plan; the means of achieving these (benchmarks) may be adapted to circumstances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60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96752"/>
            <a:ext cx="8785225" cy="839787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CHANGES TO TWINNING CONTRACTS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16113"/>
            <a:ext cx="8569325" cy="4608512"/>
          </a:xfrm>
        </p:spPr>
        <p:txBody>
          <a:bodyPr/>
          <a:lstStyle/>
          <a:p>
            <a:pPr marL="363538" indent="-363538" eaLnBrk="1" hangingPunct="1">
              <a:buFontTx/>
              <a:buNone/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r>
              <a:rPr lang="en-GB" sz="2800" dirty="0" smtClean="0">
                <a:solidFill>
                  <a:srgbClr val="DC280A"/>
                </a:solidFill>
              </a:rPr>
              <a:t>Addendum</a:t>
            </a:r>
          </a:p>
          <a:p>
            <a:pPr marL="363538" indent="-363538" algn="just" eaLnBrk="1" hangingPunct="1">
              <a:buFontTx/>
              <a:buNone/>
            </a:pPr>
            <a:r>
              <a:rPr lang="en-GB" sz="2000" dirty="0" smtClean="0"/>
              <a:t>	</a:t>
            </a:r>
            <a:r>
              <a:rPr lang="en-GB" sz="2000" b="1" dirty="0" smtClean="0"/>
              <a:t>Substantial changes</a:t>
            </a:r>
            <a:r>
              <a:rPr lang="en-GB" sz="2000" dirty="0" smtClean="0"/>
              <a:t> to the Twinning Contract formalized in a formal written addendum to the contract signed by both MS administration and BC administration require prior approval</a:t>
            </a:r>
          </a:p>
          <a:p>
            <a:pPr marL="363538" indent="-363538" eaLnBrk="1" hangingPunct="1">
              <a:buFontTx/>
              <a:buNone/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r>
              <a:rPr lang="en-GB" sz="2800" dirty="0" smtClean="0">
                <a:solidFill>
                  <a:srgbClr val="DC280A"/>
                </a:solidFill>
              </a:rPr>
              <a:t>Side letter</a:t>
            </a:r>
          </a:p>
          <a:p>
            <a:pPr marL="363538" indent="-363538" algn="just" eaLnBrk="1" hangingPunct="1">
              <a:buFontTx/>
              <a:buNone/>
            </a:pPr>
            <a:r>
              <a:rPr lang="en-GB" sz="2000" dirty="0" smtClean="0"/>
              <a:t>	</a:t>
            </a:r>
            <a:r>
              <a:rPr lang="en-GB" sz="2000" b="1" dirty="0" smtClean="0"/>
              <a:t>Minor changes</a:t>
            </a:r>
            <a:r>
              <a:rPr lang="en-GB" sz="2000" dirty="0" smtClean="0"/>
              <a:t> are notified to the CA through a side letter signed by both </a:t>
            </a:r>
            <a:r>
              <a:rPr lang="en-GB" sz="2000" dirty="0" err="1" smtClean="0"/>
              <a:t>PLs.</a:t>
            </a:r>
            <a:r>
              <a:rPr lang="en-GB" sz="2000" dirty="0" smtClean="0"/>
              <a:t> MS PL can delegate the RTA. Notification must be made by a secure means of communication, so that dispatch can be proven in the event of dispute</a:t>
            </a:r>
          </a:p>
          <a:p>
            <a:pPr marL="363538" indent="-363538" algn="just" eaLnBrk="1" hangingPunct="1"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35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94615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ADDENDUM (1)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103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err="1" smtClean="0">
                <a:solidFill>
                  <a:srgbClr val="DC280A"/>
                </a:solidFill>
              </a:rPr>
              <a:t>Acquis</a:t>
            </a:r>
            <a:r>
              <a:rPr lang="en-GB" dirty="0" smtClean="0"/>
              <a:t> related to the project (Article 2 of the Work plan)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Definition of the </a:t>
            </a:r>
            <a:r>
              <a:rPr lang="en-GB" dirty="0" smtClean="0">
                <a:solidFill>
                  <a:srgbClr val="DC280A"/>
                </a:solidFill>
              </a:rPr>
              <a:t>mandatory results</a:t>
            </a:r>
            <a:r>
              <a:rPr lang="en-GB" dirty="0" smtClean="0"/>
              <a:t> and the </a:t>
            </a:r>
            <a:r>
              <a:rPr lang="en-GB" dirty="0" smtClean="0">
                <a:solidFill>
                  <a:srgbClr val="DC280A"/>
                </a:solidFill>
              </a:rPr>
              <a:t>benchmarks</a:t>
            </a:r>
            <a:r>
              <a:rPr lang="en-GB" dirty="0" smtClean="0"/>
              <a:t> to be achieved (Articles 3 and 4 of the Work plan)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MS administration</a:t>
            </a:r>
            <a:r>
              <a:rPr lang="en-GB" dirty="0" smtClean="0"/>
              <a:t> involved in the Twinning project (Article 5 of the Contract)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The </a:t>
            </a:r>
            <a:r>
              <a:rPr lang="en-GB" dirty="0" smtClean="0">
                <a:solidFill>
                  <a:srgbClr val="DC280A"/>
                </a:solidFill>
              </a:rPr>
              <a:t>period of execution </a:t>
            </a:r>
            <a:r>
              <a:rPr lang="en-GB" dirty="0"/>
              <a:t>or</a:t>
            </a:r>
            <a:r>
              <a:rPr lang="en-GB" dirty="0" smtClean="0">
                <a:solidFill>
                  <a:srgbClr val="DC280A"/>
                </a:solidFill>
              </a:rPr>
              <a:t> implementation</a:t>
            </a:r>
            <a:r>
              <a:rPr lang="en-GB" dirty="0" smtClean="0"/>
              <a:t> (Art 2 of the Contract)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28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ADDENDUM (2)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Identity</a:t>
            </a:r>
            <a:r>
              <a:rPr lang="en-GB" dirty="0" smtClean="0"/>
              <a:t> of the MS and BC </a:t>
            </a:r>
            <a:r>
              <a:rPr lang="en-GB" b="1" dirty="0">
                <a:solidFill>
                  <a:schemeClr val="accent2"/>
                </a:solidFill>
              </a:rPr>
              <a:t>Project Leaders</a:t>
            </a:r>
            <a:r>
              <a:rPr lang="en-GB" dirty="0" smtClean="0"/>
              <a:t>, the </a:t>
            </a:r>
            <a:r>
              <a:rPr lang="en-GB" b="1" dirty="0">
                <a:solidFill>
                  <a:schemeClr val="accent2"/>
                </a:solidFill>
              </a:rPr>
              <a:t>RTA</a:t>
            </a:r>
            <a:r>
              <a:rPr lang="en-GB" dirty="0" smtClean="0"/>
              <a:t> and the </a:t>
            </a:r>
            <a:r>
              <a:rPr lang="en-GB" b="1" dirty="0" smtClean="0">
                <a:solidFill>
                  <a:schemeClr val="accent2"/>
                </a:solidFill>
              </a:rPr>
              <a:t>key MS experts </a:t>
            </a:r>
            <a:r>
              <a:rPr lang="en-GB" dirty="0" smtClean="0"/>
              <a:t>(Article 6 of the Work plan)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Major </a:t>
            </a:r>
            <a:r>
              <a:rPr lang="en-GB" dirty="0" smtClean="0">
                <a:solidFill>
                  <a:srgbClr val="DC280A"/>
                </a:solidFill>
              </a:rPr>
              <a:t>reallocations beyond 25%</a:t>
            </a:r>
            <a:r>
              <a:rPr lang="en-GB" dirty="0" smtClean="0"/>
              <a:t> of the total Budget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C12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55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Exception</a:t>
            </a:r>
            <a:endParaRPr lang="en-GB" sz="28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 algn="just"/>
            <a:r>
              <a:rPr lang="fr-BE" u="sng" dirty="0" smtClean="0"/>
              <a:t>No addendum </a:t>
            </a:r>
            <a:r>
              <a:rPr lang="fr-BE" u="sng" dirty="0" err="1" smtClean="0"/>
              <a:t>needed</a:t>
            </a:r>
            <a:r>
              <a:rPr lang="fr-BE" dirty="0" smtClean="0"/>
              <a:t> for </a:t>
            </a:r>
            <a:r>
              <a:rPr lang="en-GB" dirty="0">
                <a:solidFill>
                  <a:srgbClr val="DC280A"/>
                </a:solidFill>
              </a:rPr>
              <a:t>Interruption</a:t>
            </a:r>
            <a:r>
              <a:rPr lang="en-GB" dirty="0"/>
              <a:t> or </a:t>
            </a:r>
            <a:r>
              <a:rPr lang="en-GB" dirty="0">
                <a:solidFill>
                  <a:srgbClr val="FF0000"/>
                </a:solidFill>
              </a:rPr>
              <a:t>termination</a:t>
            </a:r>
            <a:r>
              <a:rPr lang="en-GB" dirty="0"/>
              <a:t> </a:t>
            </a:r>
            <a:r>
              <a:rPr lang="en-GB" dirty="0" smtClean="0"/>
              <a:t>of project before completion</a:t>
            </a:r>
          </a:p>
          <a:p>
            <a:pPr algn="just"/>
            <a:endParaRPr lang="fr-BE" b="1" dirty="0" smtClean="0"/>
          </a:p>
          <a:p>
            <a:pPr algn="just"/>
            <a:r>
              <a:rPr lang="fr-BE" b="1" dirty="0" smtClean="0"/>
              <a:t>6.7.2 </a:t>
            </a:r>
            <a:r>
              <a:rPr lang="en-GB" b="1" dirty="0"/>
              <a:t>Termination of the Twinning project</a:t>
            </a:r>
            <a:endParaRPr lang="fr-BE" b="1" dirty="0"/>
          </a:p>
          <a:p>
            <a:pPr algn="just"/>
            <a:endParaRPr lang="fr-BE" sz="2000" dirty="0" smtClean="0"/>
          </a:p>
          <a:p>
            <a:pPr algn="just"/>
            <a:r>
              <a:rPr lang="fr-BE" sz="2000" dirty="0" smtClean="0"/>
              <a:t>"</a:t>
            </a:r>
            <a:r>
              <a:rPr lang="en-GB" sz="2000" b="1" dirty="0"/>
              <a:t>Either party</a:t>
            </a:r>
            <a:r>
              <a:rPr lang="en-GB" sz="2000" dirty="0"/>
              <a:t> </a:t>
            </a:r>
            <a:r>
              <a:rPr lang="en-GB" sz="2000" dirty="0" smtClean="0"/>
              <a:t>(BA </a:t>
            </a:r>
            <a:r>
              <a:rPr lang="en-GB" sz="2000" dirty="0"/>
              <a:t>or MS) may terminate the Twinning Contract at any time by giving </a:t>
            </a:r>
            <a:r>
              <a:rPr lang="en-GB" sz="2000" b="1" dirty="0"/>
              <a:t>three </a:t>
            </a:r>
            <a:r>
              <a:rPr lang="en-GB" sz="2000" b="1" dirty="0" err="1"/>
              <a:t>months notice</a:t>
            </a:r>
            <a:r>
              <a:rPr lang="en-GB" sz="2000" b="1" dirty="0"/>
              <a:t> </a:t>
            </a:r>
            <a:r>
              <a:rPr lang="en-GB" sz="2000" dirty="0"/>
              <a:t>in writing to the other party (as specified in article 7.2 of the Special Conditions), after having informed the Commission and the AO thereof. </a:t>
            </a:r>
            <a:r>
              <a:rPr lang="en-GB" sz="2000" b="1" dirty="0"/>
              <a:t>Failure of a party to fulfil any of its obligations under the Twinning Contract entitles the other party to terminate the Twinning Contract stating the grounds</a:t>
            </a:r>
            <a:r>
              <a:rPr lang="en-GB" sz="2000" dirty="0" smtClean="0"/>
              <a:t>."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SIDE LETTER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24862" cy="3733800"/>
          </a:xfrm>
        </p:spPr>
        <p:txBody>
          <a:bodyPr/>
          <a:lstStyle/>
          <a:p>
            <a:pPr eaLnBrk="1" hangingPunct="1"/>
            <a:endParaRPr lang="en-GB" sz="2000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Changes not affecting basic purpose (means used for implementation, time schedule and dates, identity of non-key MS’ short term experts)</a:t>
            </a: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Reallocations below 25%</a:t>
            </a:r>
            <a:r>
              <a:rPr lang="en-GB" dirty="0" smtClean="0"/>
              <a:t> of the total Twinning budget</a:t>
            </a: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C13</a:t>
            </a:r>
          </a:p>
          <a:p>
            <a:pPr algn="just" eaLnBrk="1" hangingPunct="1">
              <a:buClr>
                <a:srgbClr val="2D5EC1"/>
              </a:buClr>
            </a:pPr>
            <a:r>
              <a:rPr lang="fr-BE" dirty="0"/>
              <a:t>Changes effective </a:t>
            </a:r>
            <a:r>
              <a:rPr lang="fr-BE" dirty="0" smtClean="0"/>
              <a:t>48h (</a:t>
            </a:r>
            <a:r>
              <a:rPr lang="fr-BE" dirty="0" err="1" smtClean="0"/>
              <a:t>two</a:t>
            </a:r>
            <a:r>
              <a:rPr lang="fr-BE" dirty="0" smtClean="0"/>
              <a:t> </a:t>
            </a:r>
            <a:r>
              <a:rPr lang="fr-BE" dirty="0" err="1" smtClean="0"/>
              <a:t>working</a:t>
            </a:r>
            <a:r>
              <a:rPr lang="fr-BE" dirty="0" smtClean="0"/>
              <a:t> </a:t>
            </a:r>
            <a:r>
              <a:rPr lang="fr-BE" dirty="0" err="1" smtClean="0"/>
              <a:t>days</a:t>
            </a:r>
            <a:r>
              <a:rPr lang="fr-BE" dirty="0" smtClean="0"/>
              <a:t>) </a:t>
            </a:r>
            <a:r>
              <a:rPr lang="fr-BE" dirty="0" err="1"/>
              <a:t>after</a:t>
            </a:r>
            <a:r>
              <a:rPr lang="fr-BE" dirty="0"/>
              <a:t> </a:t>
            </a:r>
            <a:r>
              <a:rPr lang="fr-BE" dirty="0" smtClean="0"/>
              <a:t>notification.</a:t>
            </a:r>
            <a:endParaRPr lang="en-GB" dirty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Document" showAsIcon="1" r:id="rId3" imgW="914400" imgH="714375" progId="Word.Document.8">
                  <p:embed/>
                </p:oleObj>
              </mc:Choice>
              <mc:Fallback>
                <p:oleObj name="Document" showAsIcon="1" r:id="rId3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86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800"/>
            <a:ext cx="7924800" cy="849313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BUDGET CHANGES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42350" cy="4191000"/>
          </a:xfrm>
        </p:spPr>
        <p:txBody>
          <a:bodyPr/>
          <a:lstStyle/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The overall budget of a project cannot be increased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The unit costs (fees, daily allowances, etc.) must respect the rates set in the manual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Introduction of a new activity must be justified by showing that it will be of real use in achieving the mandatory results: </a:t>
            </a:r>
            <a:r>
              <a:rPr lang="en-GB" altLang="zh-CN" b="1" dirty="0" smtClean="0">
                <a:solidFill>
                  <a:schemeClr val="accent2"/>
                </a:solidFill>
                <a:ea typeface="宋体" pitchFamily="2" charset="-122"/>
              </a:rPr>
              <a:t>mere availability of funds is not sufficient to justify the financing of new activities</a:t>
            </a:r>
            <a:r>
              <a:rPr lang="en-GB" altLang="zh-CN" dirty="0" smtClean="0">
                <a:ea typeface="宋体" pitchFamily="2" charset="-122"/>
              </a:rPr>
              <a:t>. 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b="1" dirty="0" smtClean="0">
                <a:solidFill>
                  <a:schemeClr val="accent2"/>
                </a:solidFill>
              </a:rPr>
              <a:t>Costs generated</a:t>
            </a:r>
            <a:r>
              <a:rPr lang="en-GB" dirty="0" smtClean="0"/>
              <a:t> by changes notified or approved  </a:t>
            </a:r>
            <a:r>
              <a:rPr lang="en-GB" b="1" dirty="0" smtClean="0">
                <a:solidFill>
                  <a:schemeClr val="accent2"/>
                </a:solidFill>
              </a:rPr>
              <a:t>after their implementation </a:t>
            </a:r>
            <a:r>
              <a:rPr lang="en-GB" dirty="0" smtClean="0"/>
              <a:t>can</a:t>
            </a:r>
            <a:r>
              <a:rPr lang="en-GB" b="1" dirty="0" smtClean="0">
                <a:solidFill>
                  <a:schemeClr val="accent2"/>
                </a:solidFill>
              </a:rPr>
              <a:t>not</a:t>
            </a:r>
            <a:r>
              <a:rPr lang="en-GB" dirty="0" smtClean="0"/>
              <a:t> be </a:t>
            </a:r>
            <a:r>
              <a:rPr lang="en-GB" b="1" dirty="0" smtClean="0">
                <a:solidFill>
                  <a:schemeClr val="accent2"/>
                </a:solidFill>
              </a:rPr>
              <a:t>reimbursed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fr-BE" b="1" dirty="0" smtClean="0">
                <a:solidFill>
                  <a:schemeClr val="accent2"/>
                </a:solidFill>
              </a:rPr>
              <a:t>2,5% </a:t>
            </a:r>
            <a:r>
              <a:rPr lang="fr-BE" b="1" dirty="0" err="1" smtClean="0">
                <a:solidFill>
                  <a:schemeClr val="accent2"/>
                </a:solidFill>
              </a:rPr>
              <a:t>contingencies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cannot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be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refilled</a:t>
            </a:r>
            <a:endParaRPr lang="en-GB" b="1" dirty="0" smtClean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41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1125538"/>
            <a:ext cx="9525000" cy="1008062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COSTS COVERED BY </a:t>
            </a:r>
            <a:r>
              <a:rPr lang="en-GB" sz="3600" kern="1200" dirty="0" smtClean="0">
                <a:solidFill>
                  <a:srgbClr val="C00000"/>
                </a:solidFill>
              </a:rPr>
              <a:t>BENEFICIARY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340225"/>
          </a:xfrm>
        </p:spPr>
        <p:txBody>
          <a:bodyPr/>
          <a:lstStyle/>
          <a:p>
            <a:pPr eaLnBrk="1" hangingPunct="1">
              <a:buClr>
                <a:srgbClr val="0F5494"/>
              </a:buClr>
            </a:pPr>
            <a:r>
              <a:rPr lang="en-GB" dirty="0" smtClean="0"/>
              <a:t>Office space for RTA and assistant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Telecommunications (phone, fax)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Computer, including e-mail access, printer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Office supplies 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Secretarial assistance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Meeting and seminar venues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Small catering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International travel for BC staff </a:t>
            </a:r>
            <a:r>
              <a:rPr lang="en-GB" b="1" dirty="0" smtClean="0"/>
              <a:t>(only for IPA beneficiaries)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BC experts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81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PAYMENT PROCEDURE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599"/>
            <a:ext cx="8229600" cy="4191001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Further pre-financing</a:t>
            </a:r>
            <a:r>
              <a:rPr lang="en-GB" dirty="0" smtClean="0"/>
              <a:t>: when the MS Twinning partner can demonstrate that more than 70% of the cumulated pre-financing has been consumed, a subsequent pre-financing payment may be requested</a:t>
            </a:r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fr-BE" dirty="0" smtClean="0"/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Payment should take place within 60 days of receipt of the request further to the </a:t>
            </a:r>
            <a:r>
              <a:rPr lang="en-GB" dirty="0" smtClean="0">
                <a:solidFill>
                  <a:srgbClr val="DC280A"/>
                </a:solidFill>
              </a:rPr>
              <a:t>endorsement </a:t>
            </a:r>
            <a:r>
              <a:rPr lang="en-GB" dirty="0" smtClean="0"/>
              <a:t>by the Beneficiary </a:t>
            </a:r>
            <a:r>
              <a:rPr lang="en-GB" dirty="0" smtClean="0">
                <a:solidFill>
                  <a:srgbClr val="DC280A"/>
                </a:solidFill>
              </a:rPr>
              <a:t>of services rendered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00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514" y="1066800"/>
            <a:ext cx="68580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PAYMENT PROCEDURE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2276475"/>
            <a:ext cx="8785225" cy="43211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Prior to final payment/settlement, the accumulated payment of the initial </a:t>
            </a:r>
            <a:r>
              <a:rPr lang="en-GB" dirty="0" err="1" smtClean="0"/>
              <a:t>prefinancing</a:t>
            </a:r>
            <a:r>
              <a:rPr lang="en-GB" dirty="0" smtClean="0"/>
              <a:t> and the successive pre-financing payments may not exceed </a:t>
            </a:r>
            <a:r>
              <a:rPr lang="en-GB" dirty="0" smtClean="0">
                <a:solidFill>
                  <a:srgbClr val="DC280A"/>
                </a:solidFill>
              </a:rPr>
              <a:t>90%</a:t>
            </a:r>
            <a:r>
              <a:rPr lang="en-GB" dirty="0" smtClean="0"/>
              <a:t> of the total budget.</a:t>
            </a:r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Final payment:</a:t>
            </a:r>
            <a:r>
              <a:rPr lang="en-GB" dirty="0" smtClean="0"/>
              <a:t> Upon completion of the Twinning project, and subject to approval of the final project report demonstrating that the mandatory results have been achieved, the MS Twinning partner may submit its </a:t>
            </a:r>
            <a:r>
              <a:rPr lang="en-GB" dirty="0" smtClean="0">
                <a:solidFill>
                  <a:srgbClr val="DC280A"/>
                </a:solidFill>
              </a:rPr>
              <a:t>request for final payment</a:t>
            </a:r>
            <a:r>
              <a:rPr lang="en-GB" dirty="0" smtClean="0"/>
              <a:t> together with the </a:t>
            </a:r>
            <a:r>
              <a:rPr lang="en-GB" dirty="0" smtClean="0">
                <a:solidFill>
                  <a:srgbClr val="DC280A"/>
                </a:solidFill>
              </a:rPr>
              <a:t>final global financial report</a:t>
            </a:r>
            <a:r>
              <a:rPr lang="en-GB" dirty="0" smtClean="0"/>
              <a:t> accompanied by the </a:t>
            </a:r>
            <a:r>
              <a:rPr lang="en-GB" dirty="0" smtClean="0">
                <a:solidFill>
                  <a:srgbClr val="DC280A"/>
                </a:solidFill>
              </a:rPr>
              <a:t>expenditure verification report</a:t>
            </a: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8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52513"/>
            <a:ext cx="8856662" cy="936625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EXPENDITURE VERIFICATION REPORT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3529013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An auditor must certify that all transactions invoiced by the MS Twinning partner were </a:t>
            </a:r>
            <a:r>
              <a:rPr lang="en-GB" dirty="0" smtClean="0">
                <a:solidFill>
                  <a:srgbClr val="DC280A"/>
                </a:solidFill>
              </a:rPr>
              <a:t>duly justified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rgbClr val="DC280A"/>
                </a:solidFill>
              </a:rPr>
              <a:t>accordance with the</a:t>
            </a:r>
            <a:r>
              <a:rPr lang="en-GB" dirty="0" smtClean="0"/>
              <a:t> established </a:t>
            </a:r>
            <a:r>
              <a:rPr lang="en-GB" dirty="0" smtClean="0">
                <a:solidFill>
                  <a:srgbClr val="DC280A"/>
                </a:solidFill>
              </a:rPr>
              <a:t>rules </a:t>
            </a:r>
            <a:r>
              <a:rPr lang="en-GB" dirty="0" smtClean="0"/>
              <a:t>and arose solely as a result of the Twinning Contract. Veracity as well as eligibility of the transactions must be audited.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The expenditure verification report dispenses MS implementing bodies from submitting </a:t>
            </a:r>
            <a:r>
              <a:rPr lang="en-GB" dirty="0" smtClean="0">
                <a:solidFill>
                  <a:srgbClr val="DC280A"/>
                </a:solidFill>
              </a:rPr>
              <a:t>original documentary evidence</a:t>
            </a:r>
            <a:r>
              <a:rPr lang="en-GB" dirty="0" smtClean="0"/>
              <a:t> to the contracting authority when requesting payment.</a:t>
            </a:r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974167"/>
              </p:ext>
            </p:extLst>
          </p:nvPr>
        </p:nvGraphicFramePr>
        <p:xfrm>
          <a:off x="7020272" y="6143625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4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6143625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33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295400"/>
            <a:ext cx="8785225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DOCUMENTATION IN SUPPORT OF INVOICES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88895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The MS is obliged to keep full accurate and systematic </a:t>
            </a:r>
            <a:r>
              <a:rPr lang="en-GB" dirty="0" smtClean="0">
                <a:solidFill>
                  <a:srgbClr val="DC280A"/>
                </a:solidFill>
              </a:rPr>
              <a:t>record and accounts</a:t>
            </a:r>
            <a:r>
              <a:rPr lang="en-GB" dirty="0" smtClean="0"/>
              <a:t> of the activities implemented </a:t>
            </a:r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Records must be kept for a </a:t>
            </a:r>
            <a:r>
              <a:rPr lang="en-GB" dirty="0" smtClean="0">
                <a:solidFill>
                  <a:srgbClr val="DC280A"/>
                </a:solidFill>
              </a:rPr>
              <a:t>7-year period</a:t>
            </a:r>
            <a:r>
              <a:rPr lang="en-GB" dirty="0" smtClean="0"/>
              <a:t> after the last payment made by the BA and the MS </a:t>
            </a:r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These documents comprise </a:t>
            </a:r>
            <a:r>
              <a:rPr lang="en-GB" dirty="0" smtClean="0">
                <a:solidFill>
                  <a:srgbClr val="DC280A"/>
                </a:solidFill>
              </a:rPr>
              <a:t>any documentation</a:t>
            </a:r>
            <a:r>
              <a:rPr lang="en-GB" dirty="0" smtClean="0"/>
              <a:t> concerning income and expenditure, inventory necessary for the checking of supporting documents, mission/timesheets, transport tickets, pay slips for experts and other invoices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21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447800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sz="3200" dirty="0" smtClean="0">
                <a:solidFill>
                  <a:srgbClr val="C00000"/>
                </a:solidFill>
              </a:rPr>
              <a:t>ARTICLE 9 Twinning Review Missions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229600" cy="3646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Each project is in principle followed, </a:t>
            </a:r>
            <a:r>
              <a:rPr lang="en-GB" b="1" dirty="0" smtClean="0"/>
              <a:t>6 to 12 months after </a:t>
            </a:r>
            <a:r>
              <a:rPr lang="en-GB" dirty="0" smtClean="0"/>
              <a:t>its finalisation, by a Twinning Review Mission </a:t>
            </a:r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endParaRPr lang="fr-BE" dirty="0" smtClean="0"/>
          </a:p>
          <a:p>
            <a:pPr marL="0" indent="0" algn="just" eaLnBrk="1" hangingPunct="1">
              <a:lnSpc>
                <a:spcPct val="90000"/>
              </a:lnSpc>
              <a:buClr>
                <a:srgbClr val="0F5494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This mission aims at reporting whether </a:t>
            </a:r>
            <a:r>
              <a:rPr lang="en-GB" b="1" dirty="0" smtClean="0"/>
              <a:t>sustainable impacts </a:t>
            </a:r>
            <a:r>
              <a:rPr lang="en-GB" dirty="0" smtClean="0"/>
              <a:t>or spin offs have been observed after the Twinning project finalisation. </a:t>
            </a:r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7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936625"/>
          </a:xfrm>
        </p:spPr>
        <p:txBody>
          <a:bodyPr/>
          <a:lstStyle/>
          <a:p>
            <a:r>
              <a:rPr lang="en-GB" sz="3600" dirty="0">
                <a:solidFill>
                  <a:srgbClr val="C00000"/>
                </a:solidFill>
              </a:rPr>
              <a:t>Twinning Review Missions (Article 9 – Annex A1)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29013"/>
          </a:xfrm>
        </p:spPr>
        <p:txBody>
          <a:bodyPr/>
          <a:lstStyle/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u="sng" dirty="0"/>
              <a:t>Triggered by EU Delegation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Final Report to be provided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 smtClean="0"/>
              <a:t>2 </a:t>
            </a:r>
            <a:r>
              <a:rPr lang="en-GB" dirty="0"/>
              <a:t>experts (RTA + former RTA)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3-5 days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Obligation to provide report</a:t>
            </a:r>
            <a:r>
              <a:rPr lang="en-GB" dirty="0" smtClean="0"/>
              <a:t>.</a:t>
            </a:r>
          </a:p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Twinning Review Missions are </a:t>
            </a:r>
            <a:r>
              <a:rPr lang="en-GB" b="1" dirty="0"/>
              <a:t>organized and financed by TAIEX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35290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GB" sz="4800" smtClean="0"/>
          </a:p>
          <a:p>
            <a:pPr algn="ctr" eaLnBrk="1" hangingPunct="1">
              <a:buFontTx/>
              <a:buNone/>
            </a:pPr>
            <a:r>
              <a:rPr lang="en-GB" sz="4800" smtClean="0"/>
              <a:t>Notwithstanding</a:t>
            </a:r>
          </a:p>
          <a:p>
            <a:pPr algn="ctr" eaLnBrk="1" hangingPunct="1">
              <a:buFontTx/>
              <a:buNone/>
            </a:pPr>
            <a:r>
              <a:rPr lang="en-GB" sz="4800" smtClean="0"/>
              <a:t>all this…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5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35290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fr-BE" sz="4800" dirty="0" smtClean="0"/>
          </a:p>
          <a:p>
            <a:pPr algn="ctr" eaLnBrk="1" hangingPunct="1">
              <a:buFontTx/>
              <a:buNone/>
            </a:pPr>
            <a:endParaRPr lang="fr-BE" sz="4800" dirty="0"/>
          </a:p>
          <a:p>
            <a:pPr algn="ctr" eaLnBrk="1" hangingPunct="1">
              <a:buFontTx/>
              <a:buNone/>
            </a:pPr>
            <a:endParaRPr lang="en-GB" sz="4800" dirty="0" smtClean="0"/>
          </a:p>
          <a:p>
            <a:pPr algn="ctr" eaLnBrk="1" hangingPunct="1">
              <a:buFontTx/>
              <a:buNone/>
            </a:pPr>
            <a:r>
              <a:rPr lang="en-GB" sz="4800" dirty="0" smtClean="0"/>
              <a:t>…Twinning is</a:t>
            </a:r>
          </a:p>
          <a:p>
            <a:pPr algn="ctr" eaLnBrk="1" hangingPunct="1">
              <a:buFontTx/>
              <a:buNone/>
            </a:pPr>
            <a:r>
              <a:rPr lang="en-GB" sz="4800" dirty="0" smtClean="0"/>
              <a:t>much easier</a:t>
            </a:r>
          </a:p>
          <a:p>
            <a:pPr algn="ctr" eaLnBrk="1" hangingPunct="1">
              <a:buFontTx/>
              <a:buNone/>
            </a:pPr>
            <a:r>
              <a:rPr lang="en-GB" sz="4800" dirty="0" smtClean="0"/>
              <a:t>than it looks!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628800"/>
            <a:ext cx="43148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66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565400"/>
            <a:ext cx="8208962" cy="790575"/>
          </a:xfrm>
        </p:spPr>
        <p:txBody>
          <a:bodyPr/>
          <a:lstStyle/>
          <a:p>
            <a:pPr indent="0" eaLnBrk="1" hangingPunct="1"/>
            <a:r>
              <a:rPr lang="en-GB" sz="5400" b="0" dirty="0" smtClean="0"/>
              <a:t>Thank you for your attention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419600"/>
            <a:ext cx="8153400" cy="2192337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Twinning Coordination Team</a:t>
            </a:r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Paolo </a:t>
            </a:r>
            <a:r>
              <a:rPr lang="en-GB" sz="1300" dirty="0" err="1" smtClean="0"/>
              <a:t>Gozzi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Christophe Casillas </a:t>
            </a:r>
          </a:p>
          <a:p>
            <a:pPr eaLnBrk="1" hangingPunct="1">
              <a:lnSpc>
                <a:spcPct val="80000"/>
              </a:lnSpc>
            </a:pPr>
            <a:r>
              <a:rPr lang="fr-BE" sz="1300" dirty="0" smtClean="0"/>
              <a:t>Lucia </a:t>
            </a:r>
            <a:r>
              <a:rPr lang="fr-BE" sz="1300" dirty="0" err="1" smtClean="0"/>
              <a:t>Santuccione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Birgit </a:t>
            </a:r>
            <a:r>
              <a:rPr lang="en-GB" sz="1300" dirty="0" err="1" smtClean="0"/>
              <a:t>Persson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NEAR Twinning Mail: </a:t>
            </a:r>
            <a:r>
              <a:rPr lang="en-GB" sz="1300" u="sng" dirty="0">
                <a:solidFill>
                  <a:srgbClr val="00CC99"/>
                </a:solidFill>
                <a:hlinkClick r:id="rId3"/>
              </a:rPr>
              <a:t>NEAR-TWINNING@ec.europa.eu</a:t>
            </a:r>
            <a:endParaRPr lang="en-GB" sz="1300" u="sng" dirty="0">
              <a:solidFill>
                <a:srgbClr val="00CC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Twinning </a:t>
            </a:r>
            <a:r>
              <a:rPr lang="en-GB" sz="1400" dirty="0"/>
              <a:t>website</a:t>
            </a:r>
            <a:r>
              <a:rPr lang="en-GB" sz="1400" dirty="0" smtClean="0"/>
              <a:t>: </a:t>
            </a:r>
            <a:r>
              <a:rPr lang="nl-NL" sz="1300" u="sng" dirty="0">
                <a:solidFill>
                  <a:srgbClr val="00CC99"/>
                </a:solidFill>
              </a:rPr>
              <a:t>http://ec.europa.eu/twinning/</a:t>
            </a:r>
          </a:p>
          <a:p>
            <a:pPr eaLnBrk="1" hangingPunct="1">
              <a:lnSpc>
                <a:spcPct val="80000"/>
              </a:lnSpc>
            </a:pPr>
            <a:endParaRPr lang="en-GB" sz="1300" dirty="0"/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951735"/>
              </p:ext>
            </p:extLst>
          </p:nvPr>
        </p:nvGraphicFramePr>
        <p:xfrm>
          <a:off x="7380312" y="4437112"/>
          <a:ext cx="9715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Picture" r:id="rId4" imgW="1514196" imgH="1514196" progId="StaticMetafile">
                  <p:embed/>
                </p:oleObj>
              </mc:Choice>
              <mc:Fallback>
                <p:oleObj name="Picture" r:id="rId4" imgW="1514196" imgH="1514196" progId="StaticMetafil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4437112"/>
                        <a:ext cx="97155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544B07-07DB-4F9B-A01F-3CB583C0792C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18" y="1295400"/>
            <a:ext cx="8229600" cy="990600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ELIGIBLE COSTS IN </a:t>
            </a:r>
            <a:r>
              <a:rPr lang="en-GB" sz="3600" kern="1200" dirty="0" smtClean="0">
                <a:solidFill>
                  <a:srgbClr val="C00000"/>
                </a:solidFill>
              </a:rPr>
              <a:t>STUDY VISITS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094162"/>
          </a:xfrm>
        </p:spPr>
        <p:txBody>
          <a:bodyPr/>
          <a:lstStyle/>
          <a:p>
            <a:pPr marL="271463" indent="-271463" eaLnBrk="1" hangingPunct="1">
              <a:buClr>
                <a:srgbClr val="0F5494"/>
              </a:buClr>
            </a:pPr>
            <a:endParaRPr lang="en-GB" dirty="0" smtClean="0"/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Per diems for BC participants</a:t>
            </a:r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Interpretation (for instance max. €300 per day)</a:t>
            </a:r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Incidental fee 10€ </a:t>
            </a:r>
            <a:r>
              <a:rPr lang="en-GB" dirty="0"/>
              <a:t>per </a:t>
            </a:r>
            <a:r>
              <a:rPr lang="en-GB" dirty="0" smtClean="0"/>
              <a:t>beneficiary administration </a:t>
            </a:r>
            <a:r>
              <a:rPr lang="en-GB" dirty="0"/>
              <a:t>participant</a:t>
            </a:r>
          </a:p>
          <a:p>
            <a:pPr marL="271463" indent="-271463" eaLnBrk="1" hangingPunct="1">
              <a:buClr>
                <a:srgbClr val="0F5494"/>
              </a:buClr>
            </a:pPr>
            <a:endParaRPr lang="en-GB" dirty="0" smtClean="0"/>
          </a:p>
          <a:p>
            <a:pPr marL="271463" indent="-271463" algn="just" eaLnBrk="1" hangingPunct="1">
              <a:buClr>
                <a:srgbClr val="4A474D"/>
              </a:buClr>
              <a:buFont typeface="Wingdings" pitchFamily="2" charset="2"/>
              <a:buNone/>
            </a:pPr>
            <a:r>
              <a:rPr lang="en-GB" dirty="0" smtClean="0"/>
              <a:t>	</a:t>
            </a:r>
            <a:r>
              <a:rPr lang="en-GB" sz="2000" dirty="0" smtClean="0"/>
              <a:t>NB: Hiring a </a:t>
            </a:r>
            <a:r>
              <a:rPr lang="en-GB" sz="2000" b="1" dirty="0" smtClean="0">
                <a:solidFill>
                  <a:schemeClr val="accent2"/>
                </a:solidFill>
              </a:rPr>
              <a:t>BC interpreter or to be accompanied by the RTA assistant/or interpreter/translator of the project (when applicable) </a:t>
            </a:r>
            <a:r>
              <a:rPr lang="en-GB" sz="2000" dirty="0" smtClean="0"/>
              <a:t>is recommended if the cost, including travel and per diem, is lower than the cost of hiring an interpreter in the 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66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" y="1196975"/>
            <a:ext cx="8229600" cy="855663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SHORT TERM EXPERTS FEES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indent="-282575"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sz="1600" dirty="0" smtClean="0">
              <a:solidFill>
                <a:srgbClr val="DC280A"/>
              </a:solidFill>
            </a:endParaRPr>
          </a:p>
          <a:p>
            <a:pPr indent="-282575"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>
                <a:solidFill>
                  <a:srgbClr val="DC280A"/>
                </a:solidFill>
              </a:rPr>
              <a:t>PUBLIC ADMINISTRATION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Civil servants 	 			€ 250</a:t>
            </a:r>
          </a:p>
          <a:p>
            <a:pPr indent="-282575" algn="ctr" eaLnBrk="1" hangingPunct="1"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>
                <a:solidFill>
                  <a:srgbClr val="DC280A"/>
                </a:solidFill>
              </a:rPr>
              <a:t>MANDATED BODY</a:t>
            </a:r>
          </a:p>
          <a:p>
            <a:pPr indent="-282575" eaLnBrk="1" hangingPunct="1"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1 expert 	 			€ 250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3 years of relevant experience)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dirty="0" smtClean="0"/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2 expert 				€ 350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8 years of experience, work in non-EU countries)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dirty="0" smtClean="0"/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3 expert</a:t>
            </a:r>
            <a:r>
              <a:rPr lang="en-GB" b="1" dirty="0" smtClean="0">
                <a:solidFill>
                  <a:schemeClr val="accent2"/>
                </a:solidFill>
              </a:rPr>
              <a:t> 	 			</a:t>
            </a:r>
            <a:r>
              <a:rPr lang="en-GB" dirty="0" smtClean="0"/>
              <a:t>€ 450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15 years of experience, high-level staff)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61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96975"/>
            <a:ext cx="8229600" cy="855663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PRIVATE SECTOR INPUTS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indent="-282575"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sz="1600" dirty="0" smtClean="0"/>
          </a:p>
          <a:p>
            <a:pPr indent="-282575" eaLnBrk="1" hangingPunct="1"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>
                <a:solidFill>
                  <a:srgbClr val="DC280A"/>
                </a:solidFill>
              </a:rPr>
              <a:t>Supply of Goods</a:t>
            </a:r>
            <a:r>
              <a:rPr lang="en-GB" dirty="0" smtClean="0"/>
              <a:t>: Limited to € </a:t>
            </a:r>
            <a:r>
              <a:rPr lang="en-GB" dirty="0">
                <a:solidFill>
                  <a:srgbClr val="FF0000"/>
                </a:solidFill>
              </a:rPr>
              <a:t>5000</a:t>
            </a:r>
            <a:r>
              <a:rPr lang="en-GB" dirty="0" smtClean="0"/>
              <a:t> for each TW project</a:t>
            </a: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>
                <a:solidFill>
                  <a:srgbClr val="DC280A"/>
                </a:solidFill>
              </a:rPr>
              <a:t>Supply of Services</a:t>
            </a:r>
            <a:r>
              <a:rPr lang="en-GB" dirty="0" smtClean="0"/>
              <a:t>: Limited to € </a:t>
            </a:r>
            <a:r>
              <a:rPr lang="en-GB" dirty="0" smtClean="0">
                <a:solidFill>
                  <a:srgbClr val="FF0000"/>
                </a:solidFill>
              </a:rPr>
              <a:t>10000</a:t>
            </a:r>
            <a:r>
              <a:rPr lang="en-GB" dirty="0" smtClean="0"/>
              <a:t> per budget item (per activity)</a:t>
            </a: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In both cases a single tender procedure is managed by the MS PL</a:t>
            </a:r>
          </a:p>
          <a:p>
            <a:pPr marL="60325" indent="0" eaLnBrk="1" hangingPunct="1">
              <a:lnSpc>
                <a:spcPct val="90000"/>
              </a:lnSpc>
              <a:buClr>
                <a:srgbClr val="0F5494"/>
              </a:buClr>
              <a:buNone/>
            </a:pPr>
            <a:endParaRPr lang="fr-BE" b="1" dirty="0">
              <a:solidFill>
                <a:srgbClr val="000099"/>
              </a:solidFill>
            </a:endParaRP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fr-BE" b="1" dirty="0"/>
              <a:t>In </a:t>
            </a:r>
            <a:r>
              <a:rPr lang="fr-BE" b="1" dirty="0" err="1"/>
              <a:t>special</a:t>
            </a:r>
            <a:r>
              <a:rPr lang="fr-BE" b="1" dirty="0"/>
              <a:t> cases, the tender </a:t>
            </a:r>
            <a:r>
              <a:rPr lang="fr-BE" b="1" dirty="0" err="1"/>
              <a:t>can</a:t>
            </a:r>
            <a:r>
              <a:rPr lang="fr-BE" b="1" dirty="0"/>
              <a:t> </a:t>
            </a:r>
            <a:r>
              <a:rPr lang="fr-BE" b="1" dirty="0" err="1"/>
              <a:t>be</a:t>
            </a:r>
            <a:r>
              <a:rPr lang="fr-BE" b="1" dirty="0"/>
              <a:t> </a:t>
            </a:r>
            <a:r>
              <a:rPr lang="fr-BE" b="1" dirty="0" err="1"/>
              <a:t>managed</a:t>
            </a:r>
            <a:r>
              <a:rPr lang="fr-BE" b="1" dirty="0"/>
              <a:t> by the CA </a:t>
            </a: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02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447800"/>
            <a:ext cx="8229600" cy="774700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REPORTING REQUIREMENTS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3529012"/>
          </a:xfrm>
        </p:spPr>
        <p:txBody>
          <a:bodyPr/>
          <a:lstStyle/>
          <a:p>
            <a:pPr eaLnBrk="1" hangingPunct="1"/>
            <a:endParaRPr lang="en-GB" sz="3200" smtClean="0">
              <a:solidFill>
                <a:srgbClr val="DC280A"/>
              </a:solidFill>
            </a:endParaRPr>
          </a:p>
          <a:p>
            <a:pPr eaLnBrk="1" hangingPunct="1">
              <a:buClr>
                <a:srgbClr val="DF0303"/>
              </a:buClr>
            </a:pPr>
            <a:r>
              <a:rPr lang="en-GB" sz="3200" smtClean="0">
                <a:solidFill>
                  <a:srgbClr val="DC280A"/>
                </a:solidFill>
              </a:rPr>
              <a:t>Interim Quarterly Reports</a:t>
            </a:r>
            <a:r>
              <a:rPr lang="en-GB" sz="3200" smtClean="0"/>
              <a:t> </a:t>
            </a:r>
          </a:p>
          <a:p>
            <a:pPr eaLnBrk="1" hangingPunct="1">
              <a:buClr>
                <a:srgbClr val="DF0303"/>
              </a:buClr>
            </a:pPr>
            <a:endParaRPr lang="en-GB" sz="3200" smtClean="0"/>
          </a:p>
          <a:p>
            <a:pPr eaLnBrk="1" hangingPunct="1">
              <a:buClr>
                <a:srgbClr val="DF0303"/>
              </a:buClr>
            </a:pPr>
            <a:r>
              <a:rPr lang="en-GB" sz="3200" smtClean="0">
                <a:solidFill>
                  <a:srgbClr val="DC280A"/>
                </a:solidFill>
              </a:rPr>
              <a:t>Final Report</a:t>
            </a:r>
            <a:r>
              <a:rPr lang="en-GB" smtClean="0"/>
              <a:t> </a:t>
            </a:r>
          </a:p>
          <a:p>
            <a:pPr eaLnBrk="1" hangingPunct="1"/>
            <a:endParaRPr lang="en-GB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043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REPORTING REQUIREMENTS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3529013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Reports shall consist of a </a:t>
            </a:r>
            <a:r>
              <a:rPr lang="en-GB" dirty="0" smtClean="0">
                <a:solidFill>
                  <a:srgbClr val="DC280A"/>
                </a:solidFill>
              </a:rPr>
              <a:t>content</a:t>
            </a:r>
            <a:r>
              <a:rPr lang="en-GB" dirty="0" smtClean="0"/>
              <a:t> section and a </a:t>
            </a:r>
            <a:r>
              <a:rPr lang="en-GB" dirty="0" smtClean="0">
                <a:solidFill>
                  <a:srgbClr val="DC280A"/>
                </a:solidFill>
              </a:rPr>
              <a:t>financial</a:t>
            </a:r>
            <a:r>
              <a:rPr lang="en-GB" dirty="0" smtClean="0"/>
              <a:t> section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FF0000"/>
                </a:solidFill>
              </a:rPr>
              <a:t>The MS PL </a:t>
            </a:r>
            <a:r>
              <a:rPr lang="en-GB" dirty="0" smtClean="0"/>
              <a:t>is responsible for </a:t>
            </a:r>
            <a:r>
              <a:rPr lang="en-GB" dirty="0" smtClean="0">
                <a:solidFill>
                  <a:srgbClr val="DC280A"/>
                </a:solidFill>
              </a:rPr>
              <a:t>submitting</a:t>
            </a:r>
            <a:r>
              <a:rPr lang="en-GB" dirty="0" smtClean="0"/>
              <a:t> them to the concerned authority (</a:t>
            </a:r>
            <a:r>
              <a:rPr lang="en-GB" dirty="0" err="1" smtClean="0"/>
              <a:t>TWManual</a:t>
            </a:r>
            <a:r>
              <a:rPr lang="en-GB" dirty="0" smtClean="0"/>
              <a:t> 6.4.1)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The BA Project Leader is fully </a:t>
            </a:r>
            <a:r>
              <a:rPr lang="en-GB" dirty="0" smtClean="0">
                <a:solidFill>
                  <a:srgbClr val="DC280A"/>
                </a:solidFill>
              </a:rPr>
              <a:t>involved</a:t>
            </a:r>
            <a:r>
              <a:rPr lang="en-GB" dirty="0" smtClean="0"/>
              <a:t> in this process and should be given adequate time to put forward comments. S/he must also </a:t>
            </a:r>
            <a:r>
              <a:rPr lang="en-GB" dirty="0" smtClean="0">
                <a:solidFill>
                  <a:srgbClr val="DC280A"/>
                </a:solidFill>
              </a:rPr>
              <a:t>co-sign</a:t>
            </a:r>
            <a:r>
              <a:rPr lang="en-GB" dirty="0" smtClean="0"/>
              <a:t> each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15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695325"/>
          </a:xfrm>
        </p:spPr>
        <p:txBody>
          <a:bodyPr/>
          <a:lstStyle/>
          <a:p>
            <a:pPr indent="0" eaLnBrk="1" hangingPunct="1"/>
            <a:r>
              <a:rPr lang="en-GB" sz="32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INTERIM QUARTERLY REPORTS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632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Executive summary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Describe progress</a:t>
            </a:r>
            <a:r>
              <a:rPr lang="en-GB" dirty="0" smtClean="0"/>
              <a:t> in the implementation making direct reference to the timetables and benchmarks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Update on the general </a:t>
            </a:r>
            <a:r>
              <a:rPr lang="en-GB" dirty="0" smtClean="0">
                <a:solidFill>
                  <a:srgbClr val="DC280A"/>
                </a:solidFill>
              </a:rPr>
              <a:t>environment, assumption and risks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b="1" dirty="0" smtClean="0"/>
              <a:t>Make an overall </a:t>
            </a:r>
            <a:r>
              <a:rPr lang="en-GB" b="1" dirty="0" smtClean="0">
                <a:solidFill>
                  <a:srgbClr val="DC280A"/>
                </a:solidFill>
              </a:rPr>
              <a:t>evaluation</a:t>
            </a:r>
            <a:r>
              <a:rPr lang="en-GB" b="1" dirty="0" smtClean="0"/>
              <a:t> of the progress achieved 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document the </a:t>
            </a:r>
            <a:r>
              <a:rPr lang="en-GB" dirty="0" smtClean="0">
                <a:solidFill>
                  <a:srgbClr val="DC280A"/>
                </a:solidFill>
              </a:rPr>
              <a:t>actual expenditure</a:t>
            </a:r>
            <a:r>
              <a:rPr lang="en-GB" dirty="0" smtClean="0"/>
              <a:t> in relation to budgeted expenditure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b="1" dirty="0" smtClean="0"/>
              <a:t>Provide </a:t>
            </a:r>
            <a:r>
              <a:rPr lang="en-GB" b="1" dirty="0" smtClean="0">
                <a:solidFill>
                  <a:srgbClr val="DC280A"/>
                </a:solidFill>
              </a:rPr>
              <a:t>recommendations</a:t>
            </a:r>
            <a:endParaRPr lang="en-GB" b="1" dirty="0" smtClean="0"/>
          </a:p>
          <a:p>
            <a:pPr eaLnBrk="1" hangingPunct="1">
              <a:lnSpc>
                <a:spcPct val="90000"/>
              </a:lnSpc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340768"/>
            <a:ext cx="8229600" cy="695325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REPORT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114800"/>
          </a:xfrm>
        </p:spPr>
        <p:txBody>
          <a:bodyPr/>
          <a:lstStyle/>
          <a:p>
            <a:pPr marL="363538" indent="-363538" eaLnBrk="1" hangingPunct="1">
              <a:lnSpc>
                <a:spcPct val="60000"/>
              </a:lnSpc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b="1" dirty="0" smtClean="0">
                <a:solidFill>
                  <a:srgbClr val="DC280A"/>
                </a:solidFill>
              </a:rPr>
              <a:t>Executive summary</a:t>
            </a:r>
            <a:r>
              <a:rPr lang="en-GB" b="1" dirty="0" smtClean="0"/>
              <a:t> </a:t>
            </a:r>
            <a:r>
              <a:rPr lang="en-GB" dirty="0" smtClean="0"/>
              <a:t>of the project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Background information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Listing of </a:t>
            </a:r>
            <a:r>
              <a:rPr lang="en-GB" dirty="0" smtClean="0">
                <a:solidFill>
                  <a:srgbClr val="DC280A"/>
                </a:solidFill>
              </a:rPr>
              <a:t>objectives, purpose and mandatory results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Implementation process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Achievement of </a:t>
            </a:r>
            <a:r>
              <a:rPr lang="en-GB" dirty="0" smtClean="0">
                <a:solidFill>
                  <a:srgbClr val="DC280A"/>
                </a:solidFill>
              </a:rPr>
              <a:t>mandatory results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37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</TotalTime>
  <Words>1356</Words>
  <Application>Microsoft Office PowerPoint</Application>
  <PresentationFormat>On-screen Show (4:3)</PresentationFormat>
  <Paragraphs>228</Paragraphs>
  <Slides>28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1_Slide_Master</vt:lpstr>
      <vt:lpstr>Document</vt:lpstr>
      <vt:lpstr>Picture</vt:lpstr>
      <vt:lpstr>OTHER COSTS for beneficiary administration</vt:lpstr>
      <vt:lpstr>COSTS COVERED BY BENEFICIARY</vt:lpstr>
      <vt:lpstr>ELIGIBLE COSTS IN STUDY VISITS</vt:lpstr>
      <vt:lpstr>SHORT TERM EXPERTS FEES</vt:lpstr>
      <vt:lpstr>PRIVATE SECTOR INPUTS</vt:lpstr>
      <vt:lpstr>REPORTING REQUIREMENTS</vt:lpstr>
      <vt:lpstr>REPORTING REQUIREMENTS</vt:lpstr>
      <vt:lpstr>INTERIM QUARTERLY REPORTS</vt:lpstr>
      <vt:lpstr>FINAL REPORT</vt:lpstr>
      <vt:lpstr>FINAL REPORT</vt:lpstr>
      <vt:lpstr>FINAL REPORT Financial part</vt:lpstr>
      <vt:lpstr>PowerPoint Presentation</vt:lpstr>
      <vt:lpstr>CHANGES TO TWINNING CONTRACTS</vt:lpstr>
      <vt:lpstr>CHANGES TO TWINNING CONTRACTS</vt:lpstr>
      <vt:lpstr>ADDENDUM (1)</vt:lpstr>
      <vt:lpstr>ADDENDUM (2)</vt:lpstr>
      <vt:lpstr>Exception</vt:lpstr>
      <vt:lpstr>SIDE LETTER</vt:lpstr>
      <vt:lpstr>BUDGET CHANGES </vt:lpstr>
      <vt:lpstr>PAYMENT PROCEDURE</vt:lpstr>
      <vt:lpstr>PAYMENT PROCEDURE</vt:lpstr>
      <vt:lpstr>EXPENDITURE VERIFICATION REPORT</vt:lpstr>
      <vt:lpstr>DOCUMENTATION IN SUPPORT OF INVOICES</vt:lpstr>
      <vt:lpstr>ARTICLE 9 Twinning Review Missions</vt:lpstr>
      <vt:lpstr>Twinning Review Missions (Article 9 – Annex A1)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COSTS IN BC</dc:title>
  <dc:creator>CASILLAS VACHER Christophe (ELARG)</dc:creator>
  <cp:lastModifiedBy>CASILLAS VACHER Santiago (ELARG)</cp:lastModifiedBy>
  <cp:revision>54</cp:revision>
  <cp:lastPrinted>2014-03-05T16:22:48Z</cp:lastPrinted>
  <dcterms:created xsi:type="dcterms:W3CDTF">2006-08-16T00:00:00Z</dcterms:created>
  <dcterms:modified xsi:type="dcterms:W3CDTF">2016-06-14T09:02:07Z</dcterms:modified>
</cp:coreProperties>
</file>