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9" r:id="rId3"/>
  </p:sldMasterIdLst>
  <p:notesMasterIdLst>
    <p:notesMasterId r:id="rId52"/>
  </p:notesMasterIdLst>
  <p:handoutMasterIdLst>
    <p:handoutMasterId r:id="rId53"/>
  </p:handoutMasterIdLst>
  <p:sldIdLst>
    <p:sldId id="292" r:id="rId4"/>
    <p:sldId id="325" r:id="rId5"/>
    <p:sldId id="310" r:id="rId6"/>
    <p:sldId id="314" r:id="rId7"/>
    <p:sldId id="293" r:id="rId8"/>
    <p:sldId id="327" r:id="rId9"/>
    <p:sldId id="311" r:id="rId10"/>
    <p:sldId id="290" r:id="rId11"/>
    <p:sldId id="324" r:id="rId12"/>
    <p:sldId id="328" r:id="rId13"/>
    <p:sldId id="331" r:id="rId14"/>
    <p:sldId id="332" r:id="rId15"/>
    <p:sldId id="302" r:id="rId16"/>
    <p:sldId id="303" r:id="rId17"/>
    <p:sldId id="304" r:id="rId18"/>
    <p:sldId id="305" r:id="rId19"/>
    <p:sldId id="306" r:id="rId20"/>
    <p:sldId id="261" r:id="rId21"/>
    <p:sldId id="296" r:id="rId22"/>
    <p:sldId id="319" r:id="rId23"/>
    <p:sldId id="307" r:id="rId24"/>
    <p:sldId id="321" r:id="rId25"/>
    <p:sldId id="322" r:id="rId26"/>
    <p:sldId id="308" r:id="rId27"/>
    <p:sldId id="334" r:id="rId28"/>
    <p:sldId id="309" r:id="rId29"/>
    <p:sldId id="320" r:id="rId30"/>
    <p:sldId id="312" r:id="rId31"/>
    <p:sldId id="287" r:id="rId32"/>
    <p:sldId id="313" r:id="rId33"/>
    <p:sldId id="289" r:id="rId34"/>
    <p:sldId id="278" r:id="rId35"/>
    <p:sldId id="279" r:id="rId36"/>
    <p:sldId id="280" r:id="rId37"/>
    <p:sldId id="281" r:id="rId38"/>
    <p:sldId id="282" r:id="rId39"/>
    <p:sldId id="283" r:id="rId40"/>
    <p:sldId id="338" r:id="rId41"/>
    <p:sldId id="284" r:id="rId42"/>
    <p:sldId id="337" r:id="rId43"/>
    <p:sldId id="336" r:id="rId44"/>
    <p:sldId id="299" r:id="rId45"/>
    <p:sldId id="300" r:id="rId46"/>
    <p:sldId id="301" r:id="rId47"/>
    <p:sldId id="285" r:id="rId48"/>
    <p:sldId id="340" r:id="rId49"/>
    <p:sldId id="339" r:id="rId50"/>
    <p:sldId id="342" r:id="rId51"/>
  </p:sldIdLst>
  <p:sldSz cx="9144000" cy="6858000" type="screen4x3"/>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00" autoAdjust="0"/>
  </p:normalViewPr>
  <p:slideViewPr>
    <p:cSldViewPr>
      <p:cViewPr varScale="1">
        <p:scale>
          <a:sx n="66" d="100"/>
          <a:sy n="66" d="100"/>
        </p:scale>
        <p:origin x="-191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408"/>
    </p:cViewPr>
  </p:sorterViewPr>
  <p:notesViewPr>
    <p:cSldViewPr>
      <p:cViewPr varScale="1">
        <p:scale>
          <a:sx n="49" d="100"/>
          <a:sy n="49" d="100"/>
        </p:scale>
        <p:origin x="-2778" y="-102"/>
      </p:cViewPr>
      <p:guideLst>
        <p:guide orient="horz" pos="3120"/>
        <p:guide pos="213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34257" y="0"/>
            <a:ext cx="2933277" cy="495300"/>
          </a:xfrm>
          <a:prstGeom prst="rect">
            <a:avLst/>
          </a:prstGeom>
        </p:spPr>
        <p:txBody>
          <a:bodyPr vert="horz" lIns="91440" tIns="45720" rIns="91440" bIns="45720" rtlCol="0"/>
          <a:lstStyle>
            <a:lvl1pPr algn="r">
              <a:defRPr sz="1200"/>
            </a:lvl1pPr>
          </a:lstStyle>
          <a:p>
            <a:fld id="{D0F94BB6-2B51-45EC-A9A3-9D762E1C523D}" type="datetimeFigureOut">
              <a:rPr lang="en-GB" smtClean="0"/>
              <a:t>26/02/2016</a:t>
            </a:fld>
            <a:endParaRPr lang="en-GB"/>
          </a:p>
        </p:txBody>
      </p:sp>
      <p:sp>
        <p:nvSpPr>
          <p:cNvPr id="4" name="Footer Placeholder 3"/>
          <p:cNvSpPr>
            <a:spLocks noGrp="1"/>
          </p:cNvSpPr>
          <p:nvPr>
            <p:ph type="ftr" sz="quarter" idx="2"/>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34257" y="9408981"/>
            <a:ext cx="2933277" cy="495300"/>
          </a:xfrm>
          <a:prstGeom prst="rect">
            <a:avLst/>
          </a:prstGeom>
        </p:spPr>
        <p:txBody>
          <a:bodyPr vert="horz" lIns="91440" tIns="45720" rIns="91440" bIns="45720"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34257" y="0"/>
            <a:ext cx="2933277" cy="495300"/>
          </a:xfrm>
          <a:prstGeom prst="rect">
            <a:avLst/>
          </a:prstGeom>
        </p:spPr>
        <p:txBody>
          <a:bodyPr vert="horz" lIns="91440" tIns="45720" rIns="91440" bIns="45720" rtlCol="0"/>
          <a:lstStyle>
            <a:lvl1pPr algn="r">
              <a:defRPr sz="1200"/>
            </a:lvl1pPr>
          </a:lstStyle>
          <a:p>
            <a:fld id="{85374B43-8158-47C1-926E-5C225D5274DE}" type="datetimeFigureOut">
              <a:rPr lang="en-GB" smtClean="0"/>
              <a:t>26/02/2016</a:t>
            </a:fld>
            <a:endParaRPr lang="en-GB"/>
          </a:p>
        </p:txBody>
      </p:sp>
      <p:sp>
        <p:nvSpPr>
          <p:cNvPr id="4" name="Slide Image Placeholder 3"/>
          <p:cNvSpPr>
            <a:spLocks noGrp="1" noRot="1" noChangeAspect="1"/>
          </p:cNvSpPr>
          <p:nvPr>
            <p:ph type="sldImg" idx="2"/>
          </p:nvPr>
        </p:nvSpPr>
        <p:spPr>
          <a:xfrm>
            <a:off x="9080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910" y="4705350"/>
            <a:ext cx="541528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1"/>
            <a:ext cx="2933277" cy="495300"/>
          </a:xfrm>
          <a:prstGeom prst="rect">
            <a:avLst/>
          </a:prstGeom>
        </p:spPr>
        <p:txBody>
          <a:bodyPr vert="horz" lIns="91440" tIns="45720" rIns="91440" bIns="45720"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245273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defTabSz="914400" eaLnBrk="1" hangingPunct="1">
              <a:spcBef>
                <a:spcPct val="0"/>
              </a:spcBef>
            </a:pPr>
            <a:fld id="{AACFF781-3C07-42D4-A75B-16A4A3E7364E}" type="slidenum">
              <a:rPr lang="en-GB" altLang="en-US" smtClean="0"/>
              <a:pPr defTabSz="914400" eaLnBrk="1" hangingPunct="1">
                <a:spcBef>
                  <a:spcPct val="0"/>
                </a:spcBef>
              </a:pPr>
              <a:t>11</a:t>
            </a:fld>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Page 37 </a:t>
            </a:r>
          </a:p>
          <a:p>
            <a:pPr>
              <a:defRPr/>
            </a:pPr>
            <a:r>
              <a:rPr lang="en-GB" dirty="0" smtClean="0"/>
              <a:t>In some cases, where criterion 2 and/or 3 is only partially fulfilled, the mandate is </a:t>
            </a:r>
            <a:r>
              <a:rPr lang="en-GB" b="1" dirty="0" smtClean="0"/>
              <a:t>restricted</a:t>
            </a:r>
            <a:r>
              <a:rPr lang="en-GB" dirty="0" smtClean="0"/>
              <a:t> subject to an exclusion from commercial tenders in the direct follow-up to the Twinning project. (…) </a:t>
            </a:r>
          </a:p>
          <a:p>
            <a:pPr>
              <a:defRPr/>
            </a:pPr>
            <a:r>
              <a:rPr lang="en-GB" dirty="0" smtClean="0"/>
              <a:t>Mandated bodies involved in Twinning projects are thus in principle not excluded from providing Technical Assistance under commercially tendered contracts. They must however be excluded from tendering commercially for follow-up contracts to the Twinning projects, if their involvement gives them a commercial advantage. They are also excluded from making a proposal for a Twinning project where they have been involved in drafting the Twinning project fiche (or terms of reference). By the same token, mandated bodies must not include in their proposal/contract any expertise that was involved in the drafting of the fiche. </a:t>
            </a:r>
          </a:p>
          <a:p>
            <a:pPr>
              <a:defRPr/>
            </a:pPr>
            <a:r>
              <a:rPr lang="en-GB" dirty="0" smtClean="0"/>
              <a:t>There are many bodies in the MS which could satisfy the formal criteria to be mandated but which can only make a small, very specialised contribution to a Twinning project (i.e. </a:t>
            </a:r>
            <a:r>
              <a:rPr lang="en-GB" dirty="0" err="1" smtClean="0"/>
              <a:t>phytosanitary</a:t>
            </a:r>
            <a:r>
              <a:rPr lang="en-GB" dirty="0" smtClean="0"/>
              <a:t> laboratory training). Their inclusion in the consolidated list is therefore not necessary and they can be given an </a:t>
            </a:r>
            <a:r>
              <a:rPr lang="en-GB" b="1" dirty="0" smtClean="0"/>
              <a:t>ad hoc mandate.</a:t>
            </a:r>
            <a:endParaRPr lang="en-GB" dirty="0" smtClean="0"/>
          </a:p>
          <a:p>
            <a:pPr>
              <a:buFont typeface="Arial" pitchFamily="34" charset="0"/>
              <a:buNone/>
              <a:defRPr/>
            </a:pPr>
            <a:endParaRPr lang="fr-BE" dirty="0" smtClean="0"/>
          </a:p>
          <a:p>
            <a:pPr>
              <a:buFont typeface="Arial" pitchFamily="34" charset="0"/>
              <a:buNone/>
              <a:defRPr/>
            </a:pPr>
            <a:r>
              <a:rPr lang="fr-BE" dirty="0" smtClean="0"/>
              <a:t>- MS Administration (MS public administration, no </a:t>
            </a:r>
            <a:r>
              <a:rPr lang="fr-BE" dirty="0" err="1" smtClean="0"/>
              <a:t>need</a:t>
            </a:r>
            <a:r>
              <a:rPr lang="fr-BE" dirty="0" smtClean="0"/>
              <a:t> of </a:t>
            </a:r>
            <a:r>
              <a:rPr lang="fr-BE" dirty="0" err="1" smtClean="0"/>
              <a:t>status</a:t>
            </a:r>
            <a:r>
              <a:rPr lang="fr-BE" dirty="0" smtClean="0"/>
              <a:t> </a:t>
            </a:r>
            <a:r>
              <a:rPr lang="fr-BE" dirty="0" err="1" smtClean="0"/>
              <a:t>toparticipate</a:t>
            </a:r>
            <a:r>
              <a:rPr lang="fr-BE" dirty="0" smtClean="0"/>
              <a:t> in a Twinning </a:t>
            </a:r>
            <a:r>
              <a:rPr lang="fr-BE" dirty="0" err="1" smtClean="0"/>
              <a:t>project</a:t>
            </a:r>
            <a:r>
              <a:rPr lang="fr-BE" dirty="0" smtClean="0"/>
              <a:t>, for </a:t>
            </a:r>
            <a:r>
              <a:rPr lang="fr-BE" dirty="0" err="1" smtClean="0"/>
              <a:t>example</a:t>
            </a:r>
            <a:r>
              <a:rPr lang="fr-BE" dirty="0" smtClean="0"/>
              <a:t> a </a:t>
            </a:r>
            <a:r>
              <a:rPr lang="fr-BE" dirty="0" err="1" smtClean="0"/>
              <a:t>Ministry</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Full </a:t>
            </a:r>
            <a:r>
              <a:rPr lang="fr-BE" dirty="0" err="1" smtClean="0"/>
              <a:t>Mandated</a:t>
            </a:r>
            <a:r>
              <a:rPr lang="fr-BE" dirty="0" smtClean="0"/>
              <a:t> Body (Public or semi-public administration </a:t>
            </a:r>
            <a:r>
              <a:rPr lang="fr-BE" dirty="0" err="1" smtClean="0"/>
              <a:t>fulfilling</a:t>
            </a:r>
            <a:r>
              <a:rPr lang="fr-BE" dirty="0" smtClean="0"/>
              <a:t> all 5 </a:t>
            </a:r>
            <a:r>
              <a:rPr lang="fr-BE" dirty="0" err="1" smtClean="0"/>
              <a:t>eligibility</a:t>
            </a:r>
            <a:r>
              <a:rPr lang="fr-BE" dirty="0" smtClean="0"/>
              <a:t> </a:t>
            </a:r>
            <a:r>
              <a:rPr lang="fr-BE" dirty="0" err="1" smtClean="0"/>
              <a:t>criterias</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err="1" smtClean="0"/>
              <a:t>Mandated</a:t>
            </a:r>
            <a:r>
              <a:rPr lang="fr-BE" dirty="0" smtClean="0"/>
              <a:t> Body </a:t>
            </a:r>
            <a:r>
              <a:rPr lang="fr-BE" dirty="0" err="1" smtClean="0"/>
              <a:t>Restricted</a:t>
            </a:r>
            <a:r>
              <a:rPr lang="fr-BE" dirty="0" smtClean="0"/>
              <a:t> (</a:t>
            </a:r>
            <a:r>
              <a:rPr lang="fr-BE" dirty="0" err="1" smtClean="0"/>
              <a:t>criterion</a:t>
            </a:r>
            <a:r>
              <a:rPr lang="fr-BE" dirty="0" smtClean="0"/>
              <a:t> 2 and/or 3 are </a:t>
            </a:r>
            <a:r>
              <a:rPr lang="fr-BE" dirty="0" err="1" smtClean="0"/>
              <a:t>partially</a:t>
            </a:r>
            <a:r>
              <a:rPr lang="fr-BE" dirty="0" smtClean="0"/>
              <a:t> met)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(institution </a:t>
            </a:r>
            <a:r>
              <a:rPr lang="fr-BE" dirty="0" err="1" smtClean="0"/>
              <a:t>with</a:t>
            </a:r>
            <a:r>
              <a:rPr lang="fr-BE" dirty="0" smtClean="0"/>
              <a:t> a </a:t>
            </a:r>
            <a:r>
              <a:rPr lang="fr-BE" dirty="0" err="1" smtClean="0"/>
              <a:t>specialised</a:t>
            </a:r>
            <a:r>
              <a:rPr lang="fr-BE" dirty="0" smtClean="0"/>
              <a:t> area of expertise, </a:t>
            </a:r>
            <a:r>
              <a:rPr lang="fr-BE" dirty="0" err="1" smtClean="0"/>
              <a:t>contributing</a:t>
            </a:r>
            <a:r>
              <a:rPr lang="fr-BE" dirty="0" smtClean="0"/>
              <a:t> to </a:t>
            </a:r>
            <a:r>
              <a:rPr lang="fr-BE" dirty="0" err="1" smtClean="0"/>
              <a:t>some</a:t>
            </a:r>
            <a:r>
              <a:rPr lang="fr-BE" dirty="0" smtClean="0"/>
              <a:t> </a:t>
            </a:r>
            <a:r>
              <a:rPr lang="fr-BE" dirty="0" err="1" smtClean="0"/>
              <a:t>activities</a:t>
            </a:r>
            <a:r>
              <a:rPr lang="fr-BE" dirty="0" smtClean="0"/>
              <a:t> of a </a:t>
            </a:r>
            <a:r>
              <a:rPr lang="fr-BE" dirty="0" err="1" smtClean="0"/>
              <a:t>specific</a:t>
            </a:r>
            <a:r>
              <a:rPr lang="fr-BE" dirty="0" smtClean="0"/>
              <a:t> </a:t>
            </a:r>
            <a:r>
              <a:rPr lang="fr-BE" dirty="0" err="1" smtClean="0"/>
              <a:t>project</a:t>
            </a:r>
            <a:r>
              <a:rPr lang="fr-BE" dirty="0" smtClean="0"/>
              <a:t> – </a:t>
            </a:r>
            <a:r>
              <a:rPr lang="fr-BE" dirty="0" err="1" smtClean="0"/>
              <a:t>valid</a:t>
            </a:r>
            <a:r>
              <a:rPr lang="fr-BE" dirty="0" smtClean="0"/>
              <a:t> for a </a:t>
            </a:r>
            <a:r>
              <a:rPr lang="fr-BE" dirty="0" err="1" smtClean="0"/>
              <a:t>specific</a:t>
            </a:r>
            <a:r>
              <a:rPr lang="fr-BE" dirty="0" smtClean="0"/>
              <a:t> </a:t>
            </a:r>
            <a:r>
              <a:rPr lang="fr-BE" dirty="0" err="1" smtClean="0"/>
              <a:t>project</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a:t>
            </a:r>
            <a:r>
              <a:rPr lang="fr-BE" dirty="0" err="1" smtClean="0"/>
              <a:t>Restricted</a:t>
            </a:r>
            <a:endParaRPr lang="fr-BE" dirty="0" smtClean="0"/>
          </a:p>
          <a:p>
            <a:pPr>
              <a:buFont typeface="Arial" pitchFamily="34" charset="0"/>
              <a:buNone/>
              <a:defRPr/>
            </a:pPr>
            <a:r>
              <a:rPr lang="fr-BE" dirty="0" smtClean="0"/>
              <a:t>(</a:t>
            </a:r>
            <a:r>
              <a:rPr lang="fr-BE" dirty="0" err="1" smtClean="0"/>
              <a:t>excluded</a:t>
            </a:r>
            <a:r>
              <a:rPr lang="fr-BE" dirty="0" smtClean="0"/>
              <a:t> </a:t>
            </a:r>
            <a:r>
              <a:rPr lang="fr-BE" dirty="0" err="1" smtClean="0"/>
              <a:t>from</a:t>
            </a:r>
            <a:r>
              <a:rPr lang="fr-BE" dirty="0" smtClean="0"/>
              <a:t> </a:t>
            </a:r>
            <a:r>
              <a:rPr lang="fr-BE" dirty="0" err="1" smtClean="0"/>
              <a:t>tendering</a:t>
            </a:r>
            <a:r>
              <a:rPr lang="fr-BE" dirty="0" smtClean="0"/>
              <a:t> </a:t>
            </a:r>
            <a:r>
              <a:rPr lang="fr-BE" dirty="0" err="1" smtClean="0"/>
              <a:t>commercially</a:t>
            </a:r>
            <a:r>
              <a:rPr lang="fr-BE" dirty="0" smtClean="0"/>
              <a:t> for </a:t>
            </a:r>
            <a:r>
              <a:rPr lang="fr-BE" dirty="0" err="1" smtClean="0"/>
              <a:t>follow</a:t>
            </a:r>
            <a:r>
              <a:rPr lang="fr-BE" dirty="0" smtClean="0"/>
              <a:t>-up </a:t>
            </a:r>
            <a:r>
              <a:rPr lang="fr-BE" dirty="0" err="1" smtClean="0"/>
              <a:t>contracts</a:t>
            </a:r>
            <a:r>
              <a:rPr lang="fr-BE" dirty="0" smtClean="0"/>
              <a:t> to the Twinning </a:t>
            </a:r>
            <a:r>
              <a:rPr lang="fr-BE" dirty="0" err="1" smtClean="0"/>
              <a:t>projects</a:t>
            </a:r>
            <a:r>
              <a:rPr lang="fr-BE" dirty="0" smtClean="0"/>
              <a:t>)</a:t>
            </a:r>
          </a:p>
          <a:p>
            <a:pPr>
              <a:defRPr/>
            </a:pPr>
            <a:endParaRPr lang="en-GB" dirty="0"/>
          </a:p>
        </p:txBody>
      </p:sp>
      <p:sp>
        <p:nvSpPr>
          <p:cNvPr id="37892"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39775" indent="-284163" defTabSz="908050" eaLnBrk="0" hangingPunct="0">
              <a:spcBef>
                <a:spcPct val="30000"/>
              </a:spcBef>
              <a:defRPr sz="1200">
                <a:solidFill>
                  <a:schemeClr val="tx1"/>
                </a:solidFill>
                <a:latin typeface="Arial" charset="0"/>
              </a:defRPr>
            </a:lvl2pPr>
            <a:lvl3pPr marL="1138238" indent="-227013" defTabSz="908050" eaLnBrk="0" hangingPunct="0">
              <a:spcBef>
                <a:spcPct val="30000"/>
              </a:spcBef>
              <a:defRPr sz="1200">
                <a:solidFill>
                  <a:schemeClr val="tx1"/>
                </a:solidFill>
                <a:latin typeface="Arial" charset="0"/>
              </a:defRPr>
            </a:lvl3pPr>
            <a:lvl4pPr marL="1593850" indent="-227013" defTabSz="908050" eaLnBrk="0" hangingPunct="0">
              <a:spcBef>
                <a:spcPct val="30000"/>
              </a:spcBef>
              <a:defRPr sz="1200">
                <a:solidFill>
                  <a:schemeClr val="tx1"/>
                </a:solidFill>
                <a:latin typeface="Arial" charset="0"/>
              </a:defRPr>
            </a:lvl4pPr>
            <a:lvl5pPr marL="2051050" indent="-227013" defTabSz="908050" eaLnBrk="0" hangingPunct="0">
              <a:spcBef>
                <a:spcPct val="30000"/>
              </a:spcBef>
              <a:defRPr sz="1200">
                <a:solidFill>
                  <a:schemeClr val="tx1"/>
                </a:solidFill>
                <a:latin typeface="Arial" charset="0"/>
              </a:defRPr>
            </a:lvl5pPr>
            <a:lvl6pPr marL="2508250" indent="-227013" defTabSz="908050" eaLnBrk="0" fontAlgn="base" hangingPunct="0">
              <a:spcBef>
                <a:spcPct val="30000"/>
              </a:spcBef>
              <a:spcAft>
                <a:spcPct val="0"/>
              </a:spcAft>
              <a:defRPr sz="1200">
                <a:solidFill>
                  <a:schemeClr val="tx1"/>
                </a:solidFill>
                <a:latin typeface="Arial" charset="0"/>
              </a:defRPr>
            </a:lvl6pPr>
            <a:lvl7pPr marL="2965450" indent="-227013" defTabSz="908050" eaLnBrk="0" fontAlgn="base" hangingPunct="0">
              <a:spcBef>
                <a:spcPct val="30000"/>
              </a:spcBef>
              <a:spcAft>
                <a:spcPct val="0"/>
              </a:spcAft>
              <a:defRPr sz="1200">
                <a:solidFill>
                  <a:schemeClr val="tx1"/>
                </a:solidFill>
                <a:latin typeface="Arial" charset="0"/>
              </a:defRPr>
            </a:lvl7pPr>
            <a:lvl8pPr marL="3422650" indent="-227013" defTabSz="908050" eaLnBrk="0" fontAlgn="base" hangingPunct="0">
              <a:spcBef>
                <a:spcPct val="30000"/>
              </a:spcBef>
              <a:spcAft>
                <a:spcPct val="0"/>
              </a:spcAft>
              <a:defRPr sz="1200">
                <a:solidFill>
                  <a:schemeClr val="tx1"/>
                </a:solidFill>
                <a:latin typeface="Arial" charset="0"/>
              </a:defRPr>
            </a:lvl8pPr>
            <a:lvl9pPr marL="3879850" indent="-227013"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B6CB0-E854-4945-8422-8677D0DECE6D}" type="slidenum">
              <a:rPr lang="en-GB" altLang="en-US" smtClean="0"/>
              <a:pPr eaLnBrk="1" hangingPunct="1">
                <a:spcBef>
                  <a:spcPct val="0"/>
                </a:spcBef>
              </a:pPr>
              <a:t>12</a:t>
            </a:fld>
            <a:endParaRPr lang="en-GB"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13</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14</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16</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17</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18</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08050" y="742950"/>
            <a:ext cx="4953000" cy="3714750"/>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19</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20</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22</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23</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24</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08050" y="742950"/>
            <a:ext cx="4953000" cy="3714750"/>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smtClean="0"/>
              <a:t>Sustainability</a:t>
            </a:r>
          </a:p>
          <a:p>
            <a:pPr eaLnBrk="1" hangingPunct="1">
              <a:lnSpc>
                <a:spcPct val="90000"/>
              </a:lnSpc>
            </a:pPr>
            <a:r>
              <a:rPr lang="en-US" sz="900" i="1" dirty="0" smtClean="0"/>
              <a:t>Not outputs but learning by doing, transfer of best practices, Network</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26</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08050" y="742950"/>
            <a:ext cx="4953000" cy="3714750"/>
          </a:xfrm>
          <a:ln/>
        </p:spPr>
      </p:sp>
      <p:sp>
        <p:nvSpPr>
          <p:cNvPr id="61444" name="Rectangle 3"/>
          <p:cNvSpPr>
            <a:spLocks noGrp="1" noChangeArrowheads="1"/>
          </p:cNvSpPr>
          <p:nvPr>
            <p:ph type="body" idx="1"/>
          </p:nvPr>
        </p:nvSpPr>
        <p:spPr>
          <a:noFill/>
        </p:spPr>
        <p:txBody>
          <a:bodyPr/>
          <a:lstStyle/>
          <a:p>
            <a:pPr eaLnBrk="1" hangingPunct="1"/>
            <a:endParaRPr lang="en-US" sz="1000"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27</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28</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29</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30</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31</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32</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08050" y="742950"/>
            <a:ext cx="4953000" cy="3714750"/>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33</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08050" y="742950"/>
            <a:ext cx="4953000" cy="3714750"/>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a:t>
            </a:r>
            <a:r>
              <a:rPr lang="en-US" dirty="0" err="1" smtClean="0"/>
              <a:t>managemet</a:t>
            </a:r>
            <a:r>
              <a:rPr lang="en-US" dirty="0" smtClean="0"/>
              <a: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08050" y="742950"/>
            <a:ext cx="4953000" cy="3714750"/>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08050" y="742950"/>
            <a:ext cx="4953000" cy="3714750"/>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36</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08050" y="742950"/>
            <a:ext cx="4953000" cy="3714750"/>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P</a:t>
            </a:r>
          </a:p>
          <a:p>
            <a:pPr eaLnBrk="1" hangingPunct="1"/>
            <a:r>
              <a:rPr lang="en-US" dirty="0" smtClean="0"/>
              <a:t>rice quotation by a travel agency when drafting the contract, should be discussed with CA. </a:t>
            </a:r>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37</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08050" y="742950"/>
            <a:ext cx="4953000" cy="3714750"/>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600" dirty="0" err="1" smtClean="0"/>
              <a:t>Consult</a:t>
            </a:r>
            <a:r>
              <a:rPr lang="fr-BE" sz="1600" dirty="0" smtClean="0"/>
              <a:t> </a:t>
            </a:r>
            <a:r>
              <a:rPr lang="fr-BE" sz="1600" dirty="0" err="1" smtClean="0"/>
              <a:t>our</a:t>
            </a:r>
            <a:r>
              <a:rPr lang="fr-BE" sz="1600" dirty="0" smtClean="0"/>
              <a:t> </a:t>
            </a:r>
            <a:r>
              <a:rPr lang="fr-BE" sz="1600" dirty="0" err="1" smtClean="0"/>
              <a:t>website</a:t>
            </a:r>
            <a:r>
              <a:rPr lang="fr-BE" sz="1600" dirty="0" smtClean="0"/>
              <a:t> (last </a:t>
            </a:r>
            <a:r>
              <a:rPr lang="fr-BE" sz="1600" dirty="0" err="1" smtClean="0"/>
              <a:t>slide</a:t>
            </a:r>
            <a:r>
              <a:rPr lang="fr-BE" sz="1600" dirty="0" smtClean="0"/>
              <a:t>) to check the applicable per diem rate.</a:t>
            </a:r>
          </a:p>
          <a:p>
            <a:r>
              <a:rPr lang="fr-BE" sz="1600" dirty="0" smtClean="0"/>
              <a:t>The PER Diem to serve as </a:t>
            </a:r>
            <a:r>
              <a:rPr lang="fr-BE" sz="1600" dirty="0" err="1" smtClean="0"/>
              <a:t>reference</a:t>
            </a:r>
            <a:r>
              <a:rPr lang="fr-BE" sz="1600" dirty="0" smtClean="0"/>
              <a:t> </a:t>
            </a:r>
            <a:r>
              <a:rPr lang="fr-BE" sz="1600" dirty="0" err="1" smtClean="0"/>
              <a:t>is</a:t>
            </a:r>
            <a:r>
              <a:rPr lang="fr-BE" sz="1600" dirty="0" smtClean="0"/>
              <a:t> the one in force on </a:t>
            </a:r>
            <a:r>
              <a:rPr lang="fr-BE" sz="1600" dirty="0" err="1" smtClean="0"/>
              <a:t>day</a:t>
            </a:r>
            <a:r>
              <a:rPr lang="fr-BE" sz="1600" dirty="0" smtClean="0"/>
              <a:t> of </a:t>
            </a:r>
            <a:r>
              <a:rPr lang="fr-BE" sz="1600" dirty="0" err="1" smtClean="0"/>
              <a:t>contract</a:t>
            </a:r>
            <a:r>
              <a:rPr lang="fr-BE" sz="1600" dirty="0" smtClean="0"/>
              <a:t> signature</a:t>
            </a:r>
            <a:endParaRPr lang="en-GB" sz="1600" dirty="0"/>
          </a:p>
        </p:txBody>
      </p:sp>
      <p:sp>
        <p:nvSpPr>
          <p:cNvPr id="4" name="Slide Number Placeholder 3"/>
          <p:cNvSpPr>
            <a:spLocks noGrp="1"/>
          </p:cNvSpPr>
          <p:nvPr>
            <p:ph type="sldNum" sz="quarter" idx="10"/>
          </p:nvPr>
        </p:nvSpPr>
        <p:spPr/>
        <p:txBody>
          <a:bodyPr/>
          <a:lstStyle/>
          <a:p>
            <a:fld id="{09A25738-5FF5-4D1F-B940-01F9ABEEBCC8}" type="slidenum">
              <a:rPr lang="en-GB" smtClean="0"/>
              <a:t>38</a:t>
            </a:fld>
            <a:endParaRPr lang="en-GB"/>
          </a:p>
        </p:txBody>
      </p:sp>
    </p:spTree>
    <p:extLst>
      <p:ext uri="{BB962C8B-B14F-4D97-AF65-F5344CB8AC3E}">
        <p14:creationId xmlns:p14="http://schemas.microsoft.com/office/powerpoint/2010/main" val="840067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39</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08050" y="742950"/>
            <a:ext cx="4953000" cy="3714750"/>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800" dirty="0" err="1" smtClean="0"/>
              <a:t>Without</a:t>
            </a:r>
            <a:r>
              <a:rPr lang="fr-BE" sz="1800" dirty="0" smtClean="0"/>
              <a:t> </a:t>
            </a:r>
            <a:r>
              <a:rPr lang="fr-BE" sz="1800" dirty="0" err="1" smtClean="0"/>
              <a:t>counting</a:t>
            </a:r>
            <a:r>
              <a:rPr lang="fr-BE" sz="1800" dirty="0" smtClean="0"/>
              <a:t> </a:t>
            </a:r>
            <a:r>
              <a:rPr lang="fr-BE" sz="1800" dirty="0" err="1" smtClean="0"/>
              <a:t>endorsment</a:t>
            </a:r>
            <a:r>
              <a:rPr lang="fr-BE" sz="1800" dirty="0" smtClean="0"/>
              <a:t> time.</a:t>
            </a:r>
          </a:p>
          <a:p>
            <a:endParaRPr lang="fr-BE" sz="1800" dirty="0"/>
          </a:p>
          <a:p>
            <a:r>
              <a:rPr lang="en-GB" sz="1800" dirty="0" smtClean="0"/>
              <a:t>meaning </a:t>
            </a:r>
            <a:r>
              <a:rPr lang="en-GB" sz="1800" dirty="0"/>
              <a:t>submission of the final draft Twinning Contract for Steering Committee consultation at Commission Headquarters,</a:t>
            </a:r>
          </a:p>
        </p:txBody>
      </p:sp>
      <p:sp>
        <p:nvSpPr>
          <p:cNvPr id="4" name="Slide Number Placeholder 3"/>
          <p:cNvSpPr>
            <a:spLocks noGrp="1"/>
          </p:cNvSpPr>
          <p:nvPr>
            <p:ph type="sldNum" sz="quarter" idx="10"/>
          </p:nvPr>
        </p:nvSpPr>
        <p:spPr/>
        <p:txBody>
          <a:bodyPr/>
          <a:lstStyle/>
          <a:p>
            <a:fld id="{09A25738-5FF5-4D1F-B940-01F9ABEEBCC8}" type="slidenum">
              <a:rPr lang="en-GB" smtClean="0"/>
              <a:t>40</a:t>
            </a:fld>
            <a:endParaRPr lang="en-GB"/>
          </a:p>
        </p:txBody>
      </p:sp>
    </p:spTree>
    <p:extLst>
      <p:ext uri="{BB962C8B-B14F-4D97-AF65-F5344CB8AC3E}">
        <p14:creationId xmlns:p14="http://schemas.microsoft.com/office/powerpoint/2010/main" val="3062873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08050" y="742950"/>
            <a:ext cx="4953000" cy="3714750"/>
          </a:xfrm>
          <a:ln/>
        </p:spPr>
      </p:sp>
      <p:sp>
        <p:nvSpPr>
          <p:cNvPr id="23555" name="Rectangle 3"/>
          <p:cNvSpPr>
            <a:spLocks noGrp="1" noChangeArrowheads="1"/>
          </p:cNvSpPr>
          <p:nvPr>
            <p:ph type="body" idx="1"/>
          </p:nvPr>
        </p:nvSpPr>
        <p:spPr>
          <a:xfrm>
            <a:off x="676589" y="4703569"/>
            <a:ext cx="5415924" cy="4459679"/>
          </a:xfrm>
          <a:noFill/>
        </p:spPr>
        <p:txBody>
          <a:bodyPr/>
          <a:lstStyle/>
          <a:p>
            <a:endParaRPr lang="it-IT" sz="10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DC280A"/>
                </a:solidFill>
              </a:rPr>
              <a:t>Execution and Implementation period</a:t>
            </a:r>
            <a:r>
              <a:rPr lang="en-GB" dirty="0"/>
              <a:t> of the Action (legal and work plan duration) </a:t>
            </a:r>
            <a:endParaRPr lang="en-GB" dirty="0" smtClean="0"/>
          </a:p>
          <a:p>
            <a:endParaRPr lang="en-GB" b="1" dirty="0"/>
          </a:p>
          <a:p>
            <a:r>
              <a:rPr lang="fi-FI" b="1" dirty="0" err="1" smtClean="0"/>
              <a:t>Article</a:t>
            </a:r>
            <a:r>
              <a:rPr lang="fi-FI" b="1" dirty="0" smtClean="0"/>
              <a:t> </a:t>
            </a:r>
            <a:r>
              <a:rPr lang="fi-FI" b="1" dirty="0"/>
              <a:t>2 – </a:t>
            </a:r>
            <a:r>
              <a:rPr lang="fi-FI" b="1" dirty="0" err="1"/>
              <a:t>Execution</a:t>
            </a:r>
            <a:r>
              <a:rPr lang="fi-FI" b="1" dirty="0"/>
              <a:t> and </a:t>
            </a:r>
            <a:r>
              <a:rPr lang="fi-FI" b="1" dirty="0" err="1"/>
              <a:t>Implementation</a:t>
            </a:r>
            <a:r>
              <a:rPr lang="fi-FI" b="1" dirty="0"/>
              <a:t> </a:t>
            </a:r>
            <a:r>
              <a:rPr lang="fi-FI" b="1" dirty="0" err="1"/>
              <a:t>period</a:t>
            </a:r>
            <a:r>
              <a:rPr lang="fi-FI" b="1" dirty="0"/>
              <a:t> of the Action  (</a:t>
            </a:r>
            <a:r>
              <a:rPr lang="fi-FI" b="1" dirty="0" err="1"/>
              <a:t>legal</a:t>
            </a:r>
            <a:r>
              <a:rPr lang="fi-FI" b="1" dirty="0"/>
              <a:t> and </a:t>
            </a:r>
            <a:r>
              <a:rPr lang="fi-FI" b="1" dirty="0" err="1"/>
              <a:t>work</a:t>
            </a:r>
            <a:r>
              <a:rPr lang="fi-FI" b="1" dirty="0"/>
              <a:t> </a:t>
            </a:r>
            <a:r>
              <a:rPr lang="fi-FI" b="1" dirty="0" err="1"/>
              <a:t>plan</a:t>
            </a:r>
            <a:r>
              <a:rPr lang="fi-FI" b="1" dirty="0"/>
              <a:t> </a:t>
            </a:r>
            <a:r>
              <a:rPr lang="fi-FI" b="1" dirty="0" err="1"/>
              <a:t>duration</a:t>
            </a:r>
            <a:r>
              <a:rPr lang="fi-FI" b="1" dirty="0"/>
              <a:t>)</a:t>
            </a:r>
            <a:endParaRPr lang="en-GB" dirty="0"/>
          </a:p>
          <a:p>
            <a:r>
              <a:rPr lang="fi-FI" dirty="0"/>
              <a:t> </a:t>
            </a:r>
            <a:endParaRPr lang="en-GB" dirty="0"/>
          </a:p>
          <a:p>
            <a:r>
              <a:rPr lang="fi-FI" dirty="0"/>
              <a:t>2.1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legal</a:t>
            </a:r>
            <a:r>
              <a:rPr lang="fi-FI" dirty="0"/>
              <a:t> </a:t>
            </a:r>
            <a:r>
              <a:rPr lang="fi-FI" dirty="0" err="1"/>
              <a:t>duration</a:t>
            </a:r>
            <a:r>
              <a:rPr lang="fi-FI" dirty="0"/>
              <a:t>)  </a:t>
            </a:r>
            <a:r>
              <a:rPr lang="fi-FI" dirty="0" err="1"/>
              <a:t>shall</a:t>
            </a:r>
            <a:r>
              <a:rPr lang="fi-FI" dirty="0"/>
              <a:t> </a:t>
            </a:r>
            <a:r>
              <a:rPr lang="fi-FI" dirty="0" err="1"/>
              <a:t>enter</a:t>
            </a:r>
            <a:r>
              <a:rPr lang="fi-FI" dirty="0"/>
              <a:t> into </a:t>
            </a:r>
            <a:r>
              <a:rPr lang="fi-FI" dirty="0" err="1"/>
              <a:t>force</a:t>
            </a:r>
            <a:r>
              <a:rPr lang="fi-FI" dirty="0"/>
              <a:t> </a:t>
            </a:r>
            <a:r>
              <a:rPr lang="fi-FI" dirty="0" err="1"/>
              <a:t>upon</a:t>
            </a:r>
            <a:r>
              <a:rPr lang="fi-FI" dirty="0"/>
              <a:t> the </a:t>
            </a:r>
            <a:r>
              <a:rPr lang="fi-FI" dirty="0" err="1"/>
              <a:t>date</a:t>
            </a:r>
            <a:r>
              <a:rPr lang="fi-FI" dirty="0"/>
              <a:t> of </a:t>
            </a:r>
            <a:r>
              <a:rPr lang="fi-FI" dirty="0" err="1"/>
              <a:t>notification</a:t>
            </a:r>
            <a:r>
              <a:rPr lang="fi-FI" dirty="0"/>
              <a:t> </a:t>
            </a:r>
            <a:r>
              <a:rPr lang="fi-FI" dirty="0" err="1"/>
              <a:t>by</a:t>
            </a:r>
            <a:r>
              <a:rPr lang="fi-FI" dirty="0"/>
              <a:t> the </a:t>
            </a:r>
            <a:r>
              <a:rPr lang="fi-FI" dirty="0" err="1"/>
              <a:t>Contracting</a:t>
            </a:r>
            <a:r>
              <a:rPr lang="fi-FI" dirty="0"/>
              <a:t> </a:t>
            </a:r>
            <a:r>
              <a:rPr lang="fi-FI" dirty="0" err="1"/>
              <a:t>Authority</a:t>
            </a:r>
            <a:r>
              <a:rPr lang="fi-FI" dirty="0"/>
              <a:t> of the </a:t>
            </a:r>
            <a:r>
              <a:rPr lang="fi-FI" dirty="0" err="1"/>
              <a:t>contract</a:t>
            </a:r>
            <a:r>
              <a:rPr lang="fi-FI" dirty="0"/>
              <a:t> </a:t>
            </a:r>
            <a:r>
              <a:rPr lang="fi-FI" dirty="0" err="1"/>
              <a:t>signed</a:t>
            </a:r>
            <a:r>
              <a:rPr lang="fi-FI" dirty="0"/>
              <a:t> </a:t>
            </a:r>
            <a:r>
              <a:rPr lang="fi-FI" dirty="0" err="1"/>
              <a:t>by</a:t>
            </a:r>
            <a:r>
              <a:rPr lang="fi-FI" dirty="0"/>
              <a:t> </a:t>
            </a:r>
            <a:r>
              <a:rPr lang="fi-FI" dirty="0" err="1"/>
              <a:t>all</a:t>
            </a:r>
            <a:r>
              <a:rPr lang="fi-FI" dirty="0"/>
              <a:t> </a:t>
            </a:r>
            <a:r>
              <a:rPr lang="fi-FI" dirty="0" err="1"/>
              <a:t>parties</a:t>
            </a:r>
            <a:r>
              <a:rPr lang="fi-FI" dirty="0"/>
              <a:t>.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en-GB" dirty="0"/>
          </a:p>
          <a:p>
            <a:r>
              <a:rPr lang="fi-FI" dirty="0"/>
              <a:t> </a:t>
            </a:r>
            <a:endParaRPr lang="en-GB" dirty="0"/>
          </a:p>
          <a:p>
            <a:r>
              <a:rPr lang="fi-FI" dirty="0"/>
              <a:t>2.2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a:t>
            </a:r>
            <a:r>
              <a:rPr lang="fi-FI" dirty="0"/>
              <a:t> .........</a:t>
            </a:r>
            <a:r>
              <a:rPr lang="fi-FI" dirty="0" err="1"/>
              <a:t>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r>
              <a:rPr lang="fi-FI" dirty="0" err="1"/>
              <a:t>His/her</a:t>
            </a:r>
            <a:r>
              <a:rPr lang="fi-FI" dirty="0"/>
              <a:t> </a:t>
            </a:r>
            <a:r>
              <a:rPr lang="fi-FI" dirty="0" err="1"/>
              <a:t>arrival</a:t>
            </a:r>
            <a:r>
              <a:rPr lang="fi-FI" dirty="0"/>
              <a:t> </a:t>
            </a:r>
            <a:r>
              <a:rPr lang="fi-FI" dirty="0" err="1"/>
              <a:t>has</a:t>
            </a:r>
            <a:r>
              <a:rPr lang="fi-FI" dirty="0"/>
              <a:t> to </a:t>
            </a:r>
            <a:r>
              <a:rPr lang="fi-FI" dirty="0" err="1"/>
              <a:t>take</a:t>
            </a:r>
            <a:r>
              <a:rPr lang="fi-FI" dirty="0"/>
              <a:t> </a:t>
            </a:r>
            <a:r>
              <a:rPr lang="fi-FI" dirty="0" err="1"/>
              <a:t>place</a:t>
            </a:r>
            <a:r>
              <a:rPr lang="fi-FI" dirty="0"/>
              <a:t> at the </a:t>
            </a:r>
            <a:r>
              <a:rPr lang="fi-FI" dirty="0" err="1"/>
              <a:t>latest</a:t>
            </a:r>
            <a:r>
              <a:rPr lang="fi-FI" dirty="0"/>
              <a:t> </a:t>
            </a:r>
            <a:r>
              <a:rPr lang="fi-FI" dirty="0" err="1"/>
              <a:t>within</a:t>
            </a:r>
            <a:r>
              <a:rPr lang="fi-FI" dirty="0"/>
              <a:t> </a:t>
            </a:r>
            <a:r>
              <a:rPr lang="fi-FI" dirty="0" err="1"/>
              <a:t>one</a:t>
            </a:r>
            <a:r>
              <a:rPr lang="fi-FI" dirty="0"/>
              <a:t> </a:t>
            </a:r>
            <a:r>
              <a:rPr lang="fi-FI" dirty="0" err="1"/>
              <a:t>month</a:t>
            </a:r>
            <a:r>
              <a:rPr lang="fi-FI" dirty="0"/>
              <a:t> </a:t>
            </a:r>
            <a:r>
              <a:rPr lang="fi-FI" dirty="0" err="1"/>
              <a:t>following</a:t>
            </a:r>
            <a:r>
              <a:rPr lang="fi-FI" dirty="0"/>
              <a:t> the </a:t>
            </a:r>
            <a:r>
              <a:rPr lang="fi-FI" dirty="0" err="1"/>
              <a:t>notification</a:t>
            </a:r>
            <a:r>
              <a:rPr lang="fi-FI" dirty="0"/>
              <a:t> of the Twinning </a:t>
            </a:r>
            <a:r>
              <a:rPr lang="fi-FI" dirty="0" err="1"/>
              <a:t>contract</a:t>
            </a:r>
            <a:r>
              <a:rPr lang="fi-FI" dirty="0"/>
              <a:t>.</a:t>
            </a:r>
            <a:endParaRPr lang="en-GB" dirty="0"/>
          </a:p>
          <a:p>
            <a:r>
              <a:rPr lang="fi-FI" dirty="0"/>
              <a:t> </a:t>
            </a:r>
            <a:endParaRPr lang="en-GB" dirty="0"/>
          </a:p>
          <a:p>
            <a:r>
              <a:rPr lang="fi-FI" dirty="0"/>
              <a:t>          </a:t>
            </a:r>
            <a:r>
              <a:rPr lang="fi-FI" u="sng" dirty="0"/>
              <a:t>Twinning </a:t>
            </a:r>
            <a:r>
              <a:rPr lang="fi-FI" u="sng" dirty="0" err="1"/>
              <a:t>Light</a:t>
            </a:r>
            <a:r>
              <a:rPr lang="fi-FI" u="sng" dirty="0"/>
              <a:t>:</a:t>
            </a:r>
            <a:endParaRPr lang="en-GB" dirty="0"/>
          </a:p>
          <a:p>
            <a:r>
              <a:rPr lang="fi-FI" dirty="0"/>
              <a:t>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endParaRPr lang="en-GB" dirty="0"/>
          </a:p>
          <a:p>
            <a:r>
              <a:rPr lang="fi-FI" dirty="0"/>
              <a:t>            </a:t>
            </a:r>
            <a:r>
              <a:rPr lang="fi-FI" dirty="0" err="1"/>
              <a:t>notification</a:t>
            </a:r>
            <a:r>
              <a:rPr lang="fi-FI" dirty="0"/>
              <a:t> of the Twinning </a:t>
            </a:r>
            <a:r>
              <a:rPr lang="fi-FI" dirty="0" err="1"/>
              <a:t>Light</a:t>
            </a:r>
            <a:r>
              <a:rPr lang="fi-FI" dirty="0"/>
              <a:t> </a:t>
            </a:r>
            <a:r>
              <a:rPr lang="fi-FI" dirty="0" err="1"/>
              <a:t>contract</a:t>
            </a:r>
            <a:r>
              <a:rPr lang="fi-FI" dirty="0"/>
              <a:t>.</a:t>
            </a:r>
            <a:endParaRPr lang="en-GB" dirty="0"/>
          </a:p>
          <a:p>
            <a:r>
              <a:rPr lang="fi-FI" dirty="0"/>
              <a:t> </a:t>
            </a:r>
            <a:endParaRPr lang="en-GB" dirty="0"/>
          </a:p>
          <a:p>
            <a:r>
              <a:rPr lang="fi-FI" dirty="0" err="1"/>
              <a:t>Which</a:t>
            </a:r>
            <a:r>
              <a:rPr lang="fi-FI" dirty="0"/>
              <a:t> </a:t>
            </a:r>
            <a:r>
              <a:rPr lang="fi-FI" dirty="0" err="1"/>
              <a:t>means</a:t>
            </a:r>
            <a:r>
              <a:rPr lang="fi-FI" dirty="0"/>
              <a:t> </a:t>
            </a:r>
            <a:r>
              <a:rPr lang="fi-FI" dirty="0" err="1"/>
              <a:t>that</a:t>
            </a:r>
            <a:r>
              <a:rPr lang="fi-FI" dirty="0"/>
              <a:t> for Full Twinning  the </a:t>
            </a:r>
            <a:r>
              <a:rPr lang="fi-FI" dirty="0" err="1"/>
              <a:t>implementation</a:t>
            </a:r>
            <a:r>
              <a:rPr lang="fi-FI" dirty="0"/>
              <a:t> </a:t>
            </a:r>
            <a:r>
              <a:rPr lang="fi-FI" dirty="0" err="1"/>
              <a:t>period</a:t>
            </a:r>
            <a:r>
              <a:rPr lang="fi-FI" dirty="0"/>
              <a:t> </a:t>
            </a:r>
            <a:r>
              <a:rPr lang="fi-FI" dirty="0" err="1"/>
              <a:t>starts</a:t>
            </a:r>
            <a:r>
              <a:rPr lang="fi-FI" dirty="0"/>
              <a:t> </a:t>
            </a:r>
            <a:r>
              <a:rPr lang="fi-FI" dirty="0" err="1"/>
              <a:t>once</a:t>
            </a:r>
            <a:r>
              <a:rPr lang="fi-FI" dirty="0"/>
              <a:t> the RTA </a:t>
            </a:r>
            <a:r>
              <a:rPr lang="fi-FI" dirty="0" err="1"/>
              <a:t>arrives</a:t>
            </a:r>
            <a:r>
              <a:rPr lang="fi-FI" dirty="0"/>
              <a:t> and the </a:t>
            </a:r>
            <a:r>
              <a:rPr lang="fi-FI" dirty="0" err="1"/>
              <a:t>execution</a:t>
            </a:r>
            <a:r>
              <a:rPr lang="fi-FI" dirty="0"/>
              <a:t> </a:t>
            </a:r>
            <a:r>
              <a:rPr lang="fi-FI" dirty="0" err="1"/>
              <a:t>period</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RTA </a:t>
            </a:r>
            <a:r>
              <a:rPr lang="fi-FI" dirty="0" err="1"/>
              <a:t>has</a:t>
            </a:r>
            <a:r>
              <a:rPr lang="fi-FI" dirty="0"/>
              <a:t> </a:t>
            </a:r>
            <a:r>
              <a:rPr lang="fi-FI" dirty="0" err="1"/>
              <a:t>one</a:t>
            </a:r>
            <a:r>
              <a:rPr lang="fi-FI" dirty="0"/>
              <a:t> </a:t>
            </a:r>
            <a:r>
              <a:rPr lang="fi-FI" dirty="0" err="1"/>
              <a:t>month</a:t>
            </a:r>
            <a:r>
              <a:rPr lang="fi-FI" dirty="0"/>
              <a:t> for </a:t>
            </a:r>
            <a:r>
              <a:rPr lang="fi-FI" dirty="0" err="1"/>
              <a:t>installing</a:t>
            </a:r>
            <a:r>
              <a:rPr lang="fi-FI" dirty="0"/>
              <a:t> in the BC.</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41</a:t>
            </a:fld>
            <a:endParaRPr lang="en-GB"/>
          </a:p>
        </p:txBody>
      </p:sp>
    </p:spTree>
    <p:extLst>
      <p:ext uri="{BB962C8B-B14F-4D97-AF65-F5344CB8AC3E}">
        <p14:creationId xmlns:p14="http://schemas.microsoft.com/office/powerpoint/2010/main" val="38014845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42</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fr-BE" dirty="0" smtClean="0"/>
          </a:p>
          <a:p>
            <a:endParaRPr lang="fr-BE" dirty="0"/>
          </a:p>
          <a:p>
            <a:r>
              <a:rPr lang="fr-BE" dirty="0" smtClean="0"/>
              <a:t>First OSL for first six </a:t>
            </a:r>
            <a:r>
              <a:rPr lang="fr-BE" dirty="0" err="1" smtClean="0"/>
              <a:t>months</a:t>
            </a:r>
            <a:r>
              <a:rPr lang="fr-BE" dirty="0" smtClean="0"/>
              <a:t> </a:t>
            </a:r>
            <a:r>
              <a:rPr lang="fr-BE" dirty="0" err="1" smtClean="0"/>
              <a:t>then</a:t>
            </a:r>
            <a:r>
              <a:rPr lang="fr-BE" dirty="0" smtClean="0"/>
              <a:t> update </a:t>
            </a:r>
            <a:r>
              <a:rPr lang="fr-BE" dirty="0" err="1" smtClean="0"/>
              <a:t>every</a:t>
            </a:r>
            <a:r>
              <a:rPr lang="fr-BE" dirty="0" smtClean="0"/>
              <a:t> 3 </a:t>
            </a:r>
            <a:r>
              <a:rPr lang="fr-BE" dirty="0" err="1" smtClean="0"/>
              <a:t>months</a:t>
            </a:r>
            <a:endParaRPr lang="fr-BE" dirty="0" smtClean="0"/>
          </a:p>
          <a:p>
            <a:endParaRPr lang="fr-BE" dirty="0"/>
          </a:p>
          <a:p>
            <a:r>
              <a:rPr lang="fr-BE" dirty="0" smtClean="0"/>
              <a:t>Not part of the </a:t>
            </a:r>
            <a:r>
              <a:rPr lang="fr-BE" dirty="0" err="1" smtClean="0"/>
              <a:t>contract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43</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44</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45</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08050" y="742950"/>
            <a:ext cx="4953000" cy="3714750"/>
          </a:xfrm>
          <a:ln/>
        </p:spPr>
      </p:sp>
      <p:sp>
        <p:nvSpPr>
          <p:cNvPr id="737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smtClean="0">
                <a:latin typeface="Arial" charset="0"/>
              </a:rPr>
              <a:t>The mission of the Service for Foreign Policy Instruments (FPI) is to support the attainment of the objectives of the EU foreign and security policy as defined in Article 21 of the Treaty on European Union, in particular as regards peace and conflict prevention, and to project the EU’s interests and image in the world. </a:t>
            </a:r>
            <a:endParaRPr lang="en-GB" altLang="en-US" smtClean="0">
              <a:latin typeface="Arial" charset="0"/>
            </a:endParaRPr>
          </a:p>
          <a:p>
            <a:endParaRPr lang="en-GB" altLang="en-US" smtClean="0">
              <a:latin typeface="Arial" charset="0"/>
            </a:endParaRPr>
          </a:p>
          <a:p>
            <a:r>
              <a:rPr lang="en-GB" altLang="en-US" smtClean="0">
                <a:latin typeface="Arial" charset="0"/>
              </a:rPr>
              <a:t>The overall objective is to:</a:t>
            </a:r>
          </a:p>
          <a:p>
            <a:r>
              <a:rPr lang="en-GB" altLang="en-US" smtClean="0">
                <a:latin typeface="Arial" charset="0"/>
              </a:rPr>
              <a:t>facilitate the implementation of EU bilateral Cooperation Agreements or similar policy agreements, with a focus on regulatory convergence in partner countries, </a:t>
            </a:r>
          </a:p>
          <a:p>
            <a:r>
              <a:rPr lang="en-GB" altLang="en-US" smtClean="0">
                <a:latin typeface="Arial" charset="0"/>
              </a:rPr>
              <a:t>to share with them experience, know-how and information on EU policies and legislation in the widest sense </a:t>
            </a:r>
          </a:p>
          <a:p>
            <a:r>
              <a:rPr lang="en-GB" altLang="en-US" smtClean="0">
                <a:latin typeface="Arial" charset="0"/>
              </a:rPr>
              <a:t>and to support the implementation of mutually agreed commitments</a:t>
            </a:r>
          </a:p>
          <a:p>
            <a:endParaRPr lang="en-US" altLang="en-US" smtClean="0">
              <a:latin typeface="Arial" charset="0"/>
            </a:endParaRPr>
          </a:p>
          <a:p>
            <a:r>
              <a:rPr lang="en-US" altLang="en-US" smtClean="0">
                <a:latin typeface="Arial" charset="0"/>
              </a:rPr>
              <a:t>For that purpose FPI is responsible, under the authority of the High Representative of the Union for Foreign Affairs and Security Policy in his/her capacity as Vice-President of the Commission, for the operational and financial management of the budgets for Common Foreign and Security Policy (CFSP), Instrument contributing to Stability and Peace (IcSP), Partnership Instrument, Election Observation Missions (EOMs) and press and public diplomacy (PPD). </a:t>
            </a:r>
            <a:endParaRPr lang="en-GB" altLang="en-US" smtClean="0">
              <a:latin typeface="Arial" charset="0"/>
            </a:endParaRPr>
          </a:p>
          <a:p>
            <a:r>
              <a:rPr lang="en-US" altLang="en-US" smtClean="0">
                <a:latin typeface="Arial" charset="0"/>
              </a:rPr>
              <a:t>In addition, FPI is also responsible for the implementation of Foreign Policy Regulatory Instruments (such as "Sanctions", the Kimberley Process on conflict diamonds, and the "Anti-Torture" Regulation).</a:t>
            </a:r>
            <a:endParaRPr lang="en-GB" altLang="en-US" smtClean="0">
              <a:latin typeface="Arial" charset="0"/>
            </a:endParaRPr>
          </a:p>
          <a:p>
            <a:r>
              <a:rPr lang="en-US" altLang="en-US" smtClean="0">
                <a:latin typeface="Arial" charset="0"/>
              </a:rPr>
              <a:t>The Service is directly attached to the High Representative/Vice-President and works closely with the European External Action Service and with the Commission's Directorates-General, notably Development and Cooperation - EuropeAid, Enlargement, Trade and ECHO.</a:t>
            </a:r>
            <a:endParaRPr lang="en-GB" altLang="en-US" smtClean="0">
              <a:latin typeface="Arial" charset="0"/>
            </a:endParaRPr>
          </a:p>
          <a:p>
            <a:r>
              <a:rPr lang="en-US" altLang="en-US" smtClean="0">
                <a:latin typeface="Arial" charset="0"/>
              </a:rPr>
              <a:t> </a:t>
            </a:r>
            <a:endParaRPr lang="en-GB" altLang="en-US" smtClean="0">
              <a:latin typeface="Arial" charset="0"/>
            </a:endParaRPr>
          </a:p>
          <a:p>
            <a:r>
              <a:rPr lang="en-US" altLang="en-US" smtClean="0">
                <a:latin typeface="Arial" charset="0"/>
              </a:rPr>
              <a:t> </a:t>
            </a:r>
            <a:endParaRPr lang="en-GB" altLang="en-US" smtClean="0">
              <a:latin typeface="Arial" charset="0"/>
            </a:endParaRPr>
          </a:p>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42950" indent="-285750" defTabSz="908050" eaLnBrk="0" hangingPunct="0">
              <a:spcBef>
                <a:spcPct val="30000"/>
              </a:spcBef>
              <a:defRPr sz="1200">
                <a:solidFill>
                  <a:schemeClr val="tx1"/>
                </a:solidFill>
                <a:latin typeface="Arial" charset="0"/>
              </a:defRPr>
            </a:lvl2pPr>
            <a:lvl3pPr marL="1143000" indent="-228600" defTabSz="908050" eaLnBrk="0" hangingPunct="0">
              <a:spcBef>
                <a:spcPct val="30000"/>
              </a:spcBef>
              <a:defRPr sz="1200">
                <a:solidFill>
                  <a:schemeClr val="tx1"/>
                </a:solidFill>
                <a:latin typeface="Arial" charset="0"/>
              </a:defRPr>
            </a:lvl3pPr>
            <a:lvl4pPr marL="1600200" indent="-228600" defTabSz="908050" eaLnBrk="0" hangingPunct="0">
              <a:spcBef>
                <a:spcPct val="30000"/>
              </a:spcBef>
              <a:defRPr sz="1200">
                <a:solidFill>
                  <a:schemeClr val="tx1"/>
                </a:solidFill>
                <a:latin typeface="Arial" charset="0"/>
              </a:defRPr>
            </a:lvl4pPr>
            <a:lvl5pPr marL="2057400" indent="-228600" defTabSz="908050" eaLnBrk="0" hangingPunct="0">
              <a:spcBef>
                <a:spcPct val="30000"/>
              </a:spcBef>
              <a:defRPr sz="1200">
                <a:solidFill>
                  <a:schemeClr val="tx1"/>
                </a:solidFill>
                <a:latin typeface="Arial" charset="0"/>
              </a:defRPr>
            </a:lvl5pPr>
            <a:lvl6pPr marL="2514600" indent="-228600" defTabSz="908050" eaLnBrk="0" fontAlgn="base" hangingPunct="0">
              <a:spcBef>
                <a:spcPct val="30000"/>
              </a:spcBef>
              <a:spcAft>
                <a:spcPct val="0"/>
              </a:spcAft>
              <a:defRPr sz="1200">
                <a:solidFill>
                  <a:schemeClr val="tx1"/>
                </a:solidFill>
                <a:latin typeface="Arial" charset="0"/>
              </a:defRPr>
            </a:lvl6pPr>
            <a:lvl7pPr marL="2971800" indent="-228600" defTabSz="908050" eaLnBrk="0" fontAlgn="base" hangingPunct="0">
              <a:spcBef>
                <a:spcPct val="30000"/>
              </a:spcBef>
              <a:spcAft>
                <a:spcPct val="0"/>
              </a:spcAft>
              <a:defRPr sz="1200">
                <a:solidFill>
                  <a:schemeClr val="tx1"/>
                </a:solidFill>
                <a:latin typeface="Arial" charset="0"/>
              </a:defRPr>
            </a:lvl7pPr>
            <a:lvl8pPr marL="3429000" indent="-228600" defTabSz="908050" eaLnBrk="0" fontAlgn="base" hangingPunct="0">
              <a:spcBef>
                <a:spcPct val="30000"/>
              </a:spcBef>
              <a:spcAft>
                <a:spcPct val="0"/>
              </a:spcAft>
              <a:defRPr sz="1200">
                <a:solidFill>
                  <a:schemeClr val="tx1"/>
                </a:solidFill>
                <a:latin typeface="Arial" charset="0"/>
              </a:defRPr>
            </a:lvl8pPr>
            <a:lvl9pPr marL="3886200" indent="-228600"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ED2B3-4E85-4BF1-BD82-07A9440EC24A}" type="slidenum">
              <a:rPr lang="en-GB" altLang="en-US" smtClean="0"/>
              <a:pPr eaLnBrk="1" hangingPunct="1">
                <a:spcBef>
                  <a:spcPct val="0"/>
                </a:spcBef>
              </a:pPr>
              <a:t>47</a:t>
            </a:fld>
            <a:endParaRPr lang="en-GB"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Peer to </a:t>
            </a:r>
            <a:r>
              <a:rPr lang="fr-BE" dirty="0" err="1" smtClean="0"/>
              <a:t>peer</a:t>
            </a:r>
            <a:r>
              <a:rPr lang="fr-BE" dirty="0" smtClean="0"/>
              <a:t> </a:t>
            </a:r>
            <a:r>
              <a:rPr lang="fr-BE" dirty="0" err="1" smtClean="0"/>
              <a:t>cooperation</a:t>
            </a:r>
            <a:r>
              <a:rPr lang="fr-BE" dirty="0" smtClean="0"/>
              <a:t> instrument, best </a:t>
            </a:r>
            <a:r>
              <a:rPr lang="fr-BE" dirty="0" err="1" smtClean="0"/>
              <a:t>way</a:t>
            </a:r>
            <a:r>
              <a:rPr lang="fr-BE" dirty="0" smtClean="0"/>
              <a:t> to </a:t>
            </a:r>
            <a:r>
              <a:rPr lang="fr-BE" dirty="0" err="1" smtClean="0"/>
              <a:t>ensure</a:t>
            </a:r>
            <a:r>
              <a:rPr lang="fr-BE" dirty="0" smtClean="0"/>
              <a:t> a </a:t>
            </a:r>
            <a:r>
              <a:rPr lang="fr-BE" dirty="0" err="1" smtClean="0"/>
              <a:t>fruitful</a:t>
            </a:r>
            <a:r>
              <a:rPr lang="fr-BE" dirty="0" smtClean="0"/>
              <a:t> </a:t>
            </a:r>
            <a:r>
              <a:rPr lang="fr-BE" dirty="0" err="1" smtClean="0"/>
              <a:t>cooperation</a:t>
            </a:r>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7</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-Public bodies</a:t>
            </a:r>
          </a:p>
          <a:p>
            <a:r>
              <a:rPr lang="en-GB" dirty="0"/>
              <a:t>-no supply contracts</a:t>
            </a:r>
          </a:p>
          <a:p>
            <a:r>
              <a:rPr lang="en-GB" dirty="0"/>
              <a:t>-NOT TA</a:t>
            </a:r>
          </a:p>
          <a:p>
            <a:r>
              <a:rPr lang="en-GB" dirty="0"/>
              <a:t>-Not for profit</a:t>
            </a:r>
          </a:p>
          <a:p>
            <a:r>
              <a:rPr lang="en-GB" dirty="0"/>
              <a:t>-NO NGOs nor private consulting companies or experts</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1216436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350083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3.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Christophe.CASILLAS-VACHER@ec.europa.eu" TargetMode="External"/><Relationship Id="rId2" Type="http://schemas.openxmlformats.org/officeDocument/2006/relationships/hyperlink" Target="https://circabc.europa.eu/faces/jsp/extension/wai/navigation/container.jsp" TargetMode="Externa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hyperlink" Target="https://myintracomm.ec.europa.eu/dg/fpi/whoweare/about_fpi/Pages/Index.aspx"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hyperlink" Target="http://ec.europa.eu/taiex/experts"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ec.europa.eu/twinning/" TargetMode="External"/><Relationship Id="rId2" Type="http://schemas.openxmlformats.org/officeDocument/2006/relationships/image" Target="../media/image29.jpe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66"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1569660"/>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issues</a:t>
            </a:r>
            <a:endParaRPr lang="en-GB" sz="3200" dirty="0">
              <a:solidFill>
                <a:srgbClr val="FFFF00"/>
              </a:solidFill>
            </a:endParaRPr>
          </a:p>
        </p:txBody>
      </p:sp>
      <p:sp>
        <p:nvSpPr>
          <p:cNvPr id="4" name="TextBox 3"/>
          <p:cNvSpPr txBox="1"/>
          <p:nvPr/>
        </p:nvSpPr>
        <p:spPr>
          <a:xfrm>
            <a:off x="1524000" y="6027003"/>
            <a:ext cx="7467600" cy="830997"/>
          </a:xfrm>
          <a:prstGeom prst="rect">
            <a:avLst/>
          </a:prstGeom>
          <a:noFill/>
        </p:spPr>
        <p:txBody>
          <a:bodyPr wrap="square" rtlCol="0">
            <a:spAutoFit/>
          </a:bodyPr>
          <a:lstStyle/>
          <a:p>
            <a:r>
              <a:rPr lang="fr-BE" sz="2400" dirty="0" smtClean="0">
                <a:solidFill>
                  <a:srgbClr val="FFFF00"/>
                </a:solidFill>
              </a:rPr>
              <a:t>Christophe Casillas</a:t>
            </a:r>
          </a:p>
          <a:p>
            <a:r>
              <a:rPr lang="fr-BE" sz="2400" dirty="0" smtClean="0">
                <a:solidFill>
                  <a:srgbClr val="FFFF00"/>
                </a:solidFill>
              </a:rPr>
              <a:t>DG NEAR – Unit C 3 – 3 &amp; 4 March 2016</a:t>
            </a:r>
            <a:endParaRPr lang="en-GB" sz="24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95400"/>
            <a:ext cx="5257800" cy="936625"/>
          </a:xfrm>
        </p:spPr>
        <p:txBody>
          <a:bodyPr/>
          <a:lstStyle/>
          <a:p>
            <a:r>
              <a:rPr lang="en-GB" altLang="en-US" sz="3200" dirty="0">
                <a:solidFill>
                  <a:srgbClr val="C00000"/>
                </a:solidFill>
              </a:rPr>
              <a:t>TWINNING CYCLE: KEY ACTORS</a:t>
            </a:r>
            <a:endParaRPr lang="en-GB" dirty="0">
              <a:solidFill>
                <a:srgbClr val="C00000"/>
              </a:solidFill>
            </a:endParaRPr>
          </a:p>
        </p:txBody>
      </p:sp>
      <p:sp>
        <p:nvSpPr>
          <p:cNvPr id="3" name="Content Placeholder 2"/>
          <p:cNvSpPr>
            <a:spLocks noGrp="1"/>
          </p:cNvSpPr>
          <p:nvPr>
            <p:ph idx="1"/>
          </p:nvPr>
        </p:nvSpPr>
        <p:spPr>
          <a:xfrm>
            <a:off x="26894" y="2371165"/>
            <a:ext cx="8229600" cy="4495800"/>
          </a:xfrm>
        </p:spPr>
        <p:txBody>
          <a:bodyPr/>
          <a:lstStyle/>
          <a:p>
            <a:pPr>
              <a:buFont typeface="Wingdings" panose="05000000000000000000" pitchFamily="2" charset="2"/>
              <a:buChar char="ü"/>
            </a:pPr>
            <a:r>
              <a:rPr lang="en-GB" altLang="en-US" dirty="0" smtClean="0">
                <a:solidFill>
                  <a:schemeClr val="tx1"/>
                </a:solidFill>
              </a:rPr>
              <a:t>PAO-CFCU</a:t>
            </a:r>
            <a:endParaRPr lang="en-GB" altLang="en-US" dirty="0">
              <a:solidFill>
                <a:schemeClr val="tx1"/>
              </a:solidFill>
            </a:endParaRPr>
          </a:p>
          <a:p>
            <a:pPr>
              <a:buFont typeface="Wingdings" panose="05000000000000000000" pitchFamily="2" charset="2"/>
              <a:buChar char="ü"/>
            </a:pPr>
            <a:r>
              <a:rPr lang="en-GB" altLang="en-US" dirty="0">
                <a:solidFill>
                  <a:schemeClr val="tx1"/>
                </a:solidFill>
              </a:rPr>
              <a:t>Beneficiary Administration </a:t>
            </a:r>
          </a:p>
          <a:p>
            <a:pPr>
              <a:buFont typeface="Wingdings" panose="05000000000000000000" pitchFamily="2" charset="2"/>
              <a:buChar char="ü"/>
            </a:pPr>
            <a:r>
              <a:rPr lang="en-GB" altLang="en-US" dirty="0" smtClean="0">
                <a:solidFill>
                  <a:schemeClr val="tx1"/>
                </a:solidFill>
              </a:rPr>
              <a:t>MS NCP </a:t>
            </a:r>
          </a:p>
          <a:p>
            <a:pPr>
              <a:buFont typeface="Wingdings" panose="05000000000000000000" pitchFamily="2" charset="2"/>
              <a:buChar char="ü"/>
            </a:pPr>
            <a:r>
              <a:rPr lang="en-GB" altLang="en-US" dirty="0" smtClean="0">
                <a:solidFill>
                  <a:schemeClr val="tx1"/>
                </a:solidFill>
              </a:rPr>
              <a:t>EU </a:t>
            </a:r>
            <a:r>
              <a:rPr lang="en-GB" altLang="en-US" dirty="0">
                <a:solidFill>
                  <a:schemeClr val="tx1"/>
                </a:solidFill>
              </a:rPr>
              <a:t>Delegation</a:t>
            </a:r>
          </a:p>
          <a:p>
            <a:pPr>
              <a:buFont typeface="Wingdings" panose="05000000000000000000" pitchFamily="2" charset="2"/>
              <a:buChar char="ü"/>
            </a:pPr>
            <a:r>
              <a:rPr lang="en-GB" altLang="en-US" dirty="0">
                <a:solidFill>
                  <a:schemeClr val="tx1"/>
                </a:solidFill>
              </a:rPr>
              <a:t>EC Headquarters</a:t>
            </a:r>
          </a:p>
          <a:p>
            <a:pPr>
              <a:buFont typeface="Wingdings" panose="05000000000000000000" pitchFamily="2" charset="2"/>
              <a:buChar char="ü"/>
            </a:pPr>
            <a:r>
              <a:rPr lang="en-GB" dirty="0" smtClean="0">
                <a:solidFill>
                  <a:schemeClr val="tx1"/>
                </a:solidFill>
              </a:rPr>
              <a:t>Project </a:t>
            </a:r>
            <a:r>
              <a:rPr lang="en-GB" dirty="0">
                <a:solidFill>
                  <a:schemeClr val="tx1"/>
                </a:solidFill>
              </a:rPr>
              <a:t>Leaders</a:t>
            </a:r>
          </a:p>
          <a:p>
            <a:pPr>
              <a:buFont typeface="Wingdings" panose="05000000000000000000" pitchFamily="2" charset="2"/>
              <a:buChar char="ü"/>
            </a:pPr>
            <a:r>
              <a:rPr lang="en-GB" dirty="0">
                <a:solidFill>
                  <a:schemeClr val="tx1"/>
                </a:solidFill>
              </a:rPr>
              <a:t>Resident Twinning </a:t>
            </a:r>
            <a:r>
              <a:rPr lang="en-GB" dirty="0" smtClean="0">
                <a:solidFill>
                  <a:schemeClr val="tx1"/>
                </a:solidFill>
              </a:rPr>
              <a:t>Advisers</a:t>
            </a:r>
            <a:endParaRPr lang="en-GB" dirty="0">
              <a:solidFill>
                <a:schemeClr val="tx1"/>
              </a:solidFill>
            </a:endParaRPr>
          </a:p>
          <a:p>
            <a:pPr>
              <a:buFont typeface="Wingdings" panose="05000000000000000000" pitchFamily="2" charset="2"/>
              <a:buChar char="ü"/>
            </a:pPr>
            <a:r>
              <a:rPr lang="en-GB" dirty="0" smtClean="0">
                <a:solidFill>
                  <a:schemeClr val="tx1"/>
                </a:solidFill>
              </a:rPr>
              <a:t>Short </a:t>
            </a:r>
            <a:r>
              <a:rPr lang="en-GB" dirty="0">
                <a:solidFill>
                  <a:schemeClr val="tx1"/>
                </a:solidFill>
              </a:rPr>
              <a:t>Term </a:t>
            </a:r>
            <a:r>
              <a:rPr lang="en-GB" dirty="0" smtClean="0">
                <a:solidFill>
                  <a:schemeClr val="tx1"/>
                </a:solidFill>
              </a:rPr>
              <a:t>Experts…</a:t>
            </a:r>
            <a:endParaRPr lang="en-GB" dirty="0">
              <a:solidFill>
                <a:schemeClr val="tx1"/>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1" y="914400"/>
            <a:ext cx="42672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052513"/>
            <a:ext cx="8229600" cy="936625"/>
          </a:xfrm>
        </p:spPr>
        <p:txBody>
          <a:bodyPr/>
          <a:lstStyle/>
          <a:p>
            <a:r>
              <a:rPr lang="en-GB" altLang="en-US" sz="2800" smtClean="0">
                <a:solidFill>
                  <a:srgbClr val="C00000"/>
                </a:solidFill>
              </a:rPr>
              <a:t>Mandated Bodies</a:t>
            </a:r>
          </a:p>
        </p:txBody>
      </p:sp>
      <p:sp>
        <p:nvSpPr>
          <p:cNvPr id="3" name="Content Placeholder 2"/>
          <p:cNvSpPr>
            <a:spLocks noGrp="1"/>
          </p:cNvSpPr>
          <p:nvPr>
            <p:ph idx="1"/>
          </p:nvPr>
        </p:nvSpPr>
        <p:spPr>
          <a:xfrm>
            <a:off x="457200" y="1916113"/>
            <a:ext cx="8229600" cy="4608512"/>
          </a:xfrm>
        </p:spPr>
        <p:txBody>
          <a:bodyPr/>
          <a:lstStyle/>
          <a:p>
            <a:pPr algn="just">
              <a:buClr>
                <a:srgbClr val="3166CF"/>
              </a:buClr>
              <a:defRPr/>
            </a:pPr>
            <a:r>
              <a:rPr lang="en-GB" dirty="0" smtClean="0"/>
              <a:t>Mandated bodies are semi-public bodies that must satisfy the following criteria:</a:t>
            </a:r>
          </a:p>
          <a:p>
            <a:pPr marL="914400" lvl="1" indent="-457200" algn="just">
              <a:buClr>
                <a:srgbClr val="3166CF"/>
              </a:buClr>
              <a:buFont typeface="+mj-lt"/>
              <a:buAutoNum type="arabicPeriod"/>
              <a:defRPr/>
            </a:pPr>
            <a:r>
              <a:rPr lang="en-GB" dirty="0" smtClean="0"/>
              <a:t>Proven competence in a field of the </a:t>
            </a:r>
            <a:r>
              <a:rPr lang="en-GB" i="1" dirty="0" smtClean="0"/>
              <a:t>EU </a:t>
            </a:r>
            <a:r>
              <a:rPr lang="en-GB" i="1" dirty="0" err="1" smtClean="0"/>
              <a:t>Acquis</a:t>
            </a:r>
            <a:endParaRPr lang="en-GB" i="1" dirty="0" smtClean="0"/>
          </a:p>
          <a:p>
            <a:pPr marL="914400" lvl="1" indent="-457200" algn="just">
              <a:buClr>
                <a:srgbClr val="3166CF"/>
              </a:buClr>
              <a:buFont typeface="+mj-lt"/>
              <a:buAutoNum type="arabicPeriod"/>
              <a:defRPr/>
            </a:pPr>
            <a:r>
              <a:rPr lang="en-GB" dirty="0" smtClean="0"/>
              <a:t>Non-profit structure, non-commercial purpose</a:t>
            </a:r>
          </a:p>
          <a:p>
            <a:pPr marL="914400" lvl="1" indent="-457200" algn="just">
              <a:buClr>
                <a:srgbClr val="3166CF"/>
              </a:buClr>
              <a:buFont typeface="+mj-lt"/>
              <a:buAutoNum type="arabicPeriod"/>
              <a:defRPr/>
            </a:pPr>
            <a:r>
              <a:rPr lang="en-GB" dirty="0" smtClean="0"/>
              <a:t>Public ownership</a:t>
            </a:r>
          </a:p>
          <a:p>
            <a:pPr marL="914400" lvl="1" indent="-457200" algn="just">
              <a:buClr>
                <a:srgbClr val="3166CF"/>
              </a:buClr>
              <a:buFont typeface="+mj-lt"/>
              <a:buAutoNum type="arabicPeriod"/>
              <a:defRPr/>
            </a:pPr>
            <a:r>
              <a:rPr lang="en-GB" dirty="0" smtClean="0"/>
              <a:t>Under the permanent and structural supervision of a government authority</a:t>
            </a:r>
          </a:p>
          <a:p>
            <a:pPr marL="914400" lvl="1" indent="-457200" algn="just">
              <a:buClr>
                <a:srgbClr val="3166CF"/>
              </a:buClr>
              <a:buFont typeface="+mj-lt"/>
              <a:buAutoNum type="arabicPeriod"/>
              <a:defRPr/>
            </a:pPr>
            <a:r>
              <a:rPr lang="en-GB" dirty="0" smtClean="0"/>
              <a:t>A sufficient and proportionate level of permanent staff</a:t>
            </a:r>
          </a:p>
          <a:p>
            <a:pPr marL="514350" indent="-457200" algn="just">
              <a:buClr>
                <a:srgbClr val="3166CF"/>
              </a:buClr>
              <a:defRPr/>
            </a:pPr>
            <a:r>
              <a:rPr lang="en-GB" dirty="0" smtClean="0"/>
              <a:t>In case criteria 2 and 3 are partially fulfilled, an </a:t>
            </a:r>
            <a:r>
              <a:rPr lang="en-GB" smtClean="0"/>
              <a:t>ad hoc </a:t>
            </a:r>
            <a:r>
              <a:rPr lang="en-GB" dirty="0" smtClean="0"/>
              <a:t>mandated body status can be granted.</a:t>
            </a:r>
          </a:p>
          <a:p>
            <a:pPr lvl="1">
              <a:buClr>
                <a:srgbClr val="3166CF"/>
              </a:buClr>
              <a:defRPr/>
            </a:pPr>
            <a:endParaRPr lang="en-GB" dirty="0" smtClean="0"/>
          </a:p>
          <a:p>
            <a:pPr lvl="1">
              <a:buClr>
                <a:srgbClr val="3166CF"/>
              </a:buClr>
              <a:defRPr/>
            </a:pPr>
            <a:endParaRPr lang="en-GB" dirty="0"/>
          </a:p>
        </p:txBody>
      </p:sp>
      <p:sp>
        <p:nvSpPr>
          <p:cNvPr id="6148" name="TextBox 3"/>
          <p:cNvSpPr txBox="1">
            <a:spLocks noChangeArrowheads="1"/>
          </p:cNvSpPr>
          <p:nvPr/>
        </p:nvSpPr>
        <p:spPr bwMode="auto">
          <a:xfrm>
            <a:off x="323850" y="260350"/>
            <a:ext cx="352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fr-BE" altLang="en-US" sz="1800" b="1" i="0">
                <a:solidFill>
                  <a:schemeClr val="bg1"/>
                </a:solidFill>
              </a:rPr>
              <a:t>Twinning Manual page 36</a:t>
            </a:r>
            <a:endParaRPr lang="en-GB" altLang="en-US" sz="1800" b="1" i="0">
              <a:solidFill>
                <a:schemeClr val="bg1"/>
              </a:solidFill>
            </a:endParaRPr>
          </a:p>
        </p:txBody>
      </p:sp>
      <p:sp>
        <p:nvSpPr>
          <p:cNvPr id="614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35E8B7B-C76C-4F9C-A5E7-80269E8A6FCA}" type="slidenum">
              <a:rPr lang="en-GB" altLang="en-US" sz="1400" i="0" smtClean="0">
                <a:solidFill>
                  <a:schemeClr val="tx1"/>
                </a:solidFill>
                <a:latin typeface="Arial" charset="0"/>
              </a:rPr>
              <a:pPr eaLnBrk="1" hangingPunct="1">
                <a:spcBef>
                  <a:spcPct val="0"/>
                </a:spcBef>
                <a:buClrTx/>
                <a:buFontTx/>
                <a:buNone/>
              </a:pPr>
              <a:t>11</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647052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fr-BE" altLang="en-US" sz="2800" smtClean="0">
                <a:solidFill>
                  <a:srgbClr val="C00000"/>
                </a:solidFill>
              </a:rPr>
              <a:t>Different kinds of status</a:t>
            </a:r>
            <a:endParaRPr lang="en-GB" altLang="en-US" sz="2800" smtClean="0">
              <a:solidFill>
                <a:srgbClr val="C00000"/>
              </a:solidFill>
            </a:endParaRPr>
          </a:p>
        </p:txBody>
      </p:sp>
      <p:sp>
        <p:nvSpPr>
          <p:cNvPr id="7171" name="Content Placeholder 4"/>
          <p:cNvSpPr>
            <a:spLocks noGrp="1"/>
          </p:cNvSpPr>
          <p:nvPr>
            <p:ph idx="1"/>
          </p:nvPr>
        </p:nvSpPr>
        <p:spPr>
          <a:xfrm>
            <a:off x="179388" y="2205038"/>
            <a:ext cx="8785225" cy="4319587"/>
          </a:xfrm>
        </p:spPr>
        <p:txBody>
          <a:bodyPr/>
          <a:lstStyle/>
          <a:p>
            <a:pPr>
              <a:buFont typeface="Wingdings" pitchFamily="2" charset="2"/>
              <a:buChar char="v"/>
            </a:pPr>
            <a:r>
              <a:rPr lang="fr-BE" altLang="en-US" i="0" smtClean="0"/>
              <a:t>- MS Administration/Public body </a:t>
            </a:r>
          </a:p>
          <a:p>
            <a:pPr>
              <a:buFont typeface="Wingdings" pitchFamily="2" charset="2"/>
              <a:buChar char="v"/>
            </a:pPr>
            <a:r>
              <a:rPr lang="fr-BE" altLang="en-US" i="0" smtClean="0"/>
              <a:t>- Full Mandated Body </a:t>
            </a:r>
          </a:p>
          <a:p>
            <a:pPr>
              <a:buFont typeface="Wingdings" pitchFamily="2" charset="2"/>
              <a:buChar char="v"/>
            </a:pPr>
            <a:r>
              <a:rPr lang="fr-BE" altLang="en-US" i="0" smtClean="0"/>
              <a:t>- Full Mandated Body, Restricted</a:t>
            </a:r>
          </a:p>
          <a:p>
            <a:pPr>
              <a:buFont typeface="Wingdings" pitchFamily="2" charset="2"/>
              <a:buChar char="v"/>
            </a:pPr>
            <a:r>
              <a:rPr lang="fr-BE" altLang="en-US" i="0" smtClean="0"/>
              <a:t>- Ad Hoc Mandated Body Status</a:t>
            </a:r>
          </a:p>
          <a:p>
            <a:pPr>
              <a:buFont typeface="Wingdings" pitchFamily="2" charset="2"/>
              <a:buChar char="v"/>
            </a:pPr>
            <a:r>
              <a:rPr lang="fr-BE" altLang="en-US" i="0" smtClean="0"/>
              <a:t>- Ad Hoc Mandated Body Status, Restricted</a:t>
            </a:r>
          </a:p>
          <a:p>
            <a:endParaRPr lang="fr-BE" altLang="en-US" i="0" smtClean="0"/>
          </a:p>
          <a:p>
            <a:r>
              <a:rPr lang="fr-BE" altLang="en-US" i="0" smtClean="0"/>
              <a:t>private companies, NGOs, </a:t>
            </a:r>
            <a:r>
              <a:rPr lang="fr-BE" altLang="en-US" b="1" i="0" u="sng" smtClean="0"/>
              <a:t>Excluded from Twinning?</a:t>
            </a:r>
            <a:r>
              <a:rPr lang="fr-BE" altLang="en-US" b="1" i="0" smtClean="0"/>
              <a:t> (No Management costs, very limited)</a:t>
            </a:r>
          </a:p>
          <a:p>
            <a:endParaRPr lang="en-GB" altLang="en-US" i="0" smtClean="0"/>
          </a:p>
        </p:txBody>
      </p:sp>
      <p:sp>
        <p:nvSpPr>
          <p:cNvPr id="717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113F83A-CA40-4C87-9972-DBE1C4AA9361}" type="slidenum">
              <a:rPr lang="en-GB" altLang="en-US" sz="1400" i="0" smtClean="0">
                <a:solidFill>
                  <a:schemeClr val="tx1"/>
                </a:solidFill>
                <a:latin typeface="Arial" charset="0"/>
              </a:rPr>
              <a:pPr eaLnBrk="1" hangingPunct="1">
                <a:spcBef>
                  <a:spcPct val="0"/>
                </a:spcBef>
                <a:buClrTx/>
                <a:buFontTx/>
                <a:buNone/>
              </a:pPr>
              <a:t>12</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705587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9906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52399" y="1828800"/>
            <a:ext cx="8807451" cy="4667250"/>
          </a:xfrm>
          <a:ln>
            <a:solidFill>
              <a:schemeClr val="bg1"/>
            </a:solidFill>
          </a:ln>
        </p:spPr>
        <p:txBody>
          <a:bodyPr>
            <a:noAutofit/>
          </a:bodyPr>
          <a:lstStyle/>
          <a:p>
            <a:pPr marL="0" indent="0"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eaLnBrk="1" hangingPunct="1">
              <a:buClr>
                <a:srgbClr val="0F5494"/>
              </a:buClr>
              <a:buFontTx/>
              <a:buNone/>
            </a:pPr>
            <a:endParaRPr lang="en-GB" i="1" dirty="0" smtClean="0"/>
          </a:p>
          <a:p>
            <a:pPr marL="0" indent="0"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14400"/>
            <a:ext cx="3048000"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p:txBody>
          <a:bodyPr/>
          <a:lstStyle/>
          <a:p>
            <a:pPr eaLnBrk="1" hangingPunct="1">
              <a:lnSpc>
                <a:spcPct val="90000"/>
              </a:lnSpc>
              <a:buClr>
                <a:srgbClr val="0F5494"/>
              </a:buClr>
            </a:pPr>
            <a:r>
              <a:rPr lang="en-GB" sz="2000" b="1" dirty="0" smtClean="0">
                <a:solidFill>
                  <a:schemeClr val="accent4"/>
                </a:solidFill>
              </a:rPr>
              <a:t>No standard twinning can run without the RTA</a:t>
            </a:r>
            <a:r>
              <a:rPr lang="en-GB" sz="2000" dirty="0" smtClean="0">
                <a:solidFill>
                  <a:schemeClr val="tx2"/>
                </a:solidFill>
              </a:rPr>
              <a:t>.</a:t>
            </a:r>
            <a:r>
              <a:rPr lang="en-GB" sz="2000" dirty="0" smtClean="0"/>
              <a:t> </a:t>
            </a:r>
          </a:p>
          <a:p>
            <a:pPr eaLnBrk="1" hangingPunct="1">
              <a:lnSpc>
                <a:spcPct val="90000"/>
              </a:lnSpc>
              <a:buClr>
                <a:srgbClr val="0F5494"/>
              </a:buClr>
            </a:pPr>
            <a:r>
              <a:rPr lang="en-GB" sz="2000" dirty="0" smtClean="0">
                <a:solidFill>
                  <a:schemeClr val="accent4"/>
                </a:solidFill>
              </a:rPr>
              <a:t>Reinforced importance of RTA</a:t>
            </a:r>
            <a:r>
              <a:rPr lang="en-GB" sz="2000" dirty="0" smtClean="0"/>
              <a:t>’s 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u="sng" dirty="0" smtClean="0">
                <a:solidFill>
                  <a:schemeClr val="accent4"/>
                </a:solidFill>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BA 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1125538"/>
            <a:ext cx="8229600" cy="723900"/>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type="body" idx="1"/>
          </p:nvPr>
        </p:nvSpPr>
        <p:spPr>
          <a:xfrm>
            <a:off x="381000" y="1295400"/>
            <a:ext cx="8610600" cy="5638800"/>
          </a:xfrm>
        </p:spPr>
        <p:txBody>
          <a:bodyPr/>
          <a:lstStyle/>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Twinning partners should always refer to the </a:t>
            </a:r>
            <a:r>
              <a:rPr lang="en-GB" b="1" dirty="0"/>
              <a:t>Contracting Authority</a:t>
            </a:r>
            <a:r>
              <a:rPr lang="en-GB" dirty="0"/>
              <a:t> for </a:t>
            </a:r>
            <a:r>
              <a:rPr lang="en-GB" dirty="0" smtClean="0"/>
              <a:t>financial and contractual issues </a:t>
            </a:r>
          </a:p>
          <a:p>
            <a:pPr algn="just" eaLnBrk="1" hangingPunct="1">
              <a:lnSpc>
                <a:spcPct val="90000"/>
              </a:lnSpc>
              <a:buClr>
                <a:srgbClr val="0F5494"/>
              </a:buClr>
            </a:pPr>
            <a:endParaRPr lang="en-GB" dirty="0" smtClean="0"/>
          </a:p>
          <a:p>
            <a:pPr algn="just" eaLnBrk="1" hangingPunct="1">
              <a:lnSpc>
                <a:spcPct val="90000"/>
              </a:lnSpc>
              <a:buClr>
                <a:srgbClr val="0F5494"/>
              </a:buClr>
            </a:pPr>
            <a:r>
              <a:rPr lang="en-GB"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4419600"/>
            <a:ext cx="1905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Direct management</a:t>
            </a:r>
          </a:p>
          <a:p>
            <a:pPr marL="0" indent="0">
              <a:buNone/>
            </a:pPr>
            <a:r>
              <a:rPr lang="fr-BE" sz="2000" b="1" dirty="0" smtClean="0"/>
              <a:t>(EU </a:t>
            </a:r>
            <a:r>
              <a:rPr lang="fr-BE" sz="2000" b="1" dirty="0" err="1" smtClean="0"/>
              <a:t>Delegation</a:t>
            </a:r>
            <a:r>
              <a:rPr lang="fr-BE" sz="2000" b="1" dirty="0" smtClean="0"/>
              <a:t>)</a:t>
            </a:r>
            <a:endParaRPr lang="fr-BE" sz="2000" b="1" dirty="0"/>
          </a:p>
          <a:p>
            <a:endParaRPr lang="fr-BE" sz="2000" dirty="0" smtClean="0"/>
          </a:p>
          <a:p>
            <a:r>
              <a:rPr lang="fr-BE" sz="2000" dirty="0" smtClean="0"/>
              <a:t>Bosnia</a:t>
            </a:r>
          </a:p>
          <a:p>
            <a:r>
              <a:rPr lang="fr-BE" sz="2000" dirty="0" smtClean="0"/>
              <a:t>Albania</a:t>
            </a:r>
          </a:p>
          <a:p>
            <a:r>
              <a:rPr lang="fr-BE" sz="2000" dirty="0" err="1" smtClean="0"/>
              <a:t>Montenegro</a:t>
            </a:r>
            <a:endParaRPr lang="fr-BE" sz="2000" dirty="0" smtClean="0"/>
          </a:p>
          <a:p>
            <a:r>
              <a:rPr lang="fr-BE" sz="2000" dirty="0" smtClean="0"/>
              <a:t>Kosovo*</a:t>
            </a:r>
          </a:p>
        </p:txBody>
      </p:sp>
      <p:sp>
        <p:nvSpPr>
          <p:cNvPr id="5" name="Content Placeholder 4"/>
          <p:cNvSpPr>
            <a:spLocks noGrp="1"/>
          </p:cNvSpPr>
          <p:nvPr>
            <p:ph sz="half" idx="2"/>
          </p:nvPr>
        </p:nvSpPr>
        <p:spPr/>
        <p:txBody>
          <a:bodyPr/>
          <a:lstStyle/>
          <a:p>
            <a:pPr marL="0" indent="0">
              <a:buNone/>
            </a:pPr>
            <a:r>
              <a:rPr lang="fr-BE" sz="2000" b="1" dirty="0" smtClean="0"/>
              <a:t>Indirect management</a:t>
            </a:r>
          </a:p>
          <a:p>
            <a:pPr marL="0" indent="0">
              <a:buNone/>
            </a:pPr>
            <a:r>
              <a:rPr lang="fr-BE" sz="2000" b="1" dirty="0" smtClean="0"/>
              <a:t>(CFCU/D/A)</a:t>
            </a:r>
          </a:p>
          <a:p>
            <a:endParaRPr lang="fr-BE" sz="2000" dirty="0" smtClean="0"/>
          </a:p>
          <a:p>
            <a:r>
              <a:rPr lang="fr-BE" sz="2000" dirty="0" err="1" smtClean="0"/>
              <a:t>Turkey</a:t>
            </a:r>
            <a:endParaRPr lang="fr-BE" sz="2000" dirty="0" smtClean="0"/>
          </a:p>
          <a:p>
            <a:r>
              <a:rPr lang="fr-BE" sz="2000" dirty="0" smtClean="0"/>
              <a:t>Former Yugoslav Republic of Macedonia</a:t>
            </a:r>
          </a:p>
          <a:p>
            <a:r>
              <a:rPr lang="fr-BE" sz="2000" dirty="0" err="1" smtClean="0"/>
              <a:t>Serbia</a:t>
            </a:r>
            <a:r>
              <a:rPr lang="fr-BE" sz="2000" dirty="0" smtClean="0"/>
              <a:t> </a:t>
            </a:r>
            <a:endParaRPr lang="en-GB" sz="2000" dirty="0"/>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19</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IPA</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2401945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content</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smtClean="0"/>
              <a:t>The instrument and the </a:t>
            </a:r>
            <a:r>
              <a:rPr lang="fr-BE" sz="2800" kern="0" dirty="0" err="1" smtClean="0"/>
              <a:t>actors</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 </a:t>
            </a:r>
            <a:r>
              <a:rPr lang="fr-BE" sz="2000" b="1" dirty="0" err="1" smtClean="0"/>
              <a:t>Centralised</a:t>
            </a:r>
            <a:r>
              <a:rPr lang="fr-BE" sz="2000" b="1" dirty="0" smtClean="0"/>
              <a:t> /Direct management</a:t>
            </a:r>
          </a:p>
          <a:p>
            <a:pPr marL="0" indent="0">
              <a:buNone/>
            </a:pPr>
            <a:r>
              <a:rPr lang="fr-BE" sz="2000" b="1" dirty="0" smtClean="0"/>
              <a:t>(EU </a:t>
            </a:r>
            <a:r>
              <a:rPr lang="fr-BE" sz="2000" b="1" dirty="0" err="1" smtClean="0"/>
              <a:t>Delegation</a:t>
            </a:r>
            <a:r>
              <a:rPr lang="fr-BE" sz="2000" b="1" dirty="0" smtClean="0"/>
              <a:t>)</a:t>
            </a:r>
          </a:p>
          <a:p>
            <a:endParaRPr lang="fr-BE" sz="2000" b="1" dirty="0"/>
          </a:p>
          <a:p>
            <a:pPr lvl="0" eaLnBrk="1" hangingPunct="1">
              <a:lnSpc>
                <a:spcPts val="2200"/>
              </a:lnSpc>
              <a:buFont typeface="Arial" panose="020B0604020202020204" pitchFamily="34" charset="0"/>
              <a:buChar char="•"/>
            </a:pPr>
            <a:r>
              <a:rPr lang="en-GB" sz="2000" dirty="0"/>
              <a:t>Israel</a:t>
            </a:r>
          </a:p>
          <a:p>
            <a:pPr lvl="0" eaLnBrk="1" hangingPunct="1">
              <a:lnSpc>
                <a:spcPts val="2200"/>
              </a:lnSpc>
              <a:buFont typeface="Arial" panose="020B0604020202020204" pitchFamily="34" charset="0"/>
              <a:buChar char="•"/>
            </a:pPr>
            <a:r>
              <a:rPr lang="en-GB" sz="2000" dirty="0"/>
              <a:t>Armenia</a:t>
            </a:r>
          </a:p>
          <a:p>
            <a:pPr lvl="0" eaLnBrk="1" hangingPunct="1">
              <a:lnSpc>
                <a:spcPts val="2200"/>
              </a:lnSpc>
              <a:buFont typeface="Arial" panose="020B0604020202020204" pitchFamily="34" charset="0"/>
              <a:buChar char="•"/>
            </a:pPr>
            <a:r>
              <a:rPr lang="en-GB" sz="2000" dirty="0"/>
              <a:t>Georgia</a:t>
            </a:r>
          </a:p>
          <a:p>
            <a:pPr lvl="0" eaLnBrk="1" hangingPunct="1">
              <a:lnSpc>
                <a:spcPts val="2200"/>
              </a:lnSpc>
              <a:buFont typeface="Arial" panose="020B0604020202020204" pitchFamily="34" charset="0"/>
              <a:buChar char="•"/>
            </a:pPr>
            <a:r>
              <a:rPr lang="en-GB" sz="2000" dirty="0"/>
              <a:t>Azerbaijan </a:t>
            </a:r>
          </a:p>
          <a:p>
            <a:pPr lvl="0" eaLnBrk="1" hangingPunct="1">
              <a:lnSpc>
                <a:spcPts val="2200"/>
              </a:lnSpc>
              <a:buFont typeface="Arial" panose="020B0604020202020204" pitchFamily="34" charset="0"/>
              <a:buChar char="•"/>
            </a:pPr>
            <a:r>
              <a:rPr lang="en-GB" sz="2000" dirty="0"/>
              <a:t>Ukraine</a:t>
            </a:r>
          </a:p>
          <a:p>
            <a:pPr lvl="0" eaLnBrk="1" hangingPunct="1">
              <a:lnSpc>
                <a:spcPts val="2200"/>
              </a:lnSpc>
              <a:buFont typeface="Arial" panose="020B0604020202020204" pitchFamily="34" charset="0"/>
              <a:buChar char="•"/>
            </a:pPr>
            <a:r>
              <a:rPr lang="en-GB" sz="2000" dirty="0"/>
              <a:t>Moldova</a:t>
            </a:r>
          </a:p>
          <a:p>
            <a:endParaRPr lang="fr-BE" sz="2000" b="1" dirty="0"/>
          </a:p>
          <a:p>
            <a:endParaRPr lang="fr-BE" sz="2000" dirty="0" smtClean="0"/>
          </a:p>
        </p:txBody>
      </p:sp>
      <p:sp>
        <p:nvSpPr>
          <p:cNvPr id="5" name="Content Placeholder 4"/>
          <p:cNvSpPr>
            <a:spLocks noGrp="1"/>
          </p:cNvSpPr>
          <p:nvPr>
            <p:ph sz="half" idx="2"/>
          </p:nvPr>
        </p:nvSpPr>
        <p:spPr/>
        <p:txBody>
          <a:bodyPr/>
          <a:lstStyle/>
          <a:p>
            <a:pPr marL="0" indent="0">
              <a:buNone/>
            </a:pPr>
            <a:r>
              <a:rPr lang="fr-BE" sz="2000" b="1" dirty="0" err="1" smtClean="0"/>
              <a:t>Decentralised</a:t>
            </a:r>
            <a:r>
              <a:rPr lang="fr-BE" sz="2000" b="1" dirty="0" smtClean="0"/>
              <a:t>/Indirect management</a:t>
            </a:r>
          </a:p>
          <a:p>
            <a:pPr marL="0" indent="0">
              <a:buNone/>
            </a:pPr>
            <a:r>
              <a:rPr lang="fr-BE" sz="2000" b="1" dirty="0" smtClean="0"/>
              <a:t>(PAO)</a:t>
            </a:r>
          </a:p>
          <a:p>
            <a:endParaRPr lang="fr-BE" sz="2000" dirty="0" smtClean="0"/>
          </a:p>
          <a:p>
            <a:pPr eaLnBrk="1" hangingPunct="1">
              <a:lnSpc>
                <a:spcPts val="2200"/>
              </a:lnSpc>
            </a:pPr>
            <a:r>
              <a:rPr lang="en-GB" sz="2000" dirty="0"/>
              <a:t>Morocco </a:t>
            </a:r>
          </a:p>
          <a:p>
            <a:pPr eaLnBrk="1" hangingPunct="1">
              <a:lnSpc>
                <a:spcPts val="2200"/>
              </a:lnSpc>
            </a:pPr>
            <a:r>
              <a:rPr lang="en-GB" sz="2000" dirty="0"/>
              <a:t>Algeria</a:t>
            </a:r>
          </a:p>
          <a:p>
            <a:pPr eaLnBrk="1" hangingPunct="1">
              <a:lnSpc>
                <a:spcPts val="2200"/>
              </a:lnSpc>
            </a:pPr>
            <a:r>
              <a:rPr lang="en-GB" sz="2000" dirty="0"/>
              <a:t>Tunisia</a:t>
            </a:r>
          </a:p>
          <a:p>
            <a:pPr eaLnBrk="1" hangingPunct="1">
              <a:lnSpc>
                <a:spcPts val="2200"/>
              </a:lnSpc>
            </a:pPr>
            <a:r>
              <a:rPr lang="en-GB" sz="2000" dirty="0"/>
              <a:t>Egypt</a:t>
            </a:r>
          </a:p>
          <a:p>
            <a:pPr eaLnBrk="1" hangingPunct="1">
              <a:lnSpc>
                <a:spcPts val="2200"/>
              </a:lnSpc>
            </a:pPr>
            <a:r>
              <a:rPr lang="en-GB" sz="2000" dirty="0"/>
              <a:t>Jordan</a:t>
            </a:r>
          </a:p>
          <a:p>
            <a:pPr eaLnBrk="1" hangingPunct="1">
              <a:lnSpc>
                <a:spcPts val="2200"/>
              </a:lnSpc>
            </a:pPr>
            <a:r>
              <a:rPr lang="en-GB" sz="2000" dirty="0"/>
              <a:t>Lebanon</a:t>
            </a:r>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20</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ENI</a:t>
            </a:r>
            <a:r>
              <a:rPr lang="en-US" sz="1400" kern="0" dirty="0" smtClean="0">
                <a:solidFill>
                  <a:srgbClr val="FFFF00"/>
                </a:solidFill>
              </a:rPr>
              <a:t/>
            </a:r>
            <a:br>
              <a:rPr lang="en-US" sz="1400" kern="0" dirty="0" smtClean="0">
                <a:solidFill>
                  <a:srgbClr val="FFFF00"/>
                </a:solidFill>
              </a:rPr>
            </a:br>
            <a:r>
              <a:rPr lang="fr-FR" sz="1100" kern="0" dirty="0" smtClean="0">
                <a:solidFill>
                  <a:schemeClr val="bg1"/>
                </a:solidFill>
              </a:rPr>
              <a:t>                                      </a:t>
            </a:r>
            <a:endParaRPr lang="en-US" sz="1600" kern="0" dirty="0" smtClean="0">
              <a:solidFill>
                <a:schemeClr val="bg1"/>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4075" y="4419600"/>
            <a:ext cx="19399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69775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1501775"/>
            <a:ext cx="8229600" cy="661988"/>
          </a:xfrm>
        </p:spPr>
        <p:txBody>
          <a:bodyPr/>
          <a:lstStyle/>
          <a:p>
            <a:pPr indent="0" eaLnBrk="1" hangingPunct="1"/>
            <a:r>
              <a:rPr lang="en-GB" sz="2600" dirty="0" smtClean="0">
                <a:solidFill>
                  <a:schemeClr val="bg1"/>
                </a:solidFill>
              </a:rPr>
              <a:t>TWINNING CONTRACT</a:t>
            </a:r>
          </a:p>
        </p:txBody>
      </p:sp>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a:p>
            <a:pPr marL="533400" indent="-533400" eaLnBrk="1" hangingPunct="1">
              <a:buClr>
                <a:srgbClr val="0F5494"/>
              </a:buClr>
            </a:pPr>
            <a:r>
              <a:rPr lang="fr-BE" dirty="0" err="1" smtClean="0"/>
              <a:t>Twinning</a:t>
            </a:r>
            <a:r>
              <a:rPr lang="fr-BE" dirty="0" smtClean="0"/>
              <a:t> </a:t>
            </a:r>
            <a:r>
              <a:rPr lang="fr-BE" dirty="0" err="1" smtClean="0"/>
              <a:t>projects</a:t>
            </a:r>
            <a:r>
              <a:rPr lang="fr-BE" dirty="0" smtClean="0"/>
              <a:t> are not </a:t>
            </a:r>
            <a:r>
              <a:rPr lang="fr-BE" dirty="0" err="1" smtClean="0"/>
              <a:t>bilateral</a:t>
            </a:r>
            <a:r>
              <a:rPr lang="fr-BE" dirty="0" smtClean="0"/>
              <a:t> but </a:t>
            </a:r>
            <a:r>
              <a:rPr lang="fr-BE" dirty="0" err="1" smtClean="0">
                <a:solidFill>
                  <a:srgbClr val="FF0000"/>
                </a:solidFill>
              </a:rPr>
              <a:t>european</a:t>
            </a:r>
            <a:r>
              <a:rPr lang="fr-BE" dirty="0" smtClean="0">
                <a:solidFill>
                  <a:srgbClr val="FF0000"/>
                </a:solidFill>
              </a:rPr>
              <a:t> </a:t>
            </a:r>
            <a:r>
              <a:rPr lang="fr-BE" dirty="0" err="1" smtClean="0">
                <a:solidFill>
                  <a:srgbClr val="FF0000"/>
                </a:solidFill>
              </a:rPr>
              <a:t>projects</a:t>
            </a:r>
            <a:r>
              <a:rPr lang="fr-BE" dirty="0" smtClean="0">
                <a:solidFill>
                  <a:srgbClr val="FF0000"/>
                </a:solidFill>
              </a:rPr>
              <a:t>!</a:t>
            </a:r>
            <a:endParaRPr lang="en-GB"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a:solidFill>
                <a:srgbClr val="000000"/>
              </a:solidFill>
            </a:endParaRPr>
          </a:p>
        </p:txBody>
      </p:sp>
      <p:sp>
        <p:nvSpPr>
          <p:cNvPr id="5" name="Rectangle 2"/>
          <p:cNvSpPr txBox="1">
            <a:spLocks noChangeArrowheads="1"/>
          </p:cNvSpPr>
          <p:nvPr/>
        </p:nvSpPr>
        <p:spPr bwMode="auto">
          <a:xfrm>
            <a:off x="251520" y="1340768"/>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4648200"/>
            <a:ext cx="1219200"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483593" y="5274131"/>
            <a:ext cx="1524000" cy="253916"/>
          </a:xfrm>
          <a:prstGeom prst="rect">
            <a:avLst/>
          </a:prstGeom>
          <a:noFill/>
        </p:spPr>
        <p:txBody>
          <a:bodyPr wrap="square" rtlCol="0">
            <a:spAutoFit/>
          </a:bodyPr>
          <a:lstStyle/>
          <a:p>
            <a:r>
              <a:rPr lang="fr-BE" sz="1050" dirty="0" smtClean="0">
                <a:solidFill>
                  <a:srgbClr val="000000"/>
                </a:solidFill>
              </a:rPr>
              <a:t>EU </a:t>
            </a:r>
            <a:r>
              <a:rPr lang="fr-BE" sz="1050" dirty="0" err="1" smtClean="0">
                <a:solidFill>
                  <a:srgbClr val="000000"/>
                </a:solidFill>
              </a:rPr>
              <a:t>funded</a:t>
            </a:r>
            <a:r>
              <a:rPr lang="fr-BE" sz="1050" dirty="0" smtClean="0">
                <a:solidFill>
                  <a:srgbClr val="000000"/>
                </a:solidFill>
              </a:rPr>
              <a:t> </a:t>
            </a:r>
            <a:r>
              <a:rPr lang="fr-BE" sz="1050" dirty="0" err="1" smtClean="0">
                <a:solidFill>
                  <a:srgbClr val="000000"/>
                </a:solidFill>
              </a:rPr>
              <a:t>project</a:t>
            </a:r>
            <a:endParaRPr lang="en-GB" sz="1050" dirty="0">
              <a:solidFill>
                <a:srgbClr val="000000"/>
              </a:solidFill>
            </a:endParaRPr>
          </a:p>
        </p:txBody>
      </p:sp>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endParaRPr lang="en-GB" sz="2000" i="0" dirty="0" smtClean="0"/>
          </a:p>
          <a:p>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endParaRPr lang="en-GB" sz="2000" i="0" dirty="0" smtClean="0"/>
          </a:p>
          <a:p>
            <a:r>
              <a:rPr lang="en-GB" sz="2000" i="0" dirty="0" smtClean="0"/>
              <a:t>The </a:t>
            </a:r>
            <a:r>
              <a:rPr lang="en-GB" sz="2000" i="0" dirty="0"/>
              <a:t>structure of the standard Twinning Contract will correspond to the following model: </a:t>
            </a:r>
            <a:endParaRPr lang="en-GB" sz="2000"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RESULTS (OUTPUTS</a:t>
            </a:r>
            <a:r>
              <a:rPr lang="en-GB" sz="3200" dirty="0">
                <a:solidFill>
                  <a:srgbClr val="C00000"/>
                </a:solidFill>
              </a:rPr>
              <a:t>)</a:t>
            </a: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marL="0" indent="0" eaLnBrk="1" hangingPunct="1">
              <a:buClr>
                <a:srgbClr val="0F5494"/>
              </a:buClr>
              <a:buNone/>
            </a:pPr>
            <a:endParaRPr lang="fr-BE" dirty="0"/>
          </a:p>
          <a:p>
            <a:pPr marL="0" indent="0" eaLnBrk="1" hangingPunct="1">
              <a:buClr>
                <a:srgbClr val="0F5494"/>
              </a:buClr>
              <a:buNone/>
            </a:pPr>
            <a:endParaRPr lang="en-GB"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24</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267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124200"/>
            <a:ext cx="7772400" cy="685800"/>
          </a:xfrm>
        </p:spPr>
        <p:txBody>
          <a:bodyPr/>
          <a:lstStyle/>
          <a:p>
            <a:r>
              <a:rPr lang="fr-BE" dirty="0" err="1" smtClean="0">
                <a:solidFill>
                  <a:srgbClr val="C00000"/>
                </a:solidFill>
              </a:rPr>
              <a:t>Assumptions</a:t>
            </a:r>
            <a:r>
              <a:rPr lang="fr-BE" dirty="0" smtClean="0"/>
              <a:t> </a:t>
            </a:r>
            <a:endParaRPr lang="en-GB" dirty="0"/>
          </a:p>
        </p:txBody>
      </p:sp>
      <p:sp>
        <p:nvSpPr>
          <p:cNvPr id="14339" name="Rectangle 3"/>
          <p:cNvSpPr>
            <a:spLocks noGrp="1" noChangeArrowheads="1"/>
          </p:cNvSpPr>
          <p:nvPr>
            <p:ph type="body" idx="1"/>
          </p:nvPr>
        </p:nvSpPr>
        <p:spPr>
          <a:xfrm>
            <a:off x="762000" y="4114800"/>
            <a:ext cx="7772400" cy="1500187"/>
          </a:xfrm>
        </p:spPr>
        <p:txBody>
          <a:bodyPr/>
          <a:lstStyle/>
          <a:p>
            <a:pPr marL="0" indent="0" eaLnBrk="1" hangingPunct="1">
              <a:buFontTx/>
              <a:buNone/>
            </a:pPr>
            <a:endParaRPr lang="en-GB" dirty="0" smtClean="0"/>
          </a:p>
          <a:p>
            <a:pPr marL="0" indent="0" eaLnBrk="1" hangingPunct="1">
              <a:buFontTx/>
              <a:buNone/>
            </a:pPr>
            <a:endParaRPr lang="en-GB" dirty="0" smtClean="0"/>
          </a:p>
          <a:p>
            <a:pPr marL="0" indent="0" algn="just" eaLnBrk="1" hangingPunct="1">
              <a:buFontTx/>
              <a:buNone/>
            </a:pPr>
            <a:r>
              <a:rPr lang="en-GB" sz="2800" dirty="0" smtClean="0"/>
              <a:t>Internal conditions related to the project that must be fulfilled in order to guarantee its success</a:t>
            </a:r>
          </a:p>
          <a:p>
            <a:pPr marL="0" indent="0" algn="just" eaLnBrk="1" hangingPunct="1"/>
            <a:endParaRPr lang="en-GB" sz="2800" dirty="0" smtClean="0"/>
          </a:p>
        </p:txBody>
      </p:sp>
      <p:sp>
        <p:nvSpPr>
          <p:cNvPr id="5" name="Title 1"/>
          <p:cNvSpPr txBox="1">
            <a:spLocks/>
          </p:cNvSpPr>
          <p:nvPr/>
        </p:nvSpPr>
        <p:spPr bwMode="auto">
          <a:xfrm>
            <a:off x="533400" y="1219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358775" algn="l" rtl="0" eaLnBrk="0" fontAlgn="base" hangingPunct="0">
              <a:spcBef>
                <a:spcPct val="0"/>
              </a:spcBef>
              <a:spcAft>
                <a:spcPct val="0"/>
              </a:spcAft>
              <a:defRPr sz="4000" b="1" cap="all">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kern="0" dirty="0" err="1" smtClean="0">
                <a:solidFill>
                  <a:srgbClr val="C00000"/>
                </a:solidFill>
              </a:rPr>
              <a:t>Risks</a:t>
            </a:r>
            <a:r>
              <a:rPr lang="fr-BE" kern="0" dirty="0" smtClean="0"/>
              <a:t> </a:t>
            </a:r>
            <a:endParaRPr lang="en-GB" kern="0" dirty="0"/>
          </a:p>
        </p:txBody>
      </p:sp>
      <p:sp>
        <p:nvSpPr>
          <p:cNvPr id="6" name="Rectangle 3"/>
          <p:cNvSpPr txBox="1">
            <a:spLocks noChangeArrowheads="1"/>
          </p:cNvSpPr>
          <p:nvPr/>
        </p:nvSpPr>
        <p:spPr bwMode="auto">
          <a:xfrm>
            <a:off x="762000" y="1978742"/>
            <a:ext cx="7772400" cy="101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1"/>
              </a:buClr>
              <a:buNone/>
              <a:defRPr sz="2000" i="1">
                <a:solidFill>
                  <a:srgbClr val="0F5494"/>
                </a:solidFill>
                <a:latin typeface="+mn-lt"/>
                <a:ea typeface="+mn-ea"/>
                <a:cs typeface="+mn-cs"/>
              </a:defRPr>
            </a:lvl1pPr>
            <a:lvl2pPr marL="457200" indent="0" algn="l" rtl="0" eaLnBrk="0" fontAlgn="base" hangingPunct="0">
              <a:spcBef>
                <a:spcPct val="20000"/>
              </a:spcBef>
              <a:spcAft>
                <a:spcPct val="0"/>
              </a:spcAft>
              <a:buClr>
                <a:srgbClr val="009FBA"/>
              </a:buClr>
              <a:buNone/>
              <a:defRPr sz="1800" b="1">
                <a:solidFill>
                  <a:srgbClr val="0F5494"/>
                </a:solidFill>
                <a:latin typeface="+mn-lt"/>
              </a:defRPr>
            </a:lvl2pPr>
            <a:lvl3pPr marL="914400" indent="0" algn="l" rtl="0" eaLnBrk="0" fontAlgn="base" hangingPunct="0">
              <a:spcBef>
                <a:spcPct val="20000"/>
              </a:spcBef>
              <a:spcAft>
                <a:spcPct val="0"/>
              </a:spcAft>
              <a:buNone/>
              <a:defRPr sz="1600">
                <a:solidFill>
                  <a:srgbClr val="0F5494"/>
                </a:solidFill>
                <a:latin typeface="+mn-lt"/>
              </a:defRPr>
            </a:lvl3pPr>
            <a:lvl4pPr marL="1371600" indent="0" algn="l" rtl="0" eaLnBrk="0" fontAlgn="base" hangingPunct="0">
              <a:spcBef>
                <a:spcPct val="20000"/>
              </a:spcBef>
              <a:spcAft>
                <a:spcPct val="0"/>
              </a:spcAft>
              <a:buNone/>
              <a:defRPr sz="1400">
                <a:solidFill>
                  <a:schemeClr val="tx1"/>
                </a:solidFill>
                <a:latin typeface="Arial" pitchFamily="34" charset="0"/>
              </a:defRPr>
            </a:lvl4pPr>
            <a:lvl5pPr marL="1828800" indent="0" algn="l" rtl="0" eaLnBrk="0" fontAlgn="base" hangingPunct="0">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eaLnBrk="1" hangingPunct="1"/>
            <a:r>
              <a:rPr lang="en-GB" sz="2800" dirty="0"/>
              <a:t>Risk is the possibility of loss or injury</a:t>
            </a:r>
          </a:p>
          <a:p>
            <a:pPr algn="just" eaLnBrk="1" hangingPunct="1"/>
            <a:r>
              <a:rPr lang="en-GB" sz="2800" kern="0" dirty="0" smtClean="0"/>
              <a:t>A </a:t>
            </a:r>
            <a:r>
              <a:rPr lang="en-GB" sz="2800" kern="0" dirty="0"/>
              <a:t>risk is not an uncertainty </a:t>
            </a:r>
            <a:endParaRPr lang="en-GB" sz="2800" kern="0" dirty="0" smtClean="0"/>
          </a:p>
        </p:txBody>
      </p:sp>
    </p:spTree>
    <p:extLst>
      <p:ext uri="{BB962C8B-B14F-4D97-AF65-F5344CB8AC3E}">
        <p14:creationId xmlns:p14="http://schemas.microsoft.com/office/powerpoint/2010/main" val="365408829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26</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27</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endParaRPr lang="en-GB" b="1" dirty="0">
              <a:solidFill>
                <a:srgbClr val="C00000"/>
              </a:solidFill>
            </a:endParaRPr>
          </a:p>
          <a:p>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endParaRPr lang="en-GB" b="1" dirty="0">
              <a:solidFill>
                <a:srgbClr val="C00000"/>
              </a:solidFill>
            </a:endParaRP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28</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29</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516688" y="1317625"/>
            <a:ext cx="2411412"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9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smtClean="0">
                <a:solidFill>
                  <a:schemeClr val="tx2"/>
                </a:solidFill>
                <a:latin typeface="+mn-lt"/>
              </a:rPr>
              <a:t>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r>
              <a:rPr lang="fr-BE" sz="1600" dirty="0">
                <a:solidFill>
                  <a:schemeClr val="tx2"/>
                </a:solidFill>
                <a:latin typeface="+mn-lt"/>
              </a:rPr>
              <a:t>Croatia (MS but </a:t>
            </a:r>
            <a:r>
              <a:rPr lang="fr-BE" sz="1600" dirty="0" err="1">
                <a:solidFill>
                  <a:schemeClr val="tx2"/>
                </a:solidFill>
                <a:latin typeface="+mn-lt"/>
              </a:rPr>
              <a:t>also</a:t>
            </a:r>
            <a:r>
              <a:rPr lang="fr-BE" sz="1600" dirty="0">
                <a:solidFill>
                  <a:schemeClr val="tx2"/>
                </a:solidFill>
                <a:latin typeface="+mn-lt"/>
              </a:rPr>
              <a:t> </a:t>
            </a:r>
            <a:r>
              <a:rPr lang="fr-BE" sz="1600" dirty="0" err="1">
                <a:solidFill>
                  <a:schemeClr val="tx2"/>
                </a:solidFill>
                <a:latin typeface="+mn-lt"/>
              </a:rPr>
              <a:t>still</a:t>
            </a:r>
            <a:r>
              <a:rPr lang="fr-BE" sz="1600" dirty="0">
                <a:solidFill>
                  <a:schemeClr val="tx2"/>
                </a:solidFill>
                <a:latin typeface="+mn-lt"/>
              </a:rPr>
              <a:t> </a:t>
            </a:r>
            <a:r>
              <a:rPr lang="fr-BE" sz="1600" dirty="0" err="1">
                <a:solidFill>
                  <a:schemeClr val="tx2"/>
                </a:solidFill>
                <a:latin typeface="+mn-lt"/>
              </a:rPr>
              <a:t>recipient</a:t>
            </a:r>
            <a:r>
              <a:rPr lang="fr-BE" sz="1600" dirty="0">
                <a:solidFill>
                  <a:schemeClr val="tx2"/>
                </a:solidFill>
                <a:latin typeface="+mn-lt"/>
              </a:rPr>
              <a:t> of Twinning)</a:t>
            </a:r>
            <a:endParaRPr lang="en-GB" sz="1600" dirty="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3</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30</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are above </a:t>
            </a:r>
            <a:r>
              <a:rPr lang="en-GB" b="1" dirty="0" smtClean="0">
                <a:solidFill>
                  <a:srgbClr val="FF0000"/>
                </a:solidFill>
              </a:rPr>
              <a:t>25%</a:t>
            </a:r>
            <a:r>
              <a:rPr lang="en-GB" b="1" dirty="0" smtClean="0">
                <a:solidFill>
                  <a:schemeClr val="accent4"/>
                </a:solidFill>
              </a:rPr>
              <a:t> </a:t>
            </a:r>
            <a:r>
              <a:rPr lang="en-GB" dirty="0"/>
              <a:t>of the global budget. Then side letters can be used </a:t>
            </a:r>
            <a:r>
              <a:rPr lang="en-GB" b="1" u="sng" dirty="0">
                <a:solidFill>
                  <a:schemeClr val="accent4"/>
                </a:solidFill>
              </a:rPr>
              <a:t>until the total reaches again </a:t>
            </a:r>
            <a:r>
              <a:rPr lang="en-GB" b="1" u="sng" dirty="0" smtClean="0">
                <a:solidFill>
                  <a:srgbClr val="FF0000"/>
                </a:solidFill>
              </a:rPr>
              <a:t>25%</a:t>
            </a:r>
            <a:r>
              <a:rPr lang="en-GB" b="1" u="sng" dirty="0" smtClean="0">
                <a:solidFill>
                  <a:schemeClr val="accent4"/>
                </a:solidFill>
              </a:rPr>
              <a:t>.</a:t>
            </a:r>
            <a:endParaRPr lang="en-GB" b="1" u="sng" dirty="0">
              <a:solidFill>
                <a:schemeClr val="accent4"/>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31</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p:txBody>
          <a:bodyPr/>
          <a:lstStyle/>
          <a:p>
            <a:pPr eaLnBrk="1" hangingPunct="1">
              <a:lnSpc>
                <a:spcPct val="90000"/>
              </a:lnSpc>
            </a:pPr>
            <a:r>
              <a:rPr lang="en-GB" dirty="0" smtClean="0"/>
              <a:t>RTA salary, allowances (as per TM Section 5.3 and Annex B), training, Assistant</a:t>
            </a:r>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  </a:t>
            </a:r>
            <a:r>
              <a:rPr lang="en-GB" sz="2800" dirty="0" smtClean="0">
                <a:solidFill>
                  <a:srgbClr val="FF0000"/>
                </a:solidFill>
              </a:rPr>
              <a:t>Study visit in MS? (different rules IPA/ENI)</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a:solidFill>
                  <a:srgbClr val="C00000"/>
                </a:solidFill>
              </a:rPr>
              <a:t>NON-ELIGIBLE COSTS</a:t>
            </a: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costs (covered by project management costs)</a:t>
            </a:r>
          </a:p>
          <a:p>
            <a:pPr marL="0" indent="0" algn="just" eaLnBrk="1" hangingPunct="1">
              <a:buClr>
                <a:srgbClr val="0F5494"/>
              </a:buClr>
              <a:buNone/>
            </a:pPr>
            <a:endParaRPr lang="en-GB" dirty="0" smtClean="0"/>
          </a:p>
          <a:p>
            <a:pPr algn="just" eaLnBrk="1" hangingPunct="1">
              <a:buClr>
                <a:srgbClr val="0F5494"/>
              </a:buClr>
            </a:pPr>
            <a:r>
              <a:rPr lang="en-GB" dirty="0" smtClean="0"/>
              <a:t>Large scale equipment (</a:t>
            </a:r>
            <a:r>
              <a:rPr lang="en-GB" b="1" dirty="0" smtClean="0">
                <a:solidFill>
                  <a:schemeClr val="accent2"/>
                </a:solidFill>
              </a:rPr>
              <a:t>in principle excluded</a:t>
            </a:r>
            <a:r>
              <a:rPr lang="en-GB" dirty="0" smtClean="0"/>
              <a:t>)</a:t>
            </a:r>
          </a:p>
          <a:p>
            <a:pPr marL="0" indent="0" algn="just" eaLnBrk="1" hangingPunct="1">
              <a:buClr>
                <a:srgbClr val="0F5494"/>
              </a:buClr>
              <a:buNone/>
            </a:pPr>
            <a:endParaRPr lang="en-GB" dirty="0" smtClean="0"/>
          </a:p>
          <a:p>
            <a:pPr algn="just" eaLnBrk="1" hangingPunct="1">
              <a:buClr>
                <a:srgbClr val="0F5494"/>
              </a:buClr>
            </a:pPr>
            <a:r>
              <a:rPr lang="en-GB" b="1" dirty="0" smtClean="0">
                <a:solidFill>
                  <a:schemeClr val="accent2"/>
                </a:solidFill>
              </a:rPr>
              <a:t>VAT?</a:t>
            </a:r>
            <a:endParaRPr lang="en-GB" b="1" dirty="0">
              <a:solidFill>
                <a:schemeClr val="accent2"/>
              </a:solidFill>
            </a:endParaRPr>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6% of salary and non-wage costs</a:t>
            </a:r>
          </a:p>
          <a:p>
            <a:pPr algn="just" eaLnBrk="1" hangingPunct="1">
              <a:lnSpc>
                <a:spcPct val="80000"/>
              </a:lnSpc>
              <a:buClr>
                <a:srgbClr val="0F5494"/>
              </a:buClr>
            </a:pPr>
            <a:r>
              <a:rPr lang="en-GB" dirty="0" smtClean="0"/>
              <a:t>Subsistence 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3206750"/>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Assistant</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quarter</a:t>
            </a:r>
          </a:p>
          <a:p>
            <a:pPr marL="361950" indent="-361950" eaLnBrk="1" hangingPunct="1">
              <a:lnSpc>
                <a:spcPct val="70000"/>
              </a:lnSpc>
              <a:buClr>
                <a:srgbClr val="0F5494"/>
              </a:buClr>
            </a:pPr>
            <a:r>
              <a:rPr lang="en-GB" dirty="0"/>
              <a:t>Project leader fees and 150% management costs</a:t>
            </a:r>
          </a:p>
          <a:p>
            <a:pPr marL="361950" indent="-361950" eaLnBrk="1" hangingPunct="1">
              <a:lnSpc>
                <a:spcPct val="70000"/>
              </a:lnSpc>
              <a:buClr>
                <a:srgbClr val="0F5494"/>
              </a:buClr>
            </a:pPr>
            <a:r>
              <a:rPr lang="en-GB" dirty="0"/>
              <a:t>Airfares</a:t>
            </a:r>
          </a:p>
          <a:p>
            <a:pPr marL="361950" indent="-361950" eaLnBrk="1" hangingPunct="1">
              <a:lnSpc>
                <a:spcPct val="70000"/>
              </a:lnSpc>
              <a:buClr>
                <a:srgbClr val="0F5494"/>
              </a:buClr>
            </a:pPr>
            <a:r>
              <a:rPr lang="en-GB" dirty="0"/>
              <a:t>Per diem</a:t>
            </a:r>
          </a:p>
          <a:p>
            <a:pPr marL="361950" indent="-361950" eaLnBrk="1" hangingPunct="1">
              <a:lnSpc>
                <a:spcPct val="70000"/>
              </a:lnSpc>
              <a:buClr>
                <a:srgbClr val="0F5494"/>
              </a:buClr>
            </a:pPr>
            <a:r>
              <a:rPr lang="en-GB" dirty="0"/>
              <a:t>Translation of reports etc. </a:t>
            </a:r>
          </a:p>
          <a:p>
            <a:pPr marL="361950" indent="-361950" eaLnBrk="1" hangingPunct="1">
              <a:lnSpc>
                <a:spcPct val="70000"/>
              </a:lnSpc>
              <a:buClr>
                <a:srgbClr val="0F5494"/>
              </a:buClr>
            </a:pPr>
            <a:r>
              <a:rPr lang="en-GB" dirty="0"/>
              <a:t>Interpretation </a:t>
            </a:r>
          </a:p>
          <a:p>
            <a:pPr marL="361950" indent="-361950" eaLnBrk="1" hangingPunct="1">
              <a:lnSpc>
                <a:spcPct val="70000"/>
              </a:lnSpc>
              <a:buClr>
                <a:srgbClr val="0F5494"/>
              </a:buClr>
            </a:pPr>
            <a:r>
              <a:rPr lang="en-GB" dirty="0"/>
              <a:t>Final audit </a:t>
            </a:r>
            <a:r>
              <a:rPr lang="en-GB" dirty="0" smtClean="0"/>
              <a:t>costs</a:t>
            </a:r>
          </a:p>
          <a:p>
            <a:pPr marL="361950" indent="-361950" eaLnBrk="1" hangingPunct="1">
              <a:lnSpc>
                <a:spcPct val="70000"/>
              </a:lnSpc>
              <a:buClr>
                <a:srgbClr val="0F5494"/>
              </a:buClr>
            </a:pPr>
            <a:endParaRPr lang="en-GB" dirty="0"/>
          </a:p>
          <a:p>
            <a:pPr marL="361950" indent="-361950" eaLnBrk="1" hangingPunct="1">
              <a:lnSpc>
                <a:spcPct val="90000"/>
              </a:lnSpc>
              <a:buClr>
                <a:srgbClr val="0F5494"/>
              </a:buClr>
              <a:buFontTx/>
              <a:buNone/>
            </a:pPr>
            <a:r>
              <a:rPr lang="en-GB" dirty="0" smtClean="0"/>
              <a:t>Management of Logistics and Accounting are provided by the MS administration (and Partner MS) and covered out of the </a:t>
            </a:r>
            <a:r>
              <a:rPr lang="en-GB" b="1" dirty="0" smtClean="0"/>
              <a:t>Management Costs </a:t>
            </a:r>
            <a:r>
              <a:rPr lang="en-GB" dirty="0" smtClean="0"/>
              <a:t>(no additional cost to the contract)</a:t>
            </a:r>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smtClean="0">
                <a:solidFill>
                  <a:srgbClr val="C00000"/>
                </a:solidFill>
              </a:rPr>
              <a:t>PER DIEMS</a:t>
            </a:r>
            <a:endParaRPr lang="en-GB" dirty="0">
              <a:solidFill>
                <a:srgbClr val="C00000"/>
              </a:solidFill>
            </a:endParaRPr>
          </a:p>
        </p:txBody>
      </p:sp>
      <p:sp>
        <p:nvSpPr>
          <p:cNvPr id="7" name="Content Placeholder 6"/>
          <p:cNvSpPr>
            <a:spLocks noGrp="1"/>
          </p:cNvSpPr>
          <p:nvPr>
            <p:ph idx="1"/>
          </p:nvPr>
        </p:nvSpPr>
        <p:spPr/>
        <p:txBody>
          <a:bodyPr/>
          <a:lstStyle/>
          <a:p>
            <a:r>
              <a:rPr lang="fr-BE" dirty="0" smtClean="0"/>
              <a:t>For RTA </a:t>
            </a:r>
            <a:r>
              <a:rPr lang="fr-BE" dirty="0" err="1" smtClean="0"/>
              <a:t>remains</a:t>
            </a:r>
            <a:r>
              <a:rPr lang="fr-BE" dirty="0" smtClean="0"/>
              <a:t> the </a:t>
            </a:r>
            <a:r>
              <a:rPr lang="fr-BE" dirty="0" err="1" smtClean="0"/>
              <a:t>same</a:t>
            </a:r>
            <a:r>
              <a:rPr lang="fr-BE" dirty="0" smtClean="0"/>
              <a:t> </a:t>
            </a:r>
            <a:r>
              <a:rPr lang="fr-BE" dirty="0" err="1" smtClean="0"/>
              <a:t>during</a:t>
            </a:r>
            <a:r>
              <a:rPr lang="fr-BE" dirty="0" smtClean="0"/>
              <a:t> the duration of </a:t>
            </a:r>
            <a:r>
              <a:rPr lang="fr-BE" dirty="0" err="1" smtClean="0"/>
              <a:t>project</a:t>
            </a:r>
            <a:endParaRPr lang="fr-BE" dirty="0" smtClean="0"/>
          </a:p>
          <a:p>
            <a:endParaRPr lang="fr-BE" dirty="0"/>
          </a:p>
          <a:p>
            <a:r>
              <a:rPr lang="fr-BE" dirty="0" smtClean="0"/>
              <a:t>For short </a:t>
            </a:r>
            <a:r>
              <a:rPr lang="fr-BE" dirty="0" err="1" smtClean="0"/>
              <a:t>term</a:t>
            </a:r>
            <a:r>
              <a:rPr lang="fr-BE" dirty="0" smtClean="0"/>
              <a:t> experts </a:t>
            </a:r>
            <a:r>
              <a:rPr lang="fr-BE" dirty="0" err="1" smtClean="0"/>
              <a:t>may</a:t>
            </a:r>
            <a:r>
              <a:rPr lang="fr-BE" dirty="0" smtClean="0"/>
              <a:t> </a:t>
            </a:r>
            <a:r>
              <a:rPr lang="fr-BE" dirty="0" err="1" smtClean="0"/>
              <a:t>vary</a:t>
            </a:r>
            <a:r>
              <a:rPr lang="fr-BE" dirty="0" smtClean="0"/>
              <a:t> </a:t>
            </a:r>
            <a:r>
              <a:rPr lang="fr-BE" dirty="0" err="1" smtClean="0"/>
              <a:t>during</a:t>
            </a:r>
            <a:r>
              <a:rPr lang="fr-BE" dirty="0" smtClean="0"/>
              <a:t> </a:t>
            </a:r>
            <a:r>
              <a:rPr lang="fr-BE" dirty="0" err="1" smtClean="0"/>
              <a:t>implementation</a:t>
            </a:r>
            <a:r>
              <a:rPr lang="fr-BE" dirty="0" smtClean="0"/>
              <a:t> of </a:t>
            </a:r>
            <a:r>
              <a:rPr lang="fr-BE" dirty="0" err="1" smtClean="0"/>
              <a:t>project</a:t>
            </a:r>
            <a:endParaRPr lang="fr-BE" dirty="0" smtClean="0"/>
          </a:p>
          <a:p>
            <a:endParaRPr lang="fr-BE" dirty="0"/>
          </a:p>
          <a:p>
            <a:r>
              <a:rPr lang="fr-BE" dirty="0" smtClean="0"/>
              <a:t>Per </a:t>
            </a:r>
            <a:r>
              <a:rPr lang="fr-BE" dirty="0" err="1" smtClean="0"/>
              <a:t>Diems</a:t>
            </a:r>
            <a:r>
              <a:rPr lang="fr-BE" dirty="0" smtClean="0"/>
              <a:t> are maximums, </a:t>
            </a:r>
            <a:r>
              <a:rPr lang="fr-BE" dirty="0" err="1" smtClean="0"/>
              <a:t>decided</a:t>
            </a:r>
            <a:r>
              <a:rPr lang="fr-BE" dirty="0" smtClean="0"/>
              <a:t> by the PL</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a:solidFill>
                <a:srgbClr val="000000"/>
              </a:solidFill>
            </a:endParaRPr>
          </a:p>
        </p:txBody>
      </p:sp>
    </p:spTree>
    <p:extLst>
      <p:ext uri="{BB962C8B-B14F-4D97-AF65-F5344CB8AC3E}">
        <p14:creationId xmlns:p14="http://schemas.microsoft.com/office/powerpoint/2010/main" val="5569741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4</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2148856077"/>
              </p:ext>
            </p:extLst>
          </p:nvPr>
        </p:nvGraphicFramePr>
        <p:xfrm>
          <a:off x="0" y="1066800"/>
          <a:ext cx="8964613" cy="5805534"/>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371600"/>
            <a:ext cx="8229600" cy="936625"/>
          </a:xfrm>
        </p:spPr>
        <p:txBody>
          <a:bodyPr/>
          <a:lstStyle/>
          <a:p>
            <a:r>
              <a:rPr lang="fr-BE" sz="3200" dirty="0" smtClean="0">
                <a:solidFill>
                  <a:srgbClr val="C00000"/>
                </a:solidFill>
              </a:rPr>
              <a:t>CONTRACT PREPARATION COSTS</a:t>
            </a:r>
            <a:endParaRPr lang="en-GB" sz="3200" dirty="0">
              <a:solidFill>
                <a:srgbClr val="C00000"/>
              </a:solidFill>
            </a:endParaRPr>
          </a:p>
        </p:txBody>
      </p:sp>
      <p:sp>
        <p:nvSpPr>
          <p:cNvPr id="6" name="Content Placeholder 5"/>
          <p:cNvSpPr>
            <a:spLocks noGrp="1"/>
          </p:cNvSpPr>
          <p:nvPr>
            <p:ph idx="1"/>
          </p:nvPr>
        </p:nvSpPr>
        <p:spPr>
          <a:xfrm>
            <a:off x="457200" y="2438400"/>
            <a:ext cx="8229600" cy="3529013"/>
          </a:xfrm>
        </p:spPr>
        <p:txBody>
          <a:bodyPr/>
          <a:lstStyle/>
          <a:p>
            <a:pPr algn="just"/>
            <a:r>
              <a:rPr lang="en-GB" dirty="0" smtClean="0"/>
              <a:t>Timeframe </a:t>
            </a:r>
            <a:r>
              <a:rPr lang="en-GB" dirty="0"/>
              <a:t>to prepare a </a:t>
            </a:r>
            <a:r>
              <a:rPr lang="en-GB" b="1" dirty="0"/>
              <a:t>final contract </a:t>
            </a:r>
            <a:r>
              <a:rPr lang="en-GB" dirty="0"/>
              <a:t>is </a:t>
            </a:r>
            <a:r>
              <a:rPr lang="en-GB" b="1" dirty="0"/>
              <a:t>4 </a:t>
            </a:r>
            <a:r>
              <a:rPr lang="en-GB" b="1" dirty="0" smtClean="0"/>
              <a:t>months under IPA, 5 months under ENI </a:t>
            </a:r>
            <a:r>
              <a:rPr lang="en-GB" dirty="0" smtClean="0"/>
              <a:t>following </a:t>
            </a:r>
            <a:r>
              <a:rPr lang="en-GB" dirty="0"/>
              <a:t>the selection </a:t>
            </a:r>
            <a:r>
              <a:rPr lang="en-GB" dirty="0" smtClean="0"/>
              <a:t>notification</a:t>
            </a:r>
          </a:p>
          <a:p>
            <a:pPr algn="just"/>
            <a:endParaRPr lang="en-GB" dirty="0"/>
          </a:p>
          <a:p>
            <a:pPr algn="just"/>
            <a:r>
              <a:rPr lang="en-GB" dirty="0" smtClean="0"/>
              <a:t>6 weeks for submission of first draft.</a:t>
            </a:r>
          </a:p>
          <a:p>
            <a:pPr algn="just"/>
            <a:endParaRPr lang="fr-BE" dirty="0"/>
          </a:p>
          <a:p>
            <a:pPr algn="just"/>
            <a:r>
              <a:rPr lang="en-GB" altLang="en-US" dirty="0" smtClean="0"/>
              <a:t>Possibility to </a:t>
            </a:r>
            <a:r>
              <a:rPr lang="en-GB" altLang="en-US" dirty="0"/>
              <a:t>include </a:t>
            </a:r>
            <a:r>
              <a:rPr lang="en-GB" altLang="en-US" dirty="0" smtClean="0"/>
              <a:t>summer/winter </a:t>
            </a:r>
            <a:r>
              <a:rPr lang="en-GB" altLang="en-US" dirty="0"/>
              <a:t>break (up to one additional month) is decided by the Contracting Authority</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Tree>
    <p:extLst>
      <p:ext uri="{BB962C8B-B14F-4D97-AF65-F5344CB8AC3E}">
        <p14:creationId xmlns:p14="http://schemas.microsoft.com/office/powerpoint/2010/main" val="10983615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458200" cy="936625"/>
          </a:xfrm>
        </p:spPr>
        <p:txBody>
          <a:bodyPr/>
          <a:lstStyle/>
          <a:p>
            <a:r>
              <a:rPr lang="en-GB" dirty="0">
                <a:solidFill>
                  <a:srgbClr val="C00000"/>
                </a:solidFill>
              </a:rPr>
              <a:t>Execution and Implementation </a:t>
            </a:r>
            <a:r>
              <a:rPr lang="en-GB" dirty="0" smtClean="0">
                <a:solidFill>
                  <a:srgbClr val="C00000"/>
                </a:solidFill>
              </a:rPr>
              <a:t>period</a:t>
            </a:r>
            <a:endParaRPr lang="en-GB" dirty="0">
              <a:solidFill>
                <a:srgbClr val="C00000"/>
              </a:solidFill>
            </a:endParaRPr>
          </a:p>
        </p:txBody>
      </p:sp>
      <p:sp>
        <p:nvSpPr>
          <p:cNvPr id="6" name="Content Placeholder 5"/>
          <p:cNvSpPr>
            <a:spLocks noGrp="1"/>
          </p:cNvSpPr>
          <p:nvPr>
            <p:ph idx="1"/>
          </p:nvPr>
        </p:nvSpPr>
        <p:spPr>
          <a:xfrm>
            <a:off x="228600" y="2209800"/>
            <a:ext cx="8229600" cy="3529013"/>
          </a:xfrm>
        </p:spPr>
        <p:txBody>
          <a:bodyPr/>
          <a:lstStyle/>
          <a:p>
            <a:pPr algn="just"/>
            <a:endParaRPr lang="fr-BE" dirty="0"/>
          </a:p>
          <a:p>
            <a:pPr algn="just"/>
            <a:r>
              <a:rPr lang="fi-FI" b="1" dirty="0" err="1">
                <a:solidFill>
                  <a:srgbClr val="C00000"/>
                </a:solidFill>
              </a:rPr>
              <a:t>execution</a:t>
            </a:r>
            <a:r>
              <a:rPr lang="fi-FI" b="1" dirty="0">
                <a:solidFill>
                  <a:srgbClr val="C00000"/>
                </a:solidFill>
              </a:rPr>
              <a:t> </a:t>
            </a:r>
            <a:r>
              <a:rPr lang="fi-FI" b="1" dirty="0" err="1" smtClean="0">
                <a:solidFill>
                  <a:srgbClr val="C00000"/>
                </a:solidFill>
              </a:rPr>
              <a:t>period/legal</a:t>
            </a:r>
            <a:r>
              <a:rPr lang="fi-FI" b="1" dirty="0" smtClean="0">
                <a:solidFill>
                  <a:srgbClr val="C00000"/>
                </a:solidFill>
              </a:rPr>
              <a:t> </a:t>
            </a:r>
            <a:r>
              <a:rPr lang="fi-FI" b="1" dirty="0" err="1" smtClean="0">
                <a:solidFill>
                  <a:srgbClr val="C00000"/>
                </a:solidFill>
              </a:rPr>
              <a:t>duration</a:t>
            </a:r>
            <a:r>
              <a:rPr lang="fi-FI" b="1" dirty="0" smtClean="0">
                <a:solidFill>
                  <a:srgbClr val="C00000"/>
                </a:solidFill>
              </a:rPr>
              <a:t> </a:t>
            </a:r>
            <a:r>
              <a:rPr lang="fi-FI" dirty="0" err="1" smtClean="0"/>
              <a:t>starts</a:t>
            </a:r>
            <a:r>
              <a:rPr lang="fi-FI" dirty="0" smtClean="0"/>
              <a:t> with </a:t>
            </a:r>
            <a:r>
              <a:rPr lang="fi-FI" dirty="0" err="1" smtClean="0"/>
              <a:t>date</a:t>
            </a:r>
            <a:r>
              <a:rPr lang="fi-FI" dirty="0" smtClean="0"/>
              <a:t> on the </a:t>
            </a:r>
            <a:r>
              <a:rPr lang="fi-FI" dirty="0" err="1" smtClean="0"/>
              <a:t>letter</a:t>
            </a:r>
            <a:r>
              <a:rPr lang="fi-FI" dirty="0" smtClean="0"/>
              <a:t> of </a:t>
            </a:r>
            <a:r>
              <a:rPr lang="fi-FI" dirty="0" err="1" smtClean="0"/>
              <a:t>notification</a:t>
            </a:r>
            <a:r>
              <a:rPr lang="fi-FI" dirty="0" smtClean="0"/>
              <a:t> of </a:t>
            </a:r>
            <a:r>
              <a:rPr lang="fi-FI" dirty="0" err="1" smtClean="0"/>
              <a:t>signature</a:t>
            </a:r>
            <a:r>
              <a:rPr lang="fi-FI" dirty="0" smtClean="0"/>
              <a:t> of the </a:t>
            </a:r>
            <a:r>
              <a:rPr lang="fi-FI" dirty="0" err="1" smtClean="0"/>
              <a:t>contract</a:t>
            </a:r>
            <a:r>
              <a:rPr lang="fi-FI" dirty="0" smtClean="0"/>
              <a:t>, </a:t>
            </a:r>
            <a:r>
              <a:rPr lang="fi-FI" dirty="0" err="1" smtClean="0"/>
              <a:t>it</a:t>
            </a:r>
            <a:r>
              <a:rPr lang="fi-FI" dirty="0" smtClean="0"/>
              <a:t> </a:t>
            </a:r>
            <a:r>
              <a:rPr lang="fi-FI" dirty="0" err="1" smtClean="0"/>
              <a:t>will</a:t>
            </a:r>
            <a:r>
              <a:rPr lang="fi-FI" dirty="0" smtClean="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fi-FI" dirty="0" smtClean="0"/>
          </a:p>
          <a:p>
            <a:pPr algn="just"/>
            <a:endParaRPr lang="fi-FI" dirty="0"/>
          </a:p>
          <a:p>
            <a:pPr algn="just"/>
            <a:r>
              <a:rPr lang="fi-FI" b="1" dirty="0" err="1">
                <a:solidFill>
                  <a:srgbClr val="C00000"/>
                </a:solidFill>
              </a:rPr>
              <a:t>Implementation</a:t>
            </a:r>
            <a:r>
              <a:rPr lang="fi-FI" b="1" dirty="0">
                <a:solidFill>
                  <a:srgbClr val="C00000"/>
                </a:solidFill>
              </a:rPr>
              <a:t> </a:t>
            </a:r>
            <a:r>
              <a:rPr lang="fi-FI" b="1" dirty="0" err="1">
                <a:solidFill>
                  <a:srgbClr val="C00000"/>
                </a:solidFill>
              </a:rPr>
              <a:t>period</a:t>
            </a:r>
            <a:r>
              <a:rPr lang="fi-FI" b="1" dirty="0">
                <a:solidFill>
                  <a:srgbClr val="C00000"/>
                </a:solidFill>
              </a:rPr>
              <a:t> </a:t>
            </a:r>
            <a:r>
              <a:rPr lang="fi-FI" dirty="0" err="1" smtClean="0"/>
              <a:t>start</a:t>
            </a:r>
            <a:r>
              <a:rPr lang="fi-FI" dirty="0" smtClean="0"/>
              <a:t> </a:t>
            </a:r>
            <a:r>
              <a:rPr lang="fi-FI" dirty="0"/>
              <a:t>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41</a:t>
            </a:fld>
            <a:endParaRPr lang="en-GB">
              <a:solidFill>
                <a:srgbClr val="000000"/>
              </a:solidFill>
            </a:endParaRPr>
          </a:p>
        </p:txBody>
      </p:sp>
    </p:spTree>
    <p:extLst>
      <p:ext uri="{BB962C8B-B14F-4D97-AF65-F5344CB8AC3E}">
        <p14:creationId xmlns:p14="http://schemas.microsoft.com/office/powerpoint/2010/main" val="21860227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42</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43</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44</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990600"/>
            <a:ext cx="9067800" cy="594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45</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3200" dirty="0">
                <a:solidFill>
                  <a:srgbClr val="C00000"/>
                </a:solidFill>
              </a:rPr>
              <a:t>Twinning </a:t>
            </a:r>
            <a:r>
              <a:rPr lang="fr-BE" sz="3200" dirty="0" err="1">
                <a:solidFill>
                  <a:srgbClr val="C00000"/>
                </a:solidFill>
              </a:rPr>
              <a:t>Community</a:t>
            </a:r>
            <a:r>
              <a:rPr lang="fr-BE" sz="3200" dirty="0">
                <a:solidFill>
                  <a:srgbClr val="C00000"/>
                </a:solidFill>
              </a:rPr>
              <a:t> </a:t>
            </a:r>
            <a:r>
              <a:rPr lang="fr-BE" sz="3200" dirty="0" err="1" smtClean="0">
                <a:solidFill>
                  <a:srgbClr val="C00000"/>
                </a:solidFill>
              </a:rPr>
              <a:t>Tool</a:t>
            </a:r>
            <a:r>
              <a:rPr lang="fr-BE" sz="3200" dirty="0" smtClean="0">
                <a:solidFill>
                  <a:srgbClr val="C00000"/>
                </a:solidFill>
              </a:rPr>
              <a:t> (TCT)</a:t>
            </a:r>
            <a:r>
              <a:rPr lang="en-GB" sz="3200" dirty="0">
                <a:solidFill>
                  <a:schemeClr val="tx2"/>
                </a:solidFill>
              </a:rPr>
              <a:t/>
            </a:r>
            <a:br>
              <a:rPr lang="en-GB" sz="3200" dirty="0">
                <a:solidFill>
                  <a:schemeClr val="tx2"/>
                </a:solidFill>
              </a:rPr>
            </a:br>
            <a:endParaRPr lang="en-GB" dirty="0"/>
          </a:p>
        </p:txBody>
      </p:sp>
      <p:sp>
        <p:nvSpPr>
          <p:cNvPr id="4" name="Content Placeholder 3"/>
          <p:cNvSpPr>
            <a:spLocks noGrp="1"/>
          </p:cNvSpPr>
          <p:nvPr>
            <p:ph idx="1"/>
          </p:nvPr>
        </p:nvSpPr>
        <p:spPr/>
        <p:txBody>
          <a:bodyPr/>
          <a:lstStyle/>
          <a:p>
            <a:r>
              <a:rPr lang="en-GB" dirty="0">
                <a:solidFill>
                  <a:schemeClr val="tx2"/>
                </a:solidFill>
              </a:rPr>
              <a:t>As a preliminary step, you need to register in ECAS, the European Commission Authentication Service, via the link:</a:t>
            </a:r>
          </a:p>
          <a:p>
            <a:r>
              <a:rPr lang="fr-BE" dirty="0">
                <a:solidFill>
                  <a:schemeClr val="tx2"/>
                </a:solidFill>
                <a:hlinkClick r:id="rId2"/>
              </a:rPr>
              <a:t>https://circabc.europa.eu/faces/jsp/extension/wai/navigation/container.jsp</a:t>
            </a:r>
            <a:endParaRPr lang="fr-BE" dirty="0">
              <a:solidFill>
                <a:schemeClr val="tx2"/>
              </a:solidFill>
            </a:endParaRPr>
          </a:p>
          <a:p>
            <a:endParaRPr lang="fr-BE" dirty="0">
              <a:solidFill>
                <a:schemeClr val="tx2"/>
              </a:solidFill>
            </a:endParaRPr>
          </a:p>
          <a:p>
            <a:r>
              <a:rPr lang="en-GB" dirty="0">
                <a:solidFill>
                  <a:schemeClr val="tx2"/>
                </a:solidFill>
              </a:rPr>
              <a:t>Once registered, please send back your confirmation to </a:t>
            </a:r>
            <a:r>
              <a:rPr lang="en-GB" u="sng" dirty="0" smtClean="0">
                <a:hlinkClick r:id="rId3"/>
              </a:rPr>
              <a:t>Christophe.CASILLAS-VACHER@ec.europa.eu</a:t>
            </a:r>
            <a:endParaRPr lang="en-GB" dirty="0" smtClean="0">
              <a:hlinkClick r:id="rId3"/>
            </a:endParaRPr>
          </a:p>
          <a:p>
            <a:endParaRPr lang="en-GB" dirty="0"/>
          </a:p>
        </p:txBody>
      </p:sp>
      <p:sp>
        <p:nvSpPr>
          <p:cNvPr id="5" name="TextBox 4"/>
          <p:cNvSpPr txBox="1"/>
          <p:nvPr/>
        </p:nvSpPr>
        <p:spPr>
          <a:xfrm>
            <a:off x="251520" y="167436"/>
            <a:ext cx="3744416" cy="830997"/>
          </a:xfrm>
          <a:prstGeom prst="rect">
            <a:avLst/>
          </a:prstGeom>
          <a:noFill/>
        </p:spPr>
        <p:txBody>
          <a:bodyPr wrap="square" rtlCol="0">
            <a:spAutoFit/>
          </a:bodyPr>
          <a:lstStyle/>
          <a:p>
            <a:pPr fontAlgn="base">
              <a:spcBef>
                <a:spcPct val="0"/>
              </a:spcBef>
              <a:spcAft>
                <a:spcPct val="0"/>
              </a:spcAft>
            </a:pPr>
            <a:r>
              <a:rPr lang="en-GB" sz="2400" b="1" dirty="0" smtClean="0">
                <a:solidFill>
                  <a:srgbClr val="FFFFFF"/>
                </a:solidFill>
              </a:rPr>
              <a:t>Registering in the TCT</a:t>
            </a:r>
          </a:p>
        </p:txBody>
      </p:sp>
    </p:spTree>
    <p:extLst>
      <p:ext uri="{BB962C8B-B14F-4D97-AF65-F5344CB8AC3E}">
        <p14:creationId xmlns:p14="http://schemas.microsoft.com/office/powerpoint/2010/main" val="163991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052736"/>
            <a:ext cx="8229600" cy="936625"/>
          </a:xfrm>
        </p:spPr>
        <p:txBody>
          <a:bodyPr/>
          <a:lstStyle/>
          <a:p>
            <a:r>
              <a:rPr lang="fr-BE" altLang="en-US" dirty="0" smtClean="0">
                <a:solidFill>
                  <a:srgbClr val="C00000"/>
                </a:solidFill>
              </a:rPr>
              <a:t>TAIEX </a:t>
            </a:r>
            <a:r>
              <a:rPr lang="fr-BE" altLang="en-US" dirty="0" err="1" smtClean="0">
                <a:solidFill>
                  <a:srgbClr val="C00000"/>
                </a:solidFill>
              </a:rPr>
              <a:t>latest</a:t>
            </a:r>
            <a:r>
              <a:rPr lang="fr-BE" altLang="en-US" dirty="0" smtClean="0">
                <a:solidFill>
                  <a:srgbClr val="C00000"/>
                </a:solidFill>
              </a:rPr>
              <a:t> </a:t>
            </a:r>
            <a:r>
              <a:rPr lang="fr-BE" altLang="en-US" dirty="0" err="1" smtClean="0">
                <a:solidFill>
                  <a:srgbClr val="C00000"/>
                </a:solidFill>
              </a:rPr>
              <a:t>developments</a:t>
            </a:r>
            <a:endParaRPr lang="en-GB" altLang="en-US" dirty="0" smtClean="0">
              <a:solidFill>
                <a:srgbClr val="C00000"/>
              </a:solidFill>
            </a:endParaRPr>
          </a:p>
        </p:txBody>
      </p:sp>
      <p:sp>
        <p:nvSpPr>
          <p:cNvPr id="10243" name="Content Placeholder 2"/>
          <p:cNvSpPr>
            <a:spLocks noGrp="1"/>
          </p:cNvSpPr>
          <p:nvPr>
            <p:ph idx="1"/>
          </p:nvPr>
        </p:nvSpPr>
        <p:spPr>
          <a:xfrm>
            <a:off x="467544" y="1916832"/>
            <a:ext cx="8229600" cy="4653136"/>
          </a:xfrm>
        </p:spPr>
        <p:txBody>
          <a:bodyPr/>
          <a:lstStyle/>
          <a:p>
            <a:r>
              <a:rPr lang="en-GB" altLang="en-US" sz="2000" i="0" dirty="0" smtClean="0"/>
              <a:t>1) TAIEX as TA delivery instrument for </a:t>
            </a:r>
            <a:r>
              <a:rPr lang="en-GB" altLang="en-US" sz="2000" b="1" i="0" dirty="0" smtClean="0"/>
              <a:t>line DGs</a:t>
            </a:r>
            <a:r>
              <a:rPr lang="en-GB" altLang="en-US" sz="2000" i="0" dirty="0" smtClean="0"/>
              <a:t>: DG MOVE DG REGIO</a:t>
            </a:r>
          </a:p>
          <a:p>
            <a:r>
              <a:rPr lang="en-GB" altLang="en-US" sz="2000" i="0" dirty="0" smtClean="0"/>
              <a:t>Peer to peer EU MS cooperation</a:t>
            </a:r>
          </a:p>
          <a:p>
            <a:endParaRPr lang="en-GB" altLang="en-US" dirty="0" smtClean="0"/>
          </a:p>
          <a:p>
            <a:r>
              <a:rPr lang="en-GB" altLang="en-US" sz="2000" i="0" dirty="0" smtClean="0"/>
              <a:t>2)</a:t>
            </a:r>
            <a:r>
              <a:rPr lang="en-GB" altLang="en-US" sz="2000" b="1" i="0" dirty="0" smtClean="0"/>
              <a:t>Partnership Instrument </a:t>
            </a:r>
            <a:r>
              <a:rPr lang="en-GB" altLang="en-US" sz="2000" i="0" dirty="0" smtClean="0"/>
              <a:t>(PI) by </a:t>
            </a:r>
            <a:r>
              <a:rPr lang="en-US" altLang="en-US" sz="2000" i="0" dirty="0" smtClean="0"/>
              <a:t>Foreign Policy Instruments (FPI)</a:t>
            </a:r>
            <a:endParaRPr lang="en-GB" altLang="en-US" sz="2000" i="0" dirty="0" smtClean="0"/>
          </a:p>
          <a:p>
            <a:r>
              <a:rPr lang="fr-BE" altLang="en-US" sz="2000" i="0" dirty="0" smtClean="0"/>
              <a:t>Canada &amp; </a:t>
            </a:r>
            <a:r>
              <a:rPr lang="fr-BE" altLang="en-US" sz="2000" i="0" dirty="0" err="1" smtClean="0"/>
              <a:t>India</a:t>
            </a:r>
            <a:r>
              <a:rPr lang="fr-BE" altLang="en-US" sz="2000" i="0" dirty="0" smtClean="0"/>
              <a:t> first </a:t>
            </a:r>
            <a:r>
              <a:rPr lang="fr-BE" altLang="en-US" sz="2000" i="0" dirty="0" err="1" smtClean="0"/>
              <a:t>requests</a:t>
            </a:r>
            <a:endParaRPr lang="fr-BE" altLang="en-US" sz="2000" i="0" dirty="0" smtClean="0"/>
          </a:p>
          <a:p>
            <a:r>
              <a:rPr lang="fr-BE" altLang="en-US" sz="2000" i="0" dirty="0" err="1" smtClean="0"/>
              <a:t>Triggered</a:t>
            </a:r>
            <a:r>
              <a:rPr lang="fr-BE" altLang="en-US" sz="2000" i="0" dirty="0" smtClean="0"/>
              <a:t> by EU </a:t>
            </a:r>
            <a:r>
              <a:rPr lang="fr-BE" altLang="en-US" sz="2000" i="0" dirty="0" err="1" smtClean="0"/>
              <a:t>Delegations</a:t>
            </a:r>
            <a:endParaRPr lang="fr-BE" altLang="en-US" sz="2000" i="0" dirty="0" smtClean="0"/>
          </a:p>
          <a:p>
            <a:r>
              <a:rPr lang="fr-BE" altLang="en-US" sz="2000" i="0" dirty="0" smtClean="0"/>
              <a:t>More information on </a:t>
            </a:r>
            <a:r>
              <a:rPr lang="en-GB" altLang="en-US" sz="2000" i="0" u="sng" dirty="0" smtClean="0">
                <a:hlinkClick r:id="rId3"/>
              </a:rPr>
              <a:t>https://myintracomm.ec.europa.eu/dg/fpi/whoweare/about_fpi/Pages/Index.aspx</a:t>
            </a:r>
            <a:endParaRPr lang="en-GB" altLang="en-US" sz="2000" i="0" dirty="0" smtClean="0"/>
          </a:p>
          <a:p>
            <a:r>
              <a:rPr lang="fr-BE" altLang="en-US" sz="2000" i="0" dirty="0"/>
              <a:t>3)</a:t>
            </a:r>
            <a:r>
              <a:rPr lang="fr-BE" altLang="en-US" dirty="0" smtClean="0"/>
              <a:t> </a:t>
            </a:r>
            <a:r>
              <a:rPr lang="fr-BE" altLang="en-US" sz="2000" b="1" i="0" dirty="0" err="1"/>
              <a:t>Where</a:t>
            </a:r>
            <a:r>
              <a:rPr lang="fr-BE" altLang="en-US" sz="2000" b="1" i="0" dirty="0"/>
              <a:t> to </a:t>
            </a:r>
            <a:r>
              <a:rPr lang="fr-BE" altLang="en-US" sz="2000" b="1" i="0" dirty="0" err="1"/>
              <a:t>register</a:t>
            </a:r>
            <a:r>
              <a:rPr lang="fr-BE" altLang="en-US" sz="2000" b="1" i="0" dirty="0"/>
              <a:t> as TAIEX expert?</a:t>
            </a:r>
          </a:p>
          <a:p>
            <a:r>
              <a:rPr lang="en-GB" sz="2000" i="0" u="sng" dirty="0">
                <a:hlinkClick r:id="rId4"/>
              </a:rPr>
              <a:t>http://ec.europa.eu/taiex/experts</a:t>
            </a:r>
            <a:endParaRPr lang="en-GB" sz="2000" i="0" u="sng" dirty="0"/>
          </a:p>
          <a:p>
            <a:endParaRPr lang="en-GB" altLang="en-US" dirty="0" smtClean="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FBF86F50-2074-4BC6-ABFF-A7A2964408B3}" type="slidenum">
              <a:rPr lang="en-GB" altLang="en-US" sz="1400" i="0" smtClean="0">
                <a:solidFill>
                  <a:schemeClr val="tx1"/>
                </a:solidFill>
                <a:latin typeface="Arial" charset="0"/>
              </a:rPr>
              <a:pPr eaLnBrk="1" hangingPunct="1">
                <a:spcBef>
                  <a:spcPct val="0"/>
                </a:spcBef>
                <a:buClrTx/>
                <a:buFontTx/>
                <a:buNone/>
              </a:pPr>
              <a:t>47</a:t>
            </a:fld>
            <a:endParaRPr lang="en-GB" altLang="en-US" sz="1400" i="0" dirty="0" smtClean="0">
              <a:solidFill>
                <a:schemeClr val="tx1"/>
              </a:solidFill>
              <a:latin typeface="Arial" charset="0"/>
            </a:endParaRPr>
          </a:p>
        </p:txBody>
      </p:sp>
    </p:spTree>
    <p:extLst>
      <p:ext uri="{BB962C8B-B14F-4D97-AF65-F5344CB8AC3E}">
        <p14:creationId xmlns:p14="http://schemas.microsoft.com/office/powerpoint/2010/main" val="4059039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fr-BE" altLang="en-US" smtClean="0"/>
              <a:t>Thanks for your attention</a:t>
            </a:r>
            <a:endParaRPr lang="en-GB" altLang="en-US" smtClean="0"/>
          </a:p>
        </p:txBody>
      </p:sp>
      <p:pic>
        <p:nvPicPr>
          <p:cNvPr id="3" name="Picture 2"/>
          <p:cNvPicPr/>
          <p:nvPr/>
        </p:nvPicPr>
        <p:blipFill>
          <a:blip r:embed="rId2"/>
          <a:stretch>
            <a:fillRect/>
          </a:stretch>
        </p:blipFill>
        <p:spPr>
          <a:xfrm>
            <a:off x="0" y="0"/>
            <a:ext cx="9144000" cy="6858000"/>
          </a:xfrm>
          <a:prstGeom prst="rect">
            <a:avLst/>
          </a:prstGeom>
        </p:spPr>
      </p:pic>
      <p:sp>
        <p:nvSpPr>
          <p:cNvPr id="5" name="TextBox 4"/>
          <p:cNvSpPr txBox="1"/>
          <p:nvPr/>
        </p:nvSpPr>
        <p:spPr>
          <a:xfrm>
            <a:off x="324508" y="5157192"/>
            <a:ext cx="8723820" cy="1200329"/>
          </a:xfrm>
          <a:prstGeom prst="rect">
            <a:avLst/>
          </a:prstGeom>
          <a:solidFill>
            <a:schemeClr val="accent1"/>
          </a:solidFill>
          <a:ln>
            <a:noFill/>
          </a:ln>
        </p:spPr>
        <p:txBody>
          <a:bodyPr wrap="square" rtlCol="0">
            <a:spAutoFit/>
          </a:bodyPr>
          <a:lstStyle/>
          <a:p>
            <a:pPr fontAlgn="base">
              <a:spcBef>
                <a:spcPct val="0"/>
              </a:spcBef>
              <a:spcAft>
                <a:spcPct val="0"/>
              </a:spcAft>
            </a:pPr>
            <a:r>
              <a:rPr lang="en-GB" sz="2400" u="sng" dirty="0" smtClean="0">
                <a:solidFill>
                  <a:srgbClr val="0F5494"/>
                </a:solidFill>
                <a:uFill>
                  <a:solidFill>
                    <a:srgbClr val="FFFFFF"/>
                  </a:solidFill>
                </a:uFill>
                <a:hlinkClick r:id="rId3"/>
              </a:rPr>
              <a:t>Functional mailbox: </a:t>
            </a:r>
            <a:r>
              <a:rPr lang="en-GB" sz="2400" dirty="0" smtClean="0">
                <a:solidFill>
                  <a:srgbClr val="0F5494"/>
                </a:solidFill>
                <a:hlinkClick r:id="rId3"/>
              </a:rPr>
              <a:t>NEAR-Twinning@ec.europa.eu</a:t>
            </a:r>
          </a:p>
          <a:p>
            <a:pPr fontAlgn="base">
              <a:spcBef>
                <a:spcPct val="0"/>
              </a:spcBef>
              <a:spcAft>
                <a:spcPct val="0"/>
              </a:spcAft>
            </a:pPr>
            <a:r>
              <a:rPr lang="en-GB" sz="2400" u="sng" dirty="0">
                <a:solidFill>
                  <a:srgbClr val="0F5494"/>
                </a:solidFill>
                <a:uFill>
                  <a:solidFill>
                    <a:srgbClr val="FFFFFF"/>
                  </a:solidFill>
                </a:uFill>
                <a:hlinkClick r:id="rId3"/>
              </a:rPr>
              <a:t>NEAR Twinning webpage: </a:t>
            </a:r>
            <a:r>
              <a:rPr lang="en-GB" sz="2400" dirty="0" smtClean="0">
                <a:solidFill>
                  <a:srgbClr val="0F5494"/>
                </a:solidFill>
                <a:hlinkClick r:id="rId3"/>
              </a:rPr>
              <a:t>http</a:t>
            </a:r>
            <a:r>
              <a:rPr lang="en-GB" sz="2400" dirty="0">
                <a:solidFill>
                  <a:srgbClr val="0F5494"/>
                </a:solidFill>
                <a:hlinkClick r:id="rId3"/>
              </a:rPr>
              <a:t>://ec.europa.eu/twinning</a:t>
            </a:r>
            <a:r>
              <a:rPr lang="en-GB" sz="2400" dirty="0" smtClean="0">
                <a:solidFill>
                  <a:srgbClr val="0F5494"/>
                </a:solidFill>
                <a:hlinkClick r:id="rId3"/>
              </a:rPr>
              <a:t>/</a:t>
            </a:r>
            <a:endParaRPr lang="en-GB" sz="2400" dirty="0" smtClean="0">
              <a:solidFill>
                <a:srgbClr val="0F5494"/>
              </a:solidFill>
            </a:endParaRPr>
          </a:p>
        </p:txBody>
      </p:sp>
    </p:spTree>
    <p:extLst>
      <p:ext uri="{BB962C8B-B14F-4D97-AF65-F5344CB8AC3E}">
        <p14:creationId xmlns:p14="http://schemas.microsoft.com/office/powerpoint/2010/main" val="368067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all </a:t>
            </a:r>
            <a:r>
              <a:rPr lang="fr-BE" sz="3200" dirty="0" err="1" smtClean="0">
                <a:solidFill>
                  <a:srgbClr val="C00000"/>
                </a:solidFill>
              </a:rPr>
              <a:t>started</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26894" y="1905000"/>
            <a:ext cx="9117106" cy="4724400"/>
          </a:xfrm>
        </p:spPr>
        <p:txBody>
          <a:bodyPr/>
          <a:lstStyle/>
          <a:p>
            <a:pPr algn="just"/>
            <a:r>
              <a:rPr lang="en-GB" sz="2800" b="1" i="0" dirty="0" smtClean="0"/>
              <a:t>Launched in May 1998</a:t>
            </a:r>
            <a:r>
              <a:rPr lang="en-GB" sz="2000" i="0" dirty="0" smtClean="0"/>
              <a:t>, </a:t>
            </a:r>
            <a:r>
              <a:rPr lang="en-GB" sz="2000" b="1" i="0" dirty="0" smtClean="0"/>
              <a:t>aiming to</a:t>
            </a:r>
            <a:r>
              <a:rPr lang="en-GB" sz="2000" i="0" dirty="0" smtClean="0"/>
              <a:t> help </a:t>
            </a:r>
            <a:r>
              <a:rPr lang="en-GB" sz="2800" b="1" i="0" dirty="0" smtClean="0"/>
              <a:t>potential and candidate partners </a:t>
            </a:r>
            <a:r>
              <a:rPr lang="en-GB" sz="2000" i="0" dirty="0" smtClean="0"/>
              <a:t>to EU accession in the development of modern </a:t>
            </a:r>
            <a:r>
              <a:rPr lang="en-GB" sz="2000" i="0" dirty="0"/>
              <a:t>public administrations, a</a:t>
            </a:r>
            <a:r>
              <a:rPr lang="en-GB" sz="2000" i="0" dirty="0" smtClean="0"/>
              <a:t>ble to implement </a:t>
            </a:r>
            <a:r>
              <a:rPr lang="en-GB" sz="2000" i="0" dirty="0"/>
              <a:t>the</a:t>
            </a:r>
            <a:r>
              <a:rPr lang="en-GB" sz="2000" b="1" i="0" dirty="0" smtClean="0"/>
              <a:t> </a:t>
            </a:r>
            <a:r>
              <a:rPr lang="en-GB" sz="2800" b="1" i="0" dirty="0"/>
              <a:t>UNION ACQUIS </a:t>
            </a:r>
            <a:r>
              <a:rPr lang="en-GB" sz="2000" i="0" dirty="0" smtClean="0"/>
              <a:t>to the same standards as EU Member States (</a:t>
            </a:r>
            <a:r>
              <a:rPr lang="en-GB" sz="2000" i="0" dirty="0"/>
              <a:t>MS) </a:t>
            </a:r>
            <a:r>
              <a:rPr lang="en-GB" sz="2000" i="0" dirty="0" smtClean="0"/>
              <a:t>through </a:t>
            </a:r>
            <a:r>
              <a:rPr lang="en-GB" b="1" i="0" dirty="0" smtClean="0"/>
              <a:t>legal </a:t>
            </a:r>
            <a:r>
              <a:rPr lang="en-GB" b="1" i="0" dirty="0"/>
              <a:t>harmonisation</a:t>
            </a:r>
            <a:r>
              <a:rPr lang="en-GB" sz="2000" i="0" dirty="0" smtClean="0"/>
              <a:t>.</a:t>
            </a:r>
          </a:p>
          <a:p>
            <a:pPr algn="just"/>
            <a:endParaRPr lang="en-GB" sz="2000" i="0" dirty="0" smtClean="0"/>
          </a:p>
          <a:p>
            <a:pPr algn="just">
              <a:lnSpc>
                <a:spcPct val="80000"/>
              </a:lnSpc>
            </a:pPr>
            <a:r>
              <a:rPr lang="en-GB" sz="2000" i="0" dirty="0" smtClean="0"/>
              <a:t>Twinning </a:t>
            </a:r>
            <a:r>
              <a:rPr lang="en-GB" sz="2000" i="0" dirty="0"/>
              <a:t>is a cooperation tool between two </a:t>
            </a:r>
            <a:r>
              <a:rPr lang="en-GB" sz="2000" b="1" i="0" dirty="0"/>
              <a:t>Public Administrations </a:t>
            </a:r>
            <a:r>
              <a:rPr lang="en-GB" sz="2000" i="0" dirty="0"/>
              <a:t>one in a  European Union (EU) Member State (</a:t>
            </a:r>
            <a:r>
              <a:rPr lang="en-GB" sz="2000" i="0" dirty="0" smtClean="0"/>
              <a:t>MS) and </a:t>
            </a:r>
            <a:r>
              <a:rPr lang="en-GB" sz="2000" i="0" dirty="0"/>
              <a:t>its equivalent  in the </a:t>
            </a:r>
            <a:r>
              <a:rPr lang="en-GB" sz="2000" i="0" dirty="0" smtClean="0"/>
              <a:t>Instrument for pre-accession (IPA) </a:t>
            </a:r>
            <a:r>
              <a:rPr lang="en-GB" sz="2000" i="0" dirty="0"/>
              <a:t>region.</a:t>
            </a:r>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r>
              <a:rPr lang="en-GB" sz="2800" b="1" i="0" dirty="0"/>
              <a:t>In 2004 </a:t>
            </a:r>
            <a:r>
              <a:rPr lang="en-GB" sz="2000" b="1" i="0" dirty="0"/>
              <a:t>The Twinning instrument was also made available to </a:t>
            </a:r>
            <a:r>
              <a:rPr lang="en-GB" sz="2800" b="1" i="0" dirty="0"/>
              <a:t>Neighbourhood countries</a:t>
            </a:r>
          </a:p>
          <a:p>
            <a:pPr algn="just"/>
            <a:endParaRPr lang="en-GB" sz="2000" b="1" i="0" dirty="0"/>
          </a:p>
          <a:p>
            <a:pPr algn="just"/>
            <a:r>
              <a:rPr lang="en-GB" sz="2000" b="1" i="0" dirty="0"/>
              <a:t>It aims at upgrading/modernising an administration </a:t>
            </a:r>
            <a:r>
              <a:rPr lang="en-GB" sz="2000" b="1" i="0" dirty="0" smtClean="0"/>
              <a:t>though </a:t>
            </a:r>
            <a:r>
              <a:rPr lang="en-GB" sz="2000" b="1" i="0" dirty="0"/>
              <a:t>training, reorganisation as well as drafting of laws and regulations </a:t>
            </a:r>
            <a:r>
              <a:rPr lang="en-GB" sz="2000" b="1" i="0" dirty="0" smtClean="0"/>
              <a:t>through </a:t>
            </a:r>
            <a:r>
              <a:rPr lang="en-GB" b="1" i="0" dirty="0" smtClean="0"/>
              <a:t>legal approximation</a:t>
            </a:r>
          </a:p>
          <a:p>
            <a:pPr algn="just"/>
            <a:endParaRPr lang="en-GB" sz="2000" b="1" i="0" dirty="0"/>
          </a:p>
          <a:p>
            <a:pPr algn="just"/>
            <a:r>
              <a:rPr lang="en-GB" sz="2000" b="1" i="0" dirty="0" smtClean="0"/>
              <a:t>...</a:t>
            </a:r>
            <a:r>
              <a:rPr lang="en-GB" sz="2000" b="1" i="0" dirty="0"/>
              <a:t>and to respond to agreements (cooperation or association</a:t>
            </a:r>
            <a:r>
              <a:rPr lang="en-GB" sz="2000" b="1" i="0" dirty="0" smtClean="0"/>
              <a:t>).</a:t>
            </a:r>
            <a:endParaRPr lang="en-GB" sz="2000" b="1" i="0" dirty="0"/>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7929" y="1125538"/>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public administrations</a:t>
            </a:r>
          </a:p>
          <a:p>
            <a:pPr marL="400050" lvl="1" indent="0" algn="just">
              <a:buNone/>
            </a:pPr>
            <a:r>
              <a:rPr lang="en-GB" sz="2800" b="0" dirty="0">
                <a:ea typeface="+mn-ea"/>
                <a:cs typeface="+mn-cs"/>
              </a:rPr>
              <a:t>and semi-public organisations </a:t>
            </a:r>
          </a:p>
          <a:p>
            <a:pPr marL="400050" lvl="1" indent="0" algn="just">
              <a:buNone/>
            </a:pPr>
            <a:r>
              <a:rPr lang="en-GB" sz="2800" b="0" dirty="0">
                <a:ea typeface="+mn-ea"/>
                <a:cs typeface="+mn-cs"/>
              </a:rPr>
              <a:t>to work with their counterpart in </a:t>
            </a:r>
          </a:p>
          <a:p>
            <a:pPr marL="400050" lvl="1" indent="0" algn="just">
              <a:buNone/>
            </a:pPr>
            <a:r>
              <a:rPr lang="en-GB" sz="2800" b="0" dirty="0">
                <a:ea typeface="+mn-ea"/>
                <a:cs typeface="+mn-cs"/>
              </a:rPr>
              <a:t>Member States.</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i="0" dirty="0" smtClean="0"/>
          </a:p>
          <a:p>
            <a:pPr algn="just">
              <a:lnSpc>
                <a:spcPct val="80000"/>
              </a:lnSpc>
              <a:buFont typeface="Arial" panose="020B0604020202020204" pitchFamily="34" charset="0"/>
              <a:buChar char="•"/>
            </a:pPr>
            <a:r>
              <a:rPr lang="en-GB" sz="2800" i="0" dirty="0" smtClean="0"/>
              <a:t>...</a:t>
            </a:r>
            <a:r>
              <a:rPr lang="en-GB" sz="2800" i="0" dirty="0"/>
              <a:t>to achieve the "</a:t>
            </a:r>
            <a:r>
              <a:rPr lang="en-GB" sz="2800" b="1" i="0" dirty="0"/>
              <a:t>mandatory results</a:t>
            </a:r>
            <a:r>
              <a:rPr lang="en-GB" sz="2800" i="0" dirty="0"/>
              <a:t>" commonly agreed by </a:t>
            </a:r>
            <a:r>
              <a:rPr lang="en-GB" sz="2800" i="0" dirty="0" smtClean="0"/>
              <a:t>the MS </a:t>
            </a:r>
            <a:r>
              <a:rPr lang="en-GB" sz="2800" i="0" dirty="0"/>
              <a:t>and the </a:t>
            </a:r>
            <a:r>
              <a:rPr lang="en-GB" sz="2800" i="0" dirty="0" smtClean="0"/>
              <a:t>beneficiary partners </a:t>
            </a:r>
            <a:r>
              <a:rPr lang="en-GB" sz="2800" i="0" dirty="0"/>
              <a:t>in the contract...</a:t>
            </a:r>
          </a:p>
          <a:p>
            <a:pPr algn="just">
              <a:buFont typeface="Arial" panose="020B0604020202020204" pitchFamily="34" charset="0"/>
              <a:buChar char="•"/>
            </a:pPr>
            <a:endParaRPr lang="en-GB" sz="2000" i="0" dirty="0" smtClean="0"/>
          </a:p>
          <a:p>
            <a:pPr marL="0" indent="0" eaLnBrk="1" hangingPunct="1">
              <a:lnSpc>
                <a:spcPct val="80000"/>
              </a:lnSpc>
              <a:buNone/>
            </a:pP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noGrp="1"/>
          </p:cNvSpPr>
          <p:nvPr>
            <p:ph type="title"/>
          </p:nvPr>
        </p:nvSpPr>
        <p:spPr>
          <a:xfrm>
            <a:off x="642764" y="1124744"/>
            <a:ext cx="657424" cy="5328592"/>
          </a:xfrm>
        </p:spPr>
        <p:style>
          <a:lnRef idx="1">
            <a:schemeClr val="dk1"/>
          </a:lnRef>
          <a:fillRef idx="3">
            <a:schemeClr val="dk1"/>
          </a:fillRef>
          <a:effectRef idx="2">
            <a:schemeClr val="dk1"/>
          </a:effectRef>
          <a:fontRef idx="minor">
            <a:schemeClr val="lt1"/>
          </a:fontRef>
        </p:style>
        <p:txBody>
          <a:bodyPr vert="wordArtVert" rtlCol="0">
            <a:spAutoFit/>
          </a:bodyPr>
          <a:lstStyle/>
          <a:p>
            <a:pPr algn="ctr">
              <a:defRPr/>
            </a:pPr>
            <a:r>
              <a:rPr lang="pt-PT" sz="2600" cap="small" spc="-300" dirty="0" err="1" smtClean="0">
                <a:solidFill>
                  <a:srgbClr val="92D050"/>
                </a:solidFill>
              </a:rPr>
              <a:t>Peer</a:t>
            </a:r>
            <a:r>
              <a:rPr lang="pt-PT" sz="2600" cap="small" spc="-300" dirty="0" smtClean="0">
                <a:solidFill>
                  <a:srgbClr val="92D050"/>
                </a:solidFill>
              </a:rPr>
              <a:t> to </a:t>
            </a:r>
            <a:r>
              <a:rPr lang="pt-PT" sz="2600" cap="small" spc="-300" dirty="0" err="1" smtClean="0">
                <a:solidFill>
                  <a:srgbClr val="92D050"/>
                </a:solidFill>
              </a:rPr>
              <a:t>Peer</a:t>
            </a:r>
            <a:endParaRPr lang="en-GB" sz="2600" cap="small" dirty="0">
              <a:solidFill>
                <a:srgbClr val="92D050"/>
              </a:solidFill>
            </a:endParaRPr>
          </a:p>
        </p:txBody>
      </p:sp>
      <p:pic>
        <p:nvPicPr>
          <p:cNvPr id="61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504950"/>
            <a:ext cx="53594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996188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5289550"/>
          </a:xfrm>
        </p:spPr>
        <p:txBody>
          <a:bodyPr/>
          <a:lstStyle/>
          <a:p>
            <a:pPr marL="0" indent="0" eaLnBrk="1" hangingPunct="1">
              <a:lnSpc>
                <a:spcPct val="80000"/>
              </a:lnSpc>
              <a:buNone/>
            </a:pPr>
            <a:endParaRPr lang="en-GB" i="0" dirty="0" smtClean="0"/>
          </a:p>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a:t>medium and </a:t>
            </a:r>
            <a:r>
              <a:rPr lang="en-GB" b="1" i="0" dirty="0" smtClean="0"/>
              <a:t>short-</a:t>
            </a:r>
          </a:p>
          <a:p>
            <a:pPr marL="0" indent="0" eaLnBrk="1" hangingPunct="1">
              <a:lnSpc>
                <a:spcPct val="80000"/>
              </a:lnSpc>
              <a:buNone/>
            </a:pPr>
            <a:r>
              <a:rPr lang="en-GB" b="1" i="0" dirty="0" smtClean="0"/>
              <a:t>term </a:t>
            </a:r>
            <a:r>
              <a:rPr lang="en-GB" b="1" i="0" dirty="0"/>
              <a:t>experts coming 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9</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2229</TotalTime>
  <Words>3887</Words>
  <Application>Microsoft Office PowerPoint</Application>
  <PresentationFormat>On-screen Show (4:3)</PresentationFormat>
  <Paragraphs>629</Paragraphs>
  <Slides>48</Slides>
  <Notes>45</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48</vt:i4>
      </vt:variant>
    </vt:vector>
  </HeadingPairs>
  <TitlesOfParts>
    <vt:vector size="52" baseType="lpstr">
      <vt:lpstr>Slide_Master</vt:lpstr>
      <vt:lpstr>1_Slide_Master</vt:lpstr>
      <vt:lpstr>2_Slide_Master</vt:lpstr>
      <vt:lpstr>Picture</vt:lpstr>
      <vt:lpstr>PowerPoint Presentation</vt:lpstr>
      <vt:lpstr>Presentation content</vt:lpstr>
      <vt:lpstr>WHERE?                                       </vt:lpstr>
      <vt:lpstr>WHERE ?                                    ENI</vt:lpstr>
      <vt:lpstr>When it all started…</vt:lpstr>
      <vt:lpstr>When it started in the ENI region?</vt:lpstr>
      <vt:lpstr>PowerPoint Presentation</vt:lpstr>
      <vt:lpstr>Peer to Peer</vt:lpstr>
      <vt:lpstr>PowerPoint Presentation</vt:lpstr>
      <vt:lpstr>TWINNING CYCLE: KEY ACTORS</vt:lpstr>
      <vt:lpstr>Mandated Bodies</vt:lpstr>
      <vt:lpstr>Different kinds of status</vt:lpstr>
      <vt:lpstr>MS Project Leader</vt:lpstr>
      <vt:lpstr>Junior Project Leader</vt:lpstr>
      <vt:lpstr>Role of the RTA</vt:lpstr>
      <vt:lpstr>Repeated assignments as RTA</vt:lpstr>
      <vt:lpstr>Role of the Beneficiary PL and RTA</vt:lpstr>
      <vt:lpstr>CONTRACTING AUTHORITY (CA)</vt:lpstr>
      <vt:lpstr>Management mode</vt:lpstr>
      <vt:lpstr>Management mode</vt:lpstr>
      <vt:lpstr>TWINNING CONTRACT</vt:lpstr>
      <vt:lpstr>What is a Twinning contract? </vt:lpstr>
      <vt:lpstr>Structure of the standard Twinning Contract</vt:lpstr>
      <vt:lpstr>MANDATORY RESULTS (OUTPUTS)</vt:lpstr>
      <vt:lpstr>Assumptions </vt:lpstr>
      <vt:lpstr>ANNEX A1 Description of the Action + WP</vt:lpstr>
      <vt:lpstr>PowerPoint Presentation</vt:lpstr>
      <vt:lpstr>PowerPoint Presentation</vt:lpstr>
      <vt:lpstr>Annex A3: Budget</vt:lpstr>
      <vt:lpstr>Annex A3: Budget</vt:lpstr>
      <vt:lpstr>Annex A7: Special Financial Annex</vt:lpstr>
      <vt:lpstr>ELIGIBLE COSTS (1)</vt:lpstr>
      <vt:lpstr>ELIGIBLE COSTS (2)</vt:lpstr>
      <vt:lpstr>NON-ELIGIBLE COSTS</vt:lpstr>
      <vt:lpstr>PowerPoint Presentation</vt:lpstr>
      <vt:lpstr>PowerPoint Presentation</vt:lpstr>
      <vt:lpstr>PROJECT LEADER COSTS</vt:lpstr>
      <vt:lpstr>PER DIEMS</vt:lpstr>
      <vt:lpstr> CONTRACT PREPARATION COSTS</vt:lpstr>
      <vt:lpstr>CONTRACT PREPARATION COSTS</vt:lpstr>
      <vt:lpstr>Execution and Implementation period</vt:lpstr>
      <vt:lpstr>Preparation of the contract  (Annex A) </vt:lpstr>
      <vt:lpstr>  The Operative Side Letter (OSL) Annex C15, p.202: Template for OSL (IPA) </vt:lpstr>
      <vt:lpstr>PowerPoint Presentation</vt:lpstr>
      <vt:lpstr>VISIBILITY COSTS</vt:lpstr>
      <vt:lpstr>Twinning Community Tool (TCT) </vt:lpstr>
      <vt:lpstr>TAIEX latest developments</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Santiago (ELARG)</cp:lastModifiedBy>
  <cp:revision>163</cp:revision>
  <cp:lastPrinted>2015-10-13T15:20:46Z</cp:lastPrinted>
  <dcterms:created xsi:type="dcterms:W3CDTF">2006-08-16T00:00:00Z</dcterms:created>
  <dcterms:modified xsi:type="dcterms:W3CDTF">2016-02-26T15:08:25Z</dcterms:modified>
</cp:coreProperties>
</file>