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3" r:id="rId11"/>
    <p:sldId id="292" r:id="rId1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RESCIMBENI Silvia (DEVCO)" initials="S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7E93"/>
    <a:srgbClr val="38D4D6"/>
    <a:srgbClr val="FFCCCC"/>
    <a:srgbClr val="FFCC00"/>
    <a:srgbClr val="FF7C80"/>
    <a:srgbClr val="C4750C"/>
    <a:srgbClr val="A3430D"/>
    <a:srgbClr val="AFC551"/>
    <a:srgbClr val="FF3300"/>
    <a:srgbClr val="E95D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5" name="Picture 2" descr="C:\DOCUME~1\lenain\LOCALS~1\Temp\7zEAD.tmp\LOGO-CE for Devco EN Positive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0400" y="324000"/>
            <a:ext cx="1811933" cy="13968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4248000" y="1368000"/>
            <a:ext cx="648000" cy="36000"/>
          </a:xfrm>
          <a:prstGeom prst="rect">
            <a:avLst/>
          </a:prstGeom>
          <a:solidFill>
            <a:srgbClr val="E95D0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4219200" y="6436800"/>
            <a:ext cx="687600" cy="457200"/>
          </a:xfrm>
          <a:prstGeom prst="rect">
            <a:avLst/>
          </a:prstGeom>
          <a:solidFill>
            <a:srgbClr val="E95D0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 descr="C:\DOCUME~1\lenain\LOCALS~1\Temp\7zEC0.tmp\Footer Box Devco EuropeAid Transparent.png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9200" y="6428184"/>
            <a:ext cx="68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255200" y="6458400"/>
            <a:ext cx="612000" cy="406800"/>
          </a:xfrm>
          <a:prstGeom prst="rect">
            <a:avLst/>
          </a:prstGeom>
          <a:solidFill>
            <a:srgbClr val="E95D0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E95D0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None/>
              <a:defRPr/>
            </a:lvl1pPr>
            <a:lvl2pPr>
              <a:buClr>
                <a:srgbClr val="009FB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2050" name="Picture 2" descr="C:\DOCUME~1\lenain\LOCALS~1\Temp\7zEB0.tmp\LOGO-CE for Devco EN Negative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4800" y="306000"/>
            <a:ext cx="1620466" cy="1249200"/>
          </a:xfrm>
          <a:prstGeom prst="rect">
            <a:avLst/>
          </a:prstGeom>
          <a:noFill/>
        </p:spPr>
      </p:pic>
      <p:pic>
        <p:nvPicPr>
          <p:cNvPr id="10" name="Picture 9" descr="C:\DOCUME~1\lenain\LOCALS~1\Temp\7zEC0.tmp\Footer Box Devco EuropeAid Transparent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5200" y="6458400"/>
            <a:ext cx="611802" cy="4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 userDrawn="1"/>
        </p:nvSpPr>
        <p:spPr>
          <a:xfrm>
            <a:off x="4266000" y="1249200"/>
            <a:ext cx="612000" cy="25200"/>
          </a:xfrm>
          <a:prstGeom prst="rect">
            <a:avLst/>
          </a:prstGeom>
          <a:solidFill>
            <a:srgbClr val="E95D0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75200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764000"/>
            <a:ext cx="8229600" cy="396925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None/>
              <a:defRPr/>
            </a:lvl1pPr>
            <a:lvl2pPr>
              <a:buClr>
                <a:srgbClr val="009FB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26" name="Picture 2" descr="C:\DOCUME~1\lenain\LOCALS~1\Temp\7zE329A.tmp\LOGO CE_horizontal_EN_Devc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200" y="5940000"/>
            <a:ext cx="2242800" cy="588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None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542925" indent="-277813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989013" indent="-2667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8496944" cy="2160240"/>
          </a:xfrm>
        </p:spPr>
        <p:txBody>
          <a:bodyPr/>
          <a:lstStyle/>
          <a:p>
            <a:pPr indent="0" algn="ctr"/>
            <a:r>
              <a:rPr lang="en-GB" sz="3200" dirty="0" smtClean="0"/>
              <a:t>Bilateral </a:t>
            </a:r>
            <a:r>
              <a:rPr lang="en-GB" sz="3200" dirty="0"/>
              <a:t>cooperation </a:t>
            </a:r>
            <a:r>
              <a:rPr lang="en-GB" sz="3200" dirty="0" smtClean="0"/>
              <a:t>–</a:t>
            </a:r>
            <a:br>
              <a:rPr lang="en-GB" sz="3200" dirty="0" smtClean="0"/>
            </a:br>
            <a:r>
              <a:rPr lang="en-GB" sz="3200" dirty="0" smtClean="0"/>
              <a:t>countries </a:t>
            </a:r>
            <a:r>
              <a:rPr lang="en-GB" sz="3200" dirty="0"/>
              <a:t>and </a:t>
            </a:r>
            <a:r>
              <a:rPr lang="en-GB" sz="3200" dirty="0" smtClean="0"/>
              <a:t>priority sectors.</a:t>
            </a:r>
            <a:br>
              <a:rPr lang="en-GB" sz="3200" dirty="0" smtClean="0"/>
            </a:br>
            <a:r>
              <a:rPr lang="en-GB" sz="3200" dirty="0" smtClean="0"/>
              <a:t>Single Support Frameworks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437112"/>
            <a:ext cx="8136904" cy="1080120"/>
          </a:xfrm>
        </p:spPr>
        <p:txBody>
          <a:bodyPr/>
          <a:lstStyle/>
          <a:p>
            <a:pPr algn="ctr"/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ea typeface="Calibri"/>
                <a:cs typeface="Times New Roman"/>
              </a:rPr>
              <a:t>How to better align the  twinning with the priorities defined in the new programing documents ?</a:t>
            </a:r>
          </a:p>
          <a:p>
            <a:pPr marL="342900" lvl="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ea typeface="Calibri"/>
                <a:cs typeface="Times New Roman"/>
              </a:rPr>
              <a:t>The 'communication triangle'  among the sectorial Ministry, the Delegation and the PAO: how to plan the twining portfolio?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59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BE" sz="3600" dirty="0" err="1" smtClean="0"/>
              <a:t>Thank</a:t>
            </a:r>
            <a:r>
              <a:rPr lang="fr-BE" sz="3600" dirty="0" smtClean="0"/>
              <a:t> </a:t>
            </a:r>
            <a:r>
              <a:rPr lang="fr-BE" sz="3600" dirty="0" err="1" smtClean="0"/>
              <a:t>you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960278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 smtClean="0"/>
              <a:t>Algeria</a:t>
            </a:r>
            <a:r>
              <a:rPr lang="fr-BE" dirty="0"/>
              <a:t> SSF 2014-2017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en-GB" sz="2000" dirty="0" smtClean="0"/>
              <a:t>Adopted </a:t>
            </a:r>
            <a:r>
              <a:rPr lang="en-GB" sz="2000" dirty="0"/>
              <a:t>by the Commission  on 23 July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b="1" dirty="0" smtClean="0"/>
              <a:t>Financial Allocation: </a:t>
            </a:r>
          </a:p>
          <a:p>
            <a:r>
              <a:rPr lang="fr-BE" i="0" dirty="0" smtClean="0"/>
              <a:t>121-148 M€</a:t>
            </a:r>
            <a:endParaRPr lang="fr-BE" i="0" dirty="0"/>
          </a:p>
          <a:p>
            <a:r>
              <a:rPr lang="fr-BE" b="1" dirty="0" err="1" smtClean="0"/>
              <a:t>Priority</a:t>
            </a:r>
            <a:r>
              <a:rPr lang="fr-BE" b="1" dirty="0" smtClean="0"/>
              <a:t> </a:t>
            </a:r>
            <a:r>
              <a:rPr lang="fr-BE" b="1" dirty="0" err="1" smtClean="0"/>
              <a:t>Sectors</a:t>
            </a:r>
            <a:r>
              <a:rPr lang="fr-BE" b="1" dirty="0" smtClean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BE" i="0" dirty="0" smtClean="0"/>
              <a:t>Justice </a:t>
            </a:r>
            <a:r>
              <a:rPr lang="fr-BE" i="0" dirty="0" err="1" smtClean="0"/>
              <a:t>reform</a:t>
            </a:r>
            <a:r>
              <a:rPr lang="fr-BE" i="0" dirty="0" smtClean="0"/>
              <a:t> and </a:t>
            </a:r>
            <a:r>
              <a:rPr lang="fr-BE" i="0" dirty="0" err="1" smtClean="0"/>
              <a:t>reinforcement</a:t>
            </a:r>
            <a:r>
              <a:rPr lang="fr-BE" i="0" dirty="0" smtClean="0"/>
              <a:t> of </a:t>
            </a:r>
            <a:r>
              <a:rPr lang="fr-BE" i="0" dirty="0" err="1" smtClean="0"/>
              <a:t>citizens</a:t>
            </a:r>
            <a:r>
              <a:rPr lang="fr-BE" i="0" dirty="0" smtClean="0"/>
              <a:t>' participation.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BE" i="0" dirty="0" smtClean="0"/>
              <a:t>Labour </a:t>
            </a:r>
            <a:r>
              <a:rPr lang="fr-BE" i="0" dirty="0" err="1" smtClean="0"/>
              <a:t>market</a:t>
            </a:r>
            <a:r>
              <a:rPr lang="fr-BE" i="0" dirty="0" smtClean="0"/>
              <a:t> and </a:t>
            </a:r>
            <a:r>
              <a:rPr lang="fr-BE" i="0" dirty="0" err="1" smtClean="0"/>
              <a:t>employment</a:t>
            </a:r>
            <a:r>
              <a:rPr lang="fr-BE" i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BE" i="0" dirty="0" smtClean="0"/>
              <a:t>Support to </a:t>
            </a:r>
            <a:r>
              <a:rPr lang="fr-BE" i="0" dirty="0" err="1" smtClean="0"/>
              <a:t>economic</a:t>
            </a:r>
            <a:r>
              <a:rPr lang="fr-BE" i="0" dirty="0" smtClean="0"/>
              <a:t> management and diversification of the </a:t>
            </a:r>
            <a:r>
              <a:rPr lang="fr-BE" i="0" dirty="0" err="1" smtClean="0"/>
              <a:t>economy</a:t>
            </a:r>
            <a:r>
              <a:rPr lang="fr-BE" i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517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 smtClean="0"/>
              <a:t>Egypt</a:t>
            </a:r>
            <a:r>
              <a:rPr lang="fr-BE" dirty="0"/>
              <a:t> </a:t>
            </a:r>
            <a:r>
              <a:rPr lang="fr-BE" dirty="0" smtClean="0"/>
              <a:t>SSF 2014-2015</a:t>
            </a:r>
            <a:br>
              <a:rPr lang="fr-BE" dirty="0" smtClean="0"/>
            </a:br>
            <a:r>
              <a:rPr lang="en-GB" sz="2000" dirty="0" smtClean="0"/>
              <a:t>Presented </a:t>
            </a:r>
            <a:r>
              <a:rPr lang="en-GB" sz="2000" dirty="0"/>
              <a:t>to ENI </a:t>
            </a:r>
            <a:r>
              <a:rPr lang="en-GB" sz="2000" dirty="0" err="1"/>
              <a:t>Comittee</a:t>
            </a:r>
            <a:r>
              <a:rPr lang="en-GB" sz="2000" dirty="0"/>
              <a:t> on 17 September 2014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b="1" dirty="0" smtClean="0"/>
              <a:t>Financial Allocation:</a:t>
            </a:r>
          </a:p>
          <a:p>
            <a:r>
              <a:rPr lang="fr-BE" i="0" dirty="0" smtClean="0"/>
              <a:t>210-257 M€</a:t>
            </a:r>
          </a:p>
          <a:p>
            <a:r>
              <a:rPr lang="fr-BE" b="1" dirty="0" err="1" smtClean="0"/>
              <a:t>Priority</a:t>
            </a:r>
            <a:r>
              <a:rPr lang="fr-BE" b="1" dirty="0" smtClean="0"/>
              <a:t> </a:t>
            </a:r>
            <a:r>
              <a:rPr lang="fr-BE" b="1" dirty="0" err="1" smtClean="0"/>
              <a:t>Sectors</a:t>
            </a:r>
            <a:r>
              <a:rPr lang="fr-BE" b="1" dirty="0" smtClean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Governance</a:t>
            </a:r>
            <a:r>
              <a:rPr lang="en-GB" i="0" dirty="0"/>
              <a:t>, Transparency and </a:t>
            </a:r>
            <a:r>
              <a:rPr lang="en-GB" i="0" dirty="0" smtClean="0"/>
              <a:t>Business Environment.</a:t>
            </a:r>
            <a:endParaRPr lang="en-GB" i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Poverty </a:t>
            </a:r>
            <a:r>
              <a:rPr lang="en-GB" i="0" dirty="0"/>
              <a:t>alleviation, </a:t>
            </a:r>
            <a:r>
              <a:rPr lang="en-GB" i="0" dirty="0" smtClean="0"/>
              <a:t>Local </a:t>
            </a:r>
            <a:r>
              <a:rPr lang="en-GB" i="0" dirty="0"/>
              <a:t>Socio-Economic Development and Social Protection</a:t>
            </a:r>
            <a:r>
              <a:rPr lang="en-GB" i="0" dirty="0" smtClean="0"/>
              <a:t>".</a:t>
            </a:r>
            <a:endParaRPr lang="en-GB" i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 </a:t>
            </a:r>
            <a:r>
              <a:rPr lang="en-GB" i="0" dirty="0"/>
              <a:t>Improved Quality of Life and </a:t>
            </a:r>
            <a:r>
              <a:rPr lang="en-GB" i="0" dirty="0" smtClean="0"/>
              <a:t>Environment. </a:t>
            </a:r>
            <a:endParaRPr lang="en-GB" i="0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31271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Jordan SSF 2014-2017</a:t>
            </a:r>
            <a:br>
              <a:rPr lang="fr-BE" dirty="0" smtClean="0"/>
            </a:br>
            <a:r>
              <a:rPr lang="en-GB" sz="2000" dirty="0"/>
              <a:t>Adopted by the Commission  on 24 July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Financial Allocation</a:t>
            </a:r>
            <a:r>
              <a:rPr lang="en-GB" b="1" dirty="0" smtClean="0"/>
              <a:t>:</a:t>
            </a:r>
          </a:p>
          <a:p>
            <a:r>
              <a:rPr lang="fr-BE" i="0" dirty="0" smtClean="0"/>
              <a:t>312-382 M€</a:t>
            </a:r>
            <a:endParaRPr lang="en-GB" i="0" dirty="0"/>
          </a:p>
          <a:p>
            <a:pPr lvl="0"/>
            <a:r>
              <a:rPr lang="fr-BE" b="1" dirty="0" err="1"/>
              <a:t>Priority</a:t>
            </a:r>
            <a:r>
              <a:rPr lang="fr-BE" b="1" dirty="0"/>
              <a:t> </a:t>
            </a:r>
            <a:r>
              <a:rPr lang="fr-BE" b="1" dirty="0" err="1"/>
              <a:t>Sectors</a:t>
            </a:r>
            <a:r>
              <a:rPr lang="fr-BE" b="1" dirty="0" smtClean="0"/>
              <a:t>: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n-GB" i="0" dirty="0" smtClean="0"/>
              <a:t>Reinforcing </a:t>
            </a:r>
            <a:r>
              <a:rPr lang="en-GB" i="0" dirty="0"/>
              <a:t>the rule of law for enhanced accountability and equity in public service </a:t>
            </a:r>
            <a:r>
              <a:rPr lang="en-GB" i="0" dirty="0" smtClean="0"/>
              <a:t>delivery.</a:t>
            </a:r>
            <a:endParaRPr lang="en-GB" i="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GB" i="0" dirty="0" smtClean="0"/>
              <a:t>Employment </a:t>
            </a:r>
            <a:r>
              <a:rPr lang="en-GB" i="0" dirty="0"/>
              <a:t>and private sector </a:t>
            </a:r>
            <a:r>
              <a:rPr lang="en-GB" i="0" dirty="0" smtClean="0"/>
              <a:t>development.</a:t>
            </a:r>
            <a:endParaRPr lang="en-GB" i="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en-GB" i="0" dirty="0" smtClean="0"/>
              <a:t>Renewable </a:t>
            </a:r>
            <a:r>
              <a:rPr lang="en-GB" i="0" dirty="0"/>
              <a:t>energies and energy </a:t>
            </a:r>
            <a:r>
              <a:rPr lang="en-GB" i="0" dirty="0" smtClean="0"/>
              <a:t>efficiency. </a:t>
            </a:r>
            <a:endParaRPr lang="en-GB" i="0" dirty="0"/>
          </a:p>
          <a:p>
            <a:pPr lvl="0"/>
            <a:endParaRPr lang="fr-BE" i="0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84263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Lebanon SSF 2014-2016</a:t>
            </a:r>
            <a:br>
              <a:rPr lang="fr-BE" dirty="0" smtClean="0"/>
            </a:br>
            <a:r>
              <a:rPr lang="en-GB" sz="2000" dirty="0"/>
              <a:t>Adopted by the Commission  on 24 July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/>
              <a:t>Financial Allocation</a:t>
            </a:r>
            <a:r>
              <a:rPr lang="en-GB" b="1" dirty="0" smtClean="0"/>
              <a:t>:</a:t>
            </a:r>
          </a:p>
          <a:p>
            <a:pPr lvl="0"/>
            <a:r>
              <a:rPr lang="fr-BE" i="0" dirty="0" smtClean="0"/>
              <a:t>130-159 M€</a:t>
            </a:r>
            <a:endParaRPr lang="en-GB" i="0" dirty="0"/>
          </a:p>
          <a:p>
            <a:pPr lvl="0"/>
            <a:r>
              <a:rPr lang="fr-BE" b="1" dirty="0" err="1" smtClean="0"/>
              <a:t>Priority</a:t>
            </a:r>
            <a:r>
              <a:rPr lang="fr-BE" b="1" dirty="0" smtClean="0"/>
              <a:t> </a:t>
            </a:r>
            <a:r>
              <a:rPr lang="fr-BE" b="1" dirty="0" err="1"/>
              <a:t>Sectors</a:t>
            </a:r>
            <a:r>
              <a:rPr lang="fr-BE" b="1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Justice </a:t>
            </a:r>
            <a:r>
              <a:rPr lang="en-GB" i="0" dirty="0"/>
              <a:t>and Security System </a:t>
            </a:r>
            <a:r>
              <a:rPr lang="en-GB" i="0" dirty="0" smtClean="0"/>
              <a:t>reform.</a:t>
            </a:r>
            <a:endParaRPr lang="en-GB" i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Reinforcing </a:t>
            </a:r>
            <a:r>
              <a:rPr lang="en-GB" i="0" dirty="0"/>
              <a:t>social cohesion, promoting economic development and protecting vulnerable </a:t>
            </a:r>
            <a:r>
              <a:rPr lang="en-GB" i="0" dirty="0" smtClean="0"/>
              <a:t>groups.</a:t>
            </a:r>
            <a:endParaRPr lang="en-GB" i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Promotion </a:t>
            </a:r>
            <a:r>
              <a:rPr lang="en-GB" i="0" dirty="0"/>
              <a:t>of sustainable and transparent management of energy and natural </a:t>
            </a:r>
            <a:r>
              <a:rPr lang="en-GB" i="0" dirty="0" smtClean="0"/>
              <a:t>resources.</a:t>
            </a:r>
            <a:endParaRPr lang="en-GB" i="0" dirty="0"/>
          </a:p>
          <a:p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3089961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 smtClean="0"/>
              <a:t>Libya</a:t>
            </a:r>
            <a:r>
              <a:rPr lang="fr-BE" dirty="0" smtClean="0"/>
              <a:t> MIP 2014-2015</a:t>
            </a:r>
            <a:br>
              <a:rPr lang="fr-BE" dirty="0" smtClean="0"/>
            </a:br>
            <a:r>
              <a:rPr lang="en-GB" sz="2000" dirty="0"/>
              <a:t>Adopted by the Commission  </a:t>
            </a:r>
            <a:r>
              <a:rPr lang="en-GB" sz="2000" dirty="0" smtClean="0"/>
              <a:t>on 12 August </a:t>
            </a:r>
            <a:r>
              <a:rPr lang="en-GB" sz="2000" dirty="0"/>
              <a:t>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/>
              <a:t>Financial Allocation</a:t>
            </a:r>
            <a:r>
              <a:rPr lang="en-GB" b="1" dirty="0" smtClean="0"/>
              <a:t>:</a:t>
            </a:r>
          </a:p>
          <a:p>
            <a:pPr lvl="0"/>
            <a:r>
              <a:rPr lang="fr-BE" i="0" dirty="0" smtClean="0"/>
              <a:t>36-44 M€</a:t>
            </a:r>
            <a:endParaRPr lang="en-GB" i="0" dirty="0"/>
          </a:p>
          <a:p>
            <a:pPr lvl="0"/>
            <a:r>
              <a:rPr lang="fr-BE" b="1" dirty="0" err="1" smtClean="0"/>
              <a:t>Priority</a:t>
            </a:r>
            <a:r>
              <a:rPr lang="fr-BE" b="1" dirty="0" smtClean="0"/>
              <a:t> </a:t>
            </a:r>
            <a:r>
              <a:rPr lang="fr-BE" b="1" dirty="0" err="1"/>
              <a:t>Sectors</a:t>
            </a:r>
            <a:r>
              <a:rPr lang="fr-BE" b="1" dirty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Democratic governance.                     </a:t>
            </a:r>
            <a:endParaRPr lang="en-GB" i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Youth</a:t>
            </a:r>
            <a:r>
              <a:rPr lang="en-GB" i="0" dirty="0"/>
              <a:t>: employment and democratic </a:t>
            </a:r>
            <a:r>
              <a:rPr lang="en-GB" i="0" dirty="0" smtClean="0"/>
              <a:t>participation.</a:t>
            </a:r>
            <a:endParaRPr lang="en-GB" i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Health sector support programme.</a:t>
            </a:r>
            <a:endParaRPr lang="en-GB" i="0" dirty="0"/>
          </a:p>
          <a:p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4012794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 smtClean="0"/>
              <a:t>Morocco</a:t>
            </a:r>
            <a:r>
              <a:rPr lang="fr-BE" dirty="0" smtClean="0"/>
              <a:t> SSF 2014-2017</a:t>
            </a:r>
            <a:br>
              <a:rPr lang="fr-BE" dirty="0" smtClean="0"/>
            </a:br>
            <a:r>
              <a:rPr lang="en-GB" sz="2000" dirty="0"/>
              <a:t>Adopted by the Commission  on 23 July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Financial Allocation:</a:t>
            </a:r>
          </a:p>
          <a:p>
            <a:r>
              <a:rPr lang="en-GB" i="0" dirty="0" smtClean="0"/>
              <a:t>728-890 M</a:t>
            </a:r>
            <a:r>
              <a:rPr lang="en-GB" i="0" dirty="0"/>
              <a:t>€</a:t>
            </a:r>
          </a:p>
          <a:p>
            <a:r>
              <a:rPr lang="en-GB" b="1" dirty="0"/>
              <a:t>Priority Sectors: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BE" i="0" dirty="0" smtClean="0"/>
              <a:t>Access to basic services.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BE" i="0" dirty="0" smtClean="0"/>
              <a:t>Support to </a:t>
            </a:r>
            <a:r>
              <a:rPr lang="fr-BE" i="0" dirty="0" err="1" smtClean="0"/>
              <a:t>democratic</a:t>
            </a:r>
            <a:r>
              <a:rPr lang="fr-BE" i="0" dirty="0" smtClean="0"/>
              <a:t> </a:t>
            </a:r>
            <a:r>
              <a:rPr lang="fr-BE" i="0" dirty="0" err="1" smtClean="0"/>
              <a:t>governance</a:t>
            </a:r>
            <a:r>
              <a:rPr lang="fr-BE" i="0" dirty="0" smtClean="0"/>
              <a:t> </a:t>
            </a:r>
            <a:r>
              <a:rPr lang="fr-BE" i="0" dirty="0" err="1" smtClean="0"/>
              <a:t>rule</a:t>
            </a:r>
            <a:r>
              <a:rPr lang="fr-BE" i="0" dirty="0" smtClean="0"/>
              <a:t> of </a:t>
            </a:r>
            <a:r>
              <a:rPr lang="fr-BE" i="0" dirty="0" err="1" smtClean="0"/>
              <a:t>law</a:t>
            </a:r>
            <a:r>
              <a:rPr lang="fr-BE" i="0" dirty="0" smtClean="0"/>
              <a:t> and </a:t>
            </a:r>
            <a:r>
              <a:rPr lang="fr-BE" i="0" dirty="0" err="1" smtClean="0"/>
              <a:t>mobility</a:t>
            </a:r>
            <a:r>
              <a:rPr lang="fr-BE" i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BE" i="0" dirty="0" err="1" smtClean="0"/>
              <a:t>Employment</a:t>
            </a:r>
            <a:r>
              <a:rPr lang="fr-BE" i="0" dirty="0" smtClean="0"/>
              <a:t>, </a:t>
            </a:r>
            <a:r>
              <a:rPr lang="fr-BE" i="0" dirty="0" err="1" smtClean="0"/>
              <a:t>sustainable</a:t>
            </a:r>
            <a:r>
              <a:rPr lang="fr-BE" i="0" dirty="0" smtClean="0"/>
              <a:t> and inclusive </a:t>
            </a:r>
            <a:r>
              <a:rPr lang="fr-BE" i="0" dirty="0" err="1" smtClean="0"/>
              <a:t>growth</a:t>
            </a:r>
            <a:r>
              <a:rPr lang="fr-BE" i="0" dirty="0" smtClean="0"/>
              <a:t>.</a:t>
            </a:r>
          </a:p>
          <a:p>
            <a:pPr marL="342900">
              <a:buFont typeface="Arial" panose="020B0604020202020204" pitchFamily="34" charset="0"/>
              <a:buChar char="•"/>
            </a:pPr>
            <a:endParaRPr lang="fr-BE" i="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365362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smtClean="0"/>
              <a:t>Palestine SSF 2014-2015</a:t>
            </a:r>
            <a:br>
              <a:rPr lang="fr-BE" dirty="0" smtClean="0"/>
            </a:br>
            <a:r>
              <a:rPr lang="en-GB" sz="2000" dirty="0"/>
              <a:t>Adopted by the Commission  on 23 July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/>
              <a:t>Financial Allocation:</a:t>
            </a:r>
          </a:p>
          <a:p>
            <a:pPr lvl="0"/>
            <a:r>
              <a:rPr lang="en-GB" i="0" dirty="0" smtClean="0"/>
              <a:t>508-621 M€ </a:t>
            </a:r>
            <a:r>
              <a:rPr lang="en-GB" sz="1600" i="0" dirty="0" smtClean="0"/>
              <a:t>(Including UNWRA, PEGASE, East Jerusalem)</a:t>
            </a:r>
            <a:endParaRPr lang="en-GB" sz="1600" i="0" dirty="0"/>
          </a:p>
          <a:p>
            <a:pPr lvl="0"/>
            <a:r>
              <a:rPr lang="en-GB" b="1" dirty="0"/>
              <a:t>Priority Sectors: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/>
              <a:t>Support to governance at local and national </a:t>
            </a:r>
            <a:r>
              <a:rPr lang="en-GB" i="0" dirty="0" smtClean="0"/>
              <a:t>levels.</a:t>
            </a:r>
            <a:endParaRPr lang="en-GB" i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Support </a:t>
            </a:r>
            <a:r>
              <a:rPr lang="en-GB" i="0" dirty="0"/>
              <a:t>to the private sector and sustainable economic </a:t>
            </a:r>
            <a:r>
              <a:rPr lang="en-GB" i="0" dirty="0" smtClean="0"/>
              <a:t>development.</a:t>
            </a:r>
            <a:endParaRPr lang="en-GB" i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Support </a:t>
            </a:r>
            <a:r>
              <a:rPr lang="en-GB" i="0" dirty="0"/>
              <a:t>to water and land </a:t>
            </a:r>
            <a:r>
              <a:rPr lang="en-GB" i="0" dirty="0" smtClean="0"/>
              <a:t>development.</a:t>
            </a:r>
            <a:endParaRPr lang="en-GB" i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7832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dirty="0" err="1" smtClean="0"/>
              <a:t>Tunisia</a:t>
            </a:r>
            <a:r>
              <a:rPr lang="fr-BE" dirty="0" smtClean="0"/>
              <a:t> SSF 2014-2015</a:t>
            </a:r>
            <a:br>
              <a:rPr lang="fr-BE" dirty="0" smtClean="0"/>
            </a:br>
            <a:r>
              <a:rPr lang="en-GB" sz="2000" dirty="0"/>
              <a:t>Adopted by the Commission  on 25 July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/>
              <a:t>Financial Allocation:</a:t>
            </a:r>
          </a:p>
          <a:p>
            <a:pPr lvl="0"/>
            <a:r>
              <a:rPr lang="en-GB" i="0" dirty="0" smtClean="0"/>
              <a:t>202-246 M</a:t>
            </a:r>
            <a:r>
              <a:rPr lang="en-GB" i="0" dirty="0"/>
              <a:t>€ </a:t>
            </a:r>
            <a:endParaRPr lang="en-GB" i="0" dirty="0" smtClean="0"/>
          </a:p>
          <a:p>
            <a:pPr lvl="0"/>
            <a:r>
              <a:rPr lang="en-GB" b="1" dirty="0" smtClean="0"/>
              <a:t>Priority </a:t>
            </a:r>
            <a:r>
              <a:rPr lang="en-GB" b="1" dirty="0"/>
              <a:t>Sectors: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BE" i="0" dirty="0" smtClean="0"/>
              <a:t>Inclusive </a:t>
            </a:r>
            <a:r>
              <a:rPr lang="fr-BE" i="0" dirty="0" err="1" smtClean="0"/>
              <a:t>growth</a:t>
            </a:r>
            <a:r>
              <a:rPr lang="fr-BE" i="0" dirty="0" smtClean="0"/>
              <a:t> </a:t>
            </a:r>
            <a:r>
              <a:rPr lang="fr-BE" i="0" dirty="0" err="1" smtClean="0"/>
              <a:t>competitiveness</a:t>
            </a:r>
            <a:r>
              <a:rPr lang="fr-BE" i="0" dirty="0" smtClean="0"/>
              <a:t> and </a:t>
            </a:r>
            <a:r>
              <a:rPr lang="fr-BE" i="0" dirty="0" err="1" smtClean="0"/>
              <a:t>integration</a:t>
            </a:r>
            <a:r>
              <a:rPr lang="fr-BE" i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BE" i="0" dirty="0" smtClean="0"/>
              <a:t>Consolidation of </a:t>
            </a:r>
            <a:r>
              <a:rPr lang="fr-BE" i="0" dirty="0" err="1" smtClean="0"/>
              <a:t>democracy</a:t>
            </a:r>
            <a:r>
              <a:rPr lang="fr-BE" i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BE" i="0" dirty="0" err="1" smtClean="0"/>
              <a:t>Sustainable</a:t>
            </a:r>
            <a:r>
              <a:rPr lang="fr-BE" i="0" dirty="0" smtClean="0"/>
              <a:t> </a:t>
            </a:r>
            <a:r>
              <a:rPr lang="fr-BE" i="0" dirty="0" err="1" smtClean="0"/>
              <a:t>regional</a:t>
            </a:r>
            <a:r>
              <a:rPr lang="fr-BE" i="0" dirty="0" smtClean="0"/>
              <a:t> and local </a:t>
            </a:r>
            <a:r>
              <a:rPr lang="fr-BE" i="0" dirty="0" err="1" smtClean="0"/>
              <a:t>development</a:t>
            </a:r>
            <a:r>
              <a:rPr lang="fr-BE" i="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32692066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4552</TotalTime>
  <Words>300</Words>
  <Application>Microsoft Office PowerPoint</Application>
  <PresentationFormat>On-screen Show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Bilateral cooperation – countries and priority sectors. Single Support Frameworks</vt:lpstr>
      <vt:lpstr>Algeria SSF 2014-2017 Adopted by the Commission  on 23 July 2014</vt:lpstr>
      <vt:lpstr>Egypt SSF 2014-2015 Presented to ENI Comittee on 17 September 2014 </vt:lpstr>
      <vt:lpstr>Jordan SSF 2014-2017 Adopted by the Commission  on 24 July 2014</vt:lpstr>
      <vt:lpstr>Lebanon SSF 2014-2016 Adopted by the Commission  on 24 July 2014</vt:lpstr>
      <vt:lpstr>Libya MIP 2014-2015 Adopted by the Commission  on 12 August 2014</vt:lpstr>
      <vt:lpstr>Morocco SSF 2014-2017 Adopted by the Commission  on 23 July 2014</vt:lpstr>
      <vt:lpstr>Palestine SSF 2014-2015 Adopted by the Commission  on 23 July 2014</vt:lpstr>
      <vt:lpstr>Tunisia SSF 2014-2015 Adopted by the Commission  on 25 July 2014</vt:lpstr>
      <vt:lpstr>PowerPoint Presentation</vt:lpstr>
      <vt:lpstr>PowerPoint Presentation</vt:lpstr>
    </vt:vector>
  </TitlesOfParts>
  <Company>European Commission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European Commission</dc:creator>
  <cp:lastModifiedBy>SANTUCCIONE Lucia (DEVCO)</cp:lastModifiedBy>
  <cp:revision>231</cp:revision>
  <dcterms:created xsi:type="dcterms:W3CDTF">2011-10-28T10:25:18Z</dcterms:created>
  <dcterms:modified xsi:type="dcterms:W3CDTF">2015-10-14T12:47:47Z</dcterms:modified>
</cp:coreProperties>
</file>