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327" r:id="rId5"/>
    <p:sldId id="341" r:id="rId6"/>
    <p:sldId id="328" r:id="rId7"/>
    <p:sldId id="342" r:id="rId8"/>
    <p:sldId id="329" r:id="rId9"/>
    <p:sldId id="330" r:id="rId10"/>
    <p:sldId id="347" r:id="rId11"/>
    <p:sldId id="351" r:id="rId12"/>
    <p:sldId id="349" r:id="rId13"/>
    <p:sldId id="350" r:id="rId14"/>
    <p:sldId id="344" r:id="rId15"/>
    <p:sldId id="343" r:id="rId16"/>
    <p:sldId id="337" r:id="rId17"/>
    <p:sldId id="338" r:id="rId18"/>
    <p:sldId id="353" r:id="rId19"/>
    <p:sldId id="308" r:id="rId20"/>
    <p:sldId id="318" r:id="rId21"/>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064A"/>
    <a:srgbClr val="75195B"/>
    <a:srgbClr val="EE8032"/>
    <a:srgbClr val="EE7D32"/>
    <a:srgbClr val="3E7E93"/>
    <a:srgbClr val="38D4D6"/>
    <a:srgbClr val="0F5494"/>
    <a:srgbClr val="FFD624"/>
    <a:srgbClr val="3166CF"/>
    <a:srgbClr val="3E6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35" autoAdjust="0"/>
    <p:restoredTop sz="54196" autoAdjust="0"/>
  </p:normalViewPr>
  <p:slideViewPr>
    <p:cSldViewPr>
      <p:cViewPr varScale="1">
        <p:scale>
          <a:sx n="61" d="100"/>
          <a:sy n="61" d="100"/>
        </p:scale>
        <p:origin x="-30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810"/>
    </p:cViewPr>
  </p:sorterViewPr>
  <p:notesViewPr>
    <p:cSldViewPr>
      <p:cViewPr varScale="1">
        <p:scale>
          <a:sx n="62" d="100"/>
          <a:sy n="62" d="100"/>
        </p:scale>
        <p:origin x="-2850"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w="9525">
            <a:noFill/>
            <a:miter lim="800000"/>
            <a:headEnd/>
            <a:tailEnd/>
          </a:ln>
          <a:effectLst/>
        </p:spPr>
        <p:txBody>
          <a:bodyPr vert="horz" wrap="square" lIns="91566" tIns="45784" rIns="91566" bIns="4578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184" y="0"/>
            <a:ext cx="2949841" cy="497762"/>
          </a:xfrm>
          <a:prstGeom prst="rect">
            <a:avLst/>
          </a:prstGeom>
          <a:noFill/>
          <a:ln w="9525">
            <a:noFill/>
            <a:miter lim="800000"/>
            <a:headEnd/>
            <a:tailEnd/>
          </a:ln>
          <a:effectLst/>
        </p:spPr>
        <p:txBody>
          <a:bodyPr vert="horz" wrap="square" lIns="91566" tIns="45784" rIns="91566" bIns="4578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44750"/>
            <a:ext cx="2949841" cy="497761"/>
          </a:xfrm>
          <a:prstGeom prst="rect">
            <a:avLst/>
          </a:prstGeom>
          <a:noFill/>
          <a:ln w="9525">
            <a:noFill/>
            <a:miter lim="800000"/>
            <a:headEnd/>
            <a:tailEnd/>
          </a:ln>
          <a:effectLst/>
        </p:spPr>
        <p:txBody>
          <a:bodyPr vert="horz" wrap="square" lIns="91566" tIns="45784" rIns="91566" bIns="4578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184" y="9444750"/>
            <a:ext cx="2949841" cy="497761"/>
          </a:xfrm>
          <a:prstGeom prst="rect">
            <a:avLst/>
          </a:prstGeom>
          <a:noFill/>
          <a:ln w="9525">
            <a:noFill/>
            <a:miter lim="800000"/>
            <a:headEnd/>
            <a:tailEnd/>
          </a:ln>
          <a:effectLst/>
        </p:spPr>
        <p:txBody>
          <a:bodyPr vert="horz" wrap="square" lIns="91566" tIns="45784" rIns="91566" bIns="45784"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w="9525">
            <a:noFill/>
            <a:miter lim="800000"/>
            <a:headEnd/>
            <a:tailEnd/>
          </a:ln>
          <a:effectLst/>
        </p:spPr>
        <p:txBody>
          <a:bodyPr vert="horz" wrap="square" lIns="91566" tIns="45784" rIns="91566" bIns="4578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184" y="0"/>
            <a:ext cx="2949841" cy="497762"/>
          </a:xfrm>
          <a:prstGeom prst="rect">
            <a:avLst/>
          </a:prstGeom>
          <a:noFill/>
          <a:ln w="9525">
            <a:noFill/>
            <a:miter lim="800000"/>
            <a:headEnd/>
            <a:tailEnd/>
          </a:ln>
          <a:effectLst/>
        </p:spPr>
        <p:txBody>
          <a:bodyPr vert="horz" wrap="square" lIns="91566" tIns="45784" rIns="91566" bIns="4578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0245" y="4723170"/>
            <a:ext cx="5445126" cy="4475083"/>
          </a:xfrm>
          <a:prstGeom prst="rect">
            <a:avLst/>
          </a:prstGeom>
          <a:noFill/>
          <a:ln w="9525">
            <a:noFill/>
            <a:miter lim="800000"/>
            <a:headEnd/>
            <a:tailEnd/>
          </a:ln>
          <a:effectLst/>
        </p:spPr>
        <p:txBody>
          <a:bodyPr vert="horz" wrap="square" lIns="91566" tIns="45784" rIns="91566" bIns="4578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750"/>
            <a:ext cx="2949841" cy="497761"/>
          </a:xfrm>
          <a:prstGeom prst="rect">
            <a:avLst/>
          </a:prstGeom>
          <a:noFill/>
          <a:ln w="9525">
            <a:noFill/>
            <a:miter lim="800000"/>
            <a:headEnd/>
            <a:tailEnd/>
          </a:ln>
          <a:effectLst/>
        </p:spPr>
        <p:txBody>
          <a:bodyPr vert="horz" wrap="square" lIns="91566" tIns="45784" rIns="91566" bIns="4578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184" y="9444750"/>
            <a:ext cx="2949841" cy="497761"/>
          </a:xfrm>
          <a:prstGeom prst="rect">
            <a:avLst/>
          </a:prstGeom>
          <a:noFill/>
          <a:ln w="9525">
            <a:noFill/>
            <a:miter lim="800000"/>
            <a:headEnd/>
            <a:tailEnd/>
          </a:ln>
          <a:effectLst/>
        </p:spPr>
        <p:txBody>
          <a:bodyPr vert="horz" wrap="square" lIns="91566" tIns="45784" rIns="91566" bIns="45784"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BE" altLang="en-US" smtClean="0">
              <a:latin typeface="Arial" pitchFamily="34" charset="0"/>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8A8F2EF5-7A6D-41B0-B6D2-F95EBB5EE3C8}" type="slidenum">
              <a:rPr lang="en-GB" altLang="fr-FR" sz="1200" b="0">
                <a:solidFill>
                  <a:schemeClr val="tx1"/>
                </a:solidFill>
                <a:latin typeface="Arial" pitchFamily="34" charset="0"/>
              </a:rPr>
              <a:pPr/>
              <a:t>1</a:t>
            </a:fld>
            <a:endParaRPr lang="en-GB" altLang="fr-FR" sz="1200" b="0">
              <a:solidFill>
                <a:schemeClr val="tx1"/>
              </a:solidFill>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967301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3500881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b="1" smtClean="0">
                <a:latin typeface="Arial" pitchFamily="34" charset="0"/>
              </a:rPr>
              <a:t>Indicative programming </a:t>
            </a:r>
            <a:r>
              <a:rPr lang="en-GB" altLang="en-US" smtClean="0">
                <a:latin typeface="Arial" pitchFamily="34" charset="0"/>
              </a:rPr>
              <a:t>(also called strategic planning under IPA II) sets the frame for financial assistance with a multi-annual perspective. Their objective is to prepare the ground for Action Programmes by identifying priorities for the reforms and investments and to ensure a coherent and consistent approach in line with the policy agenda.</a:t>
            </a:r>
          </a:p>
          <a:p>
            <a:endParaRPr lang="en-GB" altLang="en-US" smtClean="0">
              <a:latin typeface="Arial" pitchFamily="34" charset="0"/>
            </a:endParaRPr>
          </a:p>
          <a:p>
            <a:r>
              <a:rPr lang="fr-BE" altLang="en-US" smtClean="0">
                <a:latin typeface="Arial" pitchFamily="34" charset="0"/>
              </a:rPr>
              <a:t>Indicative programming </a:t>
            </a:r>
            <a:r>
              <a:rPr lang="en-GB" altLang="en-US" smtClean="0">
                <a:latin typeface="Arial" pitchFamily="34" charset="0"/>
              </a:rPr>
              <a:t> is materialised via a) the </a:t>
            </a:r>
            <a:r>
              <a:rPr lang="en-GB" altLang="en-US" b="1" smtClean="0">
                <a:latin typeface="Arial" pitchFamily="34" charset="0"/>
              </a:rPr>
              <a:t>Single Support Frameworks </a:t>
            </a:r>
            <a:r>
              <a:rPr lang="en-GB" altLang="en-US" smtClean="0">
                <a:latin typeface="Arial" pitchFamily="34" charset="0"/>
              </a:rPr>
              <a:t>or </a:t>
            </a:r>
            <a:r>
              <a:rPr lang="en-GB" altLang="en-US" b="1" smtClean="0">
                <a:latin typeface="Arial" pitchFamily="34" charset="0"/>
              </a:rPr>
              <a:t>Strategy Papers and Multi-annual Indicative Programmes</a:t>
            </a:r>
            <a:r>
              <a:rPr lang="en-GB" altLang="en-US" smtClean="0">
                <a:latin typeface="Arial" pitchFamily="34" charset="0"/>
              </a:rPr>
              <a:t> for ENI, and b) the </a:t>
            </a:r>
            <a:r>
              <a:rPr lang="en-GB" altLang="en-US" b="1" smtClean="0">
                <a:latin typeface="Arial" pitchFamily="34" charset="0"/>
              </a:rPr>
              <a:t>Indicative Strategy Papers </a:t>
            </a:r>
            <a:r>
              <a:rPr lang="en-GB" altLang="en-US" smtClean="0">
                <a:latin typeface="Arial" pitchFamily="34" charset="0"/>
              </a:rPr>
              <a:t>for IPA II. </a:t>
            </a:r>
          </a:p>
          <a:p>
            <a:endParaRPr lang="en-GB" altLang="en-US" smtClean="0">
              <a:latin typeface="Arial" pitchFamily="34" charset="0"/>
            </a:endParaRPr>
          </a:p>
          <a:p>
            <a:r>
              <a:rPr lang="en-GB" altLang="en-US" smtClean="0">
                <a:latin typeface="Arial" pitchFamily="34" charset="0"/>
              </a:rPr>
              <a:t>The (annual and multi-annual) </a:t>
            </a:r>
            <a:r>
              <a:rPr lang="en-GB" altLang="en-US" b="1" smtClean="0">
                <a:latin typeface="Arial" pitchFamily="34" charset="0"/>
              </a:rPr>
              <a:t>Action Programmes</a:t>
            </a:r>
            <a:r>
              <a:rPr lang="en-GB" altLang="en-US" smtClean="0">
                <a:latin typeface="Arial" pitchFamily="34" charset="0"/>
              </a:rPr>
              <a:t> are defined on the basis of the high level indicative programming documents. They can be made up of different Actions and specify the objectives pursued, expected results and main activities, methods of implementation, etc. for each Action. </a:t>
            </a:r>
          </a:p>
          <a:p>
            <a:endParaRPr lang="en-GB" altLang="en-US" smtClean="0">
              <a:latin typeface="Arial" pitchFamily="34" charset="0"/>
            </a:endParaRPr>
          </a:p>
          <a:p>
            <a:r>
              <a:rPr lang="en-GB" altLang="en-US" smtClean="0">
                <a:latin typeface="Arial" pitchFamily="34" charset="0"/>
              </a:rPr>
              <a:t>In addition to Action Programmes, </a:t>
            </a:r>
            <a:r>
              <a:rPr lang="en-GB" altLang="en-US" b="1" i="1" smtClean="0">
                <a:latin typeface="Arial" pitchFamily="34" charset="0"/>
              </a:rPr>
              <a:t>individual measures </a:t>
            </a:r>
            <a:r>
              <a:rPr lang="en-GB" altLang="en-US" smtClean="0">
                <a:latin typeface="Arial" pitchFamily="34" charset="0"/>
              </a:rPr>
              <a:t>(adopted before or after the action programme), </a:t>
            </a:r>
            <a:r>
              <a:rPr lang="en-GB" altLang="en-US" b="1" i="1" smtClean="0">
                <a:latin typeface="Arial" pitchFamily="34" charset="0"/>
              </a:rPr>
              <a:t>special measures </a:t>
            </a:r>
            <a:r>
              <a:rPr lang="en-GB" altLang="en-US" smtClean="0">
                <a:latin typeface="Arial" pitchFamily="34" charset="0"/>
              </a:rPr>
              <a:t>(</a:t>
            </a:r>
            <a:r>
              <a:rPr lang="en-US" altLang="en-US" smtClean="0">
                <a:latin typeface="Arial" pitchFamily="34" charset="0"/>
              </a:rPr>
              <a:t>in the event of unforeseen and duly justified needs or circumstances etc. – not provided for in the indicative programming documents), as well as </a:t>
            </a:r>
            <a:r>
              <a:rPr lang="en-GB" altLang="en-US" b="1" i="1" smtClean="0">
                <a:latin typeface="Arial" pitchFamily="34" charset="0"/>
              </a:rPr>
              <a:t>support measures </a:t>
            </a:r>
            <a:r>
              <a:rPr lang="en-GB" altLang="en-US" smtClean="0">
                <a:latin typeface="Arial" pitchFamily="34" charset="0"/>
              </a:rPr>
              <a:t>(evaluation, audit, monitoring …) can be adopted. </a:t>
            </a:r>
          </a:p>
          <a:p>
            <a:endParaRPr lang="fr-BE" altLang="en-US" smtClean="0">
              <a:latin typeface="Arial" pitchFamily="34" charset="0"/>
            </a:endParaRPr>
          </a:p>
          <a:p>
            <a:r>
              <a:rPr lang="fr-BE" altLang="en-US" smtClean="0">
                <a:latin typeface="Arial" pitchFamily="34" charset="0"/>
              </a:rPr>
              <a:t>The programme architecture is defined in art. 2 of teh Common implementing regulation for external action (reg. 236/2014).</a:t>
            </a:r>
            <a:endParaRPr lang="en-GB" altLang="en-US" smtClean="0">
              <a:latin typeface="Arial" pitchFamily="34" charset="0"/>
            </a:endParaRPr>
          </a:p>
          <a:p>
            <a:endParaRPr lang="en-GB" altLang="en-US" smtClean="0">
              <a:latin typeface="Arial" pitchFamily="34" charset="0"/>
            </a:endParaRPr>
          </a:p>
          <a:p>
            <a:endParaRPr lang="en-GB" altLang="en-US" smtClean="0">
              <a:latin typeface="Arial" pitchFamily="34" charset="0"/>
            </a:endParaRPr>
          </a:p>
          <a:p>
            <a:endParaRPr lang="en-GB" altLang="en-US" smtClean="0">
              <a:latin typeface="Arial" pitchFamily="34" charset="0"/>
            </a:endParaRP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1353" indent="-285381">
              <a:defRPr sz="7600" b="1">
                <a:solidFill>
                  <a:srgbClr val="FFD624"/>
                </a:solidFill>
                <a:latin typeface="Verdana" pitchFamily="34" charset="0"/>
                <a:cs typeface="Arial" pitchFamily="34" charset="0"/>
              </a:defRPr>
            </a:lvl2pPr>
            <a:lvl3pPr marL="1141522" indent="-227986">
              <a:defRPr sz="7600" b="1">
                <a:solidFill>
                  <a:srgbClr val="FFD624"/>
                </a:solidFill>
                <a:latin typeface="Verdana" pitchFamily="34" charset="0"/>
                <a:cs typeface="Arial" pitchFamily="34" charset="0"/>
              </a:defRPr>
            </a:lvl3pPr>
            <a:lvl4pPr marL="1599090" indent="-227986">
              <a:defRPr sz="7600" b="1">
                <a:solidFill>
                  <a:srgbClr val="FFD624"/>
                </a:solidFill>
                <a:latin typeface="Verdana" pitchFamily="34" charset="0"/>
                <a:cs typeface="Arial" pitchFamily="34" charset="0"/>
              </a:defRPr>
            </a:lvl4pPr>
            <a:lvl5pPr marL="2056655" indent="-227986">
              <a:defRPr sz="7600" b="1">
                <a:solidFill>
                  <a:srgbClr val="FFD624"/>
                </a:solidFill>
                <a:latin typeface="Verdana" pitchFamily="34" charset="0"/>
                <a:cs typeface="Arial" pitchFamily="34" charset="0"/>
              </a:defRPr>
            </a:lvl5pPr>
            <a:lvl6pPr marL="2515814" indent="-227986" eaLnBrk="0" fontAlgn="base" hangingPunct="0">
              <a:spcBef>
                <a:spcPct val="0"/>
              </a:spcBef>
              <a:spcAft>
                <a:spcPct val="0"/>
              </a:spcAft>
              <a:defRPr sz="7600" b="1">
                <a:solidFill>
                  <a:srgbClr val="FFD624"/>
                </a:solidFill>
                <a:latin typeface="Verdana" pitchFamily="34" charset="0"/>
                <a:cs typeface="Arial" pitchFamily="34" charset="0"/>
              </a:defRPr>
            </a:lvl6pPr>
            <a:lvl7pPr marL="2974975" indent="-227986" eaLnBrk="0" fontAlgn="base" hangingPunct="0">
              <a:spcBef>
                <a:spcPct val="0"/>
              </a:spcBef>
              <a:spcAft>
                <a:spcPct val="0"/>
              </a:spcAft>
              <a:defRPr sz="7600" b="1">
                <a:solidFill>
                  <a:srgbClr val="FFD624"/>
                </a:solidFill>
                <a:latin typeface="Verdana" pitchFamily="34" charset="0"/>
                <a:cs typeface="Arial" pitchFamily="34" charset="0"/>
              </a:defRPr>
            </a:lvl7pPr>
            <a:lvl8pPr marL="3434135" indent="-227986" eaLnBrk="0" fontAlgn="base" hangingPunct="0">
              <a:spcBef>
                <a:spcPct val="0"/>
              </a:spcBef>
              <a:spcAft>
                <a:spcPct val="0"/>
              </a:spcAft>
              <a:defRPr sz="7600" b="1">
                <a:solidFill>
                  <a:srgbClr val="FFD624"/>
                </a:solidFill>
                <a:latin typeface="Verdana" pitchFamily="34" charset="0"/>
                <a:cs typeface="Arial" pitchFamily="34" charset="0"/>
              </a:defRPr>
            </a:lvl8pPr>
            <a:lvl9pPr marL="3893294" indent="-227986" eaLnBrk="0" fontAlgn="base" hangingPunct="0">
              <a:spcBef>
                <a:spcPct val="0"/>
              </a:spcBef>
              <a:spcAft>
                <a:spcPct val="0"/>
              </a:spcAft>
              <a:defRPr sz="7600" b="1">
                <a:solidFill>
                  <a:srgbClr val="FFD624"/>
                </a:solidFill>
                <a:latin typeface="Verdana" pitchFamily="34" charset="0"/>
                <a:cs typeface="Arial" pitchFamily="34" charset="0"/>
              </a:defRPr>
            </a:lvl9pPr>
          </a:lstStyle>
          <a:p>
            <a:fld id="{114077C7-0FD6-4032-BFD5-1F5D65FB1445}" type="slidenum">
              <a:rPr lang="en-GB" altLang="fr-FR" sz="1200" b="0">
                <a:solidFill>
                  <a:schemeClr val="tx1"/>
                </a:solidFill>
                <a:latin typeface="Arial" pitchFamily="34" charset="0"/>
              </a:rPr>
              <a:pPr/>
              <a:t>12</a:t>
            </a:fld>
            <a:endParaRPr lang="en-GB" altLang="fr-FR" sz="1200" b="0">
              <a:solidFill>
                <a:schemeClr val="tx1"/>
              </a:solidFill>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dirty="0" smtClean="0">
                <a:latin typeface="Arial" panose="020B0604020202020204" pitchFamily="34" charset="0"/>
              </a:rPr>
              <a:t>Action Programmes aim at achieving the objectives of IPA II through policy reforms, approximation of laws, capacity building and investments in </a:t>
            </a:r>
            <a:r>
              <a:rPr lang="en-US" altLang="en-US" b="1" dirty="0" smtClean="0">
                <a:latin typeface="Arial" panose="020B0604020202020204" pitchFamily="34" charset="0"/>
              </a:rPr>
              <a:t>key reform sectors </a:t>
            </a:r>
            <a:r>
              <a:rPr lang="en-US" altLang="en-US" dirty="0" smtClean="0">
                <a:latin typeface="Arial" panose="020B0604020202020204" pitchFamily="34" charset="0"/>
              </a:rPr>
              <a:t>as highlighted in the Strategy Papers. </a:t>
            </a:r>
          </a:p>
          <a:p>
            <a:pPr eaLnBrk="1" hangingPunct="1">
              <a:defRPr/>
            </a:pPr>
            <a:endParaRPr lang="en-US" altLang="en-US" dirty="0" smtClean="0">
              <a:latin typeface="Arial" panose="020B0604020202020204" pitchFamily="34" charset="0"/>
            </a:endParaRPr>
          </a:p>
          <a:p>
            <a:pPr eaLnBrk="1" hangingPunct="1">
              <a:defRPr/>
            </a:pPr>
            <a:r>
              <a:rPr lang="en-US" altLang="en-US" b="1" dirty="0" smtClean="0">
                <a:latin typeface="Arial" panose="020B0604020202020204" pitchFamily="34" charset="0"/>
              </a:rPr>
              <a:t>Nine sectors </a:t>
            </a:r>
            <a:r>
              <a:rPr lang="en-US" altLang="en-US" dirty="0" smtClean="0">
                <a:latin typeface="Arial" panose="020B0604020202020204" pitchFamily="34" charset="0"/>
              </a:rPr>
              <a:t>have been agreed for priorities of assistance under IPA II, which are broken down into </a:t>
            </a:r>
            <a:r>
              <a:rPr lang="en-US" altLang="en-US" b="1" dirty="0" smtClean="0">
                <a:latin typeface="Arial" panose="020B0604020202020204" pitchFamily="34" charset="0"/>
              </a:rPr>
              <a:t>2 main pillars</a:t>
            </a:r>
            <a:r>
              <a:rPr lang="en-US" altLang="en-US" dirty="0" smtClean="0">
                <a:latin typeface="Arial" panose="020B0604020202020204" pitchFamily="34" charset="0"/>
              </a:rPr>
              <a:t>:</a:t>
            </a:r>
          </a:p>
          <a:p>
            <a:pPr eaLnBrk="1" hangingPunct="1">
              <a:defRPr/>
            </a:pPr>
            <a:endParaRPr lang="en-US" altLang="en-US" dirty="0" smtClean="0">
              <a:latin typeface="Arial" panose="020B0604020202020204" pitchFamily="34" charset="0"/>
            </a:endParaRPr>
          </a:p>
          <a:p>
            <a:pPr eaLnBrk="1" hangingPunct="1">
              <a:defRPr/>
            </a:pPr>
            <a:endParaRPr lang="en-GB" altLang="en-US" dirty="0" smtClean="0">
              <a:latin typeface="Arial" panose="020B0604020202020204" pitchFamily="34" charset="0"/>
            </a:endParaRPr>
          </a:p>
          <a:p>
            <a:pPr eaLnBrk="1" hangingPunct="1">
              <a:defRPr/>
            </a:pPr>
            <a:endParaRPr lang="en-GB" altLang="en-US" dirty="0" smtClean="0">
              <a:latin typeface="Arial" panose="020B0604020202020204"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490D15D4-8BAA-4DAB-A5B2-238B4CB603E6}" type="slidenum">
              <a:rPr lang="en-GB" altLang="en-US" sz="1200" b="0">
                <a:solidFill>
                  <a:srgbClr val="000000"/>
                </a:solidFill>
                <a:latin typeface="Arial" pitchFamily="34" charset="0"/>
              </a:rPr>
              <a:pPr/>
              <a:t>13</a:t>
            </a:fld>
            <a:endParaRPr lang="en-GB" altLang="en-US" sz="1200" b="0">
              <a:solidFill>
                <a:srgbClr val="000000"/>
              </a:solidFill>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fr-BE" dirty="0" smtClean="0"/>
              <a:t>The Common </a:t>
            </a:r>
            <a:r>
              <a:rPr lang="fr-BE" dirty="0" err="1" smtClean="0"/>
              <a:t>Implementing</a:t>
            </a:r>
            <a:r>
              <a:rPr lang="fr-BE" dirty="0" smtClean="0"/>
              <a:t> </a:t>
            </a:r>
            <a:r>
              <a:rPr lang="fr-BE" dirty="0" err="1" smtClean="0"/>
              <a:t>Regulation</a:t>
            </a:r>
            <a:r>
              <a:rPr lang="fr-BE" dirty="0" smtClean="0"/>
              <a:t> for </a:t>
            </a:r>
            <a:r>
              <a:rPr lang="fr-BE" dirty="0" err="1" smtClean="0"/>
              <a:t>external</a:t>
            </a:r>
            <a:r>
              <a:rPr lang="fr-BE" dirty="0" smtClean="0"/>
              <a:t> actions sets the </a:t>
            </a:r>
            <a:r>
              <a:rPr lang="fr-BE" b="1" dirty="0" smtClean="0"/>
              <a:t>new </a:t>
            </a:r>
            <a:r>
              <a:rPr lang="fr-BE" b="1" dirty="0" err="1" smtClean="0"/>
              <a:t>terminology</a:t>
            </a:r>
            <a:r>
              <a:rPr lang="fr-BE" b="1" dirty="0" smtClean="0"/>
              <a:t> for programmes </a:t>
            </a:r>
            <a:r>
              <a:rPr lang="fr-BE" dirty="0" smtClean="0"/>
              <a:t>for the </a:t>
            </a:r>
            <a:r>
              <a:rPr lang="fr-BE" dirty="0" err="1" smtClean="0"/>
              <a:t>current</a:t>
            </a:r>
            <a:r>
              <a:rPr lang="fr-BE" dirty="0" smtClean="0"/>
              <a:t> period; i.e.</a:t>
            </a:r>
          </a:p>
          <a:p>
            <a:pPr>
              <a:defRPr/>
            </a:pPr>
            <a:endParaRPr lang="fr-BE" dirty="0" smtClean="0"/>
          </a:p>
          <a:p>
            <a:pPr>
              <a:defRPr/>
            </a:pPr>
            <a:r>
              <a:rPr lang="fr-BE" b="1" dirty="0" smtClean="0"/>
              <a:t>Action Programmes </a:t>
            </a:r>
            <a:r>
              <a:rPr lang="fr-BE" dirty="0" smtClean="0"/>
              <a:t>are the </a:t>
            </a:r>
            <a:r>
              <a:rPr lang="fr-BE" dirty="0" err="1" smtClean="0"/>
              <a:t>mainstream</a:t>
            </a:r>
            <a:r>
              <a:rPr lang="fr-BE" dirty="0" smtClean="0"/>
              <a:t> type of programmes, </a:t>
            </a:r>
            <a:r>
              <a:rPr lang="fr-BE" dirty="0" err="1" smtClean="0"/>
              <a:t>which</a:t>
            </a:r>
            <a:r>
              <a:rPr lang="fr-BE" dirty="0" smtClean="0"/>
              <a:t> </a:t>
            </a:r>
            <a:r>
              <a:rPr lang="fr-BE" dirty="0" err="1" smtClean="0"/>
              <a:t>include</a:t>
            </a:r>
            <a:r>
              <a:rPr lang="fr-BE" dirty="0" smtClean="0"/>
              <a:t>:</a:t>
            </a:r>
          </a:p>
          <a:p>
            <a:pPr marL="171431" indent="-171431">
              <a:buFont typeface="Arial" panose="020B0604020202020204" pitchFamily="34" charset="0"/>
              <a:buChar char="•"/>
              <a:defRPr/>
            </a:pPr>
            <a:r>
              <a:rPr lang="fr-BE" b="1" dirty="0" smtClean="0"/>
              <a:t>Country Action Programmes </a:t>
            </a:r>
            <a:r>
              <a:rPr lang="fr-BE" dirty="0" smtClean="0"/>
              <a:t>(i.e. </a:t>
            </a:r>
            <a:r>
              <a:rPr lang="fr-BE" dirty="0" err="1" smtClean="0"/>
              <a:t>including</a:t>
            </a:r>
            <a:r>
              <a:rPr lang="fr-BE" dirty="0" smtClean="0"/>
              <a:t> </a:t>
            </a:r>
            <a:r>
              <a:rPr lang="fr-BE" dirty="0" err="1" smtClean="0"/>
              <a:t>details</a:t>
            </a:r>
            <a:r>
              <a:rPr lang="fr-BE" dirty="0" smtClean="0"/>
              <a:t> of assistance for an </a:t>
            </a:r>
            <a:r>
              <a:rPr lang="fr-BE" dirty="0" err="1" smtClean="0"/>
              <a:t>individual</a:t>
            </a:r>
            <a:r>
              <a:rPr lang="fr-BE" dirty="0" smtClean="0"/>
              <a:t> IPA II </a:t>
            </a:r>
            <a:r>
              <a:rPr lang="fr-BE" dirty="0" err="1" smtClean="0"/>
              <a:t>beneficiary</a:t>
            </a:r>
            <a:r>
              <a:rPr lang="fr-BE" dirty="0" smtClean="0"/>
              <a:t>) and </a:t>
            </a:r>
            <a:r>
              <a:rPr lang="fr-BE" b="1" dirty="0" smtClean="0"/>
              <a:t>Multi-Country Programmes </a:t>
            </a:r>
            <a:r>
              <a:rPr lang="fr-BE" dirty="0" smtClean="0"/>
              <a:t>(i.e. assistance to support </a:t>
            </a:r>
            <a:r>
              <a:rPr lang="fr-BE" dirty="0" err="1" smtClean="0"/>
              <a:t>regional</a:t>
            </a:r>
            <a:r>
              <a:rPr lang="fr-BE" dirty="0" smtClean="0"/>
              <a:t> </a:t>
            </a:r>
            <a:r>
              <a:rPr lang="fr-BE" dirty="0" err="1" smtClean="0"/>
              <a:t>cooperation</a:t>
            </a:r>
            <a:r>
              <a:rPr lang="fr-BE" dirty="0" smtClean="0"/>
              <a:t> </a:t>
            </a:r>
            <a:r>
              <a:rPr lang="fr-BE" dirty="0" err="1" smtClean="0"/>
              <a:t>between</a:t>
            </a:r>
            <a:r>
              <a:rPr lang="fr-BE" dirty="0" smtClean="0"/>
              <a:t> IPA II </a:t>
            </a:r>
            <a:r>
              <a:rPr lang="fr-BE" dirty="0" err="1" smtClean="0"/>
              <a:t>beneficiaries</a:t>
            </a:r>
            <a:r>
              <a:rPr lang="fr-BE" dirty="0" smtClean="0"/>
              <a:t>, in </a:t>
            </a:r>
            <a:r>
              <a:rPr lang="fr-BE" dirty="0" err="1" smtClean="0"/>
              <a:t>particular</a:t>
            </a:r>
            <a:r>
              <a:rPr lang="fr-BE" dirty="0" smtClean="0"/>
              <a:t> in the Western Balkans) – N.B. Country Action Programmes </a:t>
            </a:r>
            <a:r>
              <a:rPr lang="fr-BE" dirty="0" err="1" smtClean="0"/>
              <a:t>include</a:t>
            </a:r>
            <a:r>
              <a:rPr lang="fr-BE" dirty="0" smtClean="0"/>
              <a:t> </a:t>
            </a:r>
            <a:r>
              <a:rPr lang="fr-BE" dirty="0" err="1" smtClean="0"/>
              <a:t>also</a:t>
            </a:r>
            <a:r>
              <a:rPr lang="fr-BE" dirty="0" smtClean="0"/>
              <a:t> </a:t>
            </a:r>
            <a:r>
              <a:rPr lang="fr-BE" dirty="0" err="1" smtClean="0"/>
              <a:t>Sector</a:t>
            </a:r>
            <a:r>
              <a:rPr lang="fr-BE" dirty="0" smtClean="0"/>
              <a:t> </a:t>
            </a:r>
            <a:r>
              <a:rPr lang="fr-BE" dirty="0" err="1" smtClean="0"/>
              <a:t>Operational</a:t>
            </a:r>
            <a:r>
              <a:rPr lang="fr-BE" dirty="0" smtClean="0"/>
              <a:t> Programmes </a:t>
            </a:r>
            <a:r>
              <a:rPr lang="fr-BE" dirty="0" err="1" smtClean="0"/>
              <a:t>which</a:t>
            </a:r>
            <a:r>
              <a:rPr lang="fr-BE" dirty="0" smtClean="0"/>
              <a:t> are the </a:t>
            </a:r>
            <a:r>
              <a:rPr lang="fr-BE" dirty="0" err="1" smtClean="0"/>
              <a:t>successors</a:t>
            </a:r>
            <a:r>
              <a:rPr lang="fr-BE" dirty="0" smtClean="0"/>
              <a:t> to Component III and Component IV programmes in the </a:t>
            </a:r>
            <a:r>
              <a:rPr lang="fr-BE" dirty="0" err="1" smtClean="0"/>
              <a:t>previous</a:t>
            </a:r>
            <a:r>
              <a:rPr lang="fr-BE" dirty="0" smtClean="0"/>
              <a:t> IPA period (</a:t>
            </a:r>
            <a:r>
              <a:rPr lang="fr-BE" dirty="0" err="1" smtClean="0"/>
              <a:t>used</a:t>
            </a:r>
            <a:r>
              <a:rPr lang="fr-BE" dirty="0" smtClean="0"/>
              <a:t> in </a:t>
            </a:r>
            <a:r>
              <a:rPr lang="fr-BE" dirty="0" err="1" smtClean="0"/>
              <a:t>Turkey</a:t>
            </a:r>
            <a:r>
              <a:rPr lang="fr-BE" dirty="0" smtClean="0"/>
              <a:t> and the former </a:t>
            </a:r>
            <a:r>
              <a:rPr lang="fr-BE" dirty="0" err="1" smtClean="0"/>
              <a:t>Yugoslav</a:t>
            </a:r>
            <a:r>
              <a:rPr lang="fr-BE" dirty="0" smtClean="0"/>
              <a:t> </a:t>
            </a:r>
            <a:r>
              <a:rPr lang="fr-BE" dirty="0" err="1" smtClean="0"/>
              <a:t>Republic</a:t>
            </a:r>
            <a:r>
              <a:rPr lang="fr-BE" dirty="0" smtClean="0"/>
              <a:t> of </a:t>
            </a:r>
            <a:r>
              <a:rPr lang="fr-BE" dirty="0" err="1" smtClean="0"/>
              <a:t>Macedonia</a:t>
            </a:r>
            <a:r>
              <a:rPr lang="fr-BE" dirty="0" smtClean="0"/>
              <a:t> </a:t>
            </a:r>
            <a:r>
              <a:rPr lang="fr-BE" dirty="0" err="1" smtClean="0"/>
              <a:t>mainly</a:t>
            </a:r>
            <a:r>
              <a:rPr lang="fr-BE" dirty="0" smtClean="0"/>
              <a:t>)</a:t>
            </a:r>
          </a:p>
          <a:p>
            <a:pPr marL="171431" indent="-171431">
              <a:buFont typeface="Arial" panose="020B0604020202020204" pitchFamily="34" charset="0"/>
              <a:buChar char="•"/>
              <a:defRPr/>
            </a:pPr>
            <a:r>
              <a:rPr lang="fr-BE" b="1" dirty="0" smtClean="0"/>
              <a:t>Territorial </a:t>
            </a:r>
            <a:r>
              <a:rPr lang="fr-BE" b="1" dirty="0" err="1" smtClean="0"/>
              <a:t>Cooperation</a:t>
            </a:r>
            <a:r>
              <a:rPr lang="fr-BE" b="1" dirty="0" smtClean="0"/>
              <a:t> Programmes </a:t>
            </a:r>
            <a:r>
              <a:rPr lang="fr-BE" dirty="0" smtClean="0"/>
              <a:t>(</a:t>
            </a:r>
            <a:r>
              <a:rPr lang="fr-BE" dirty="0" err="1" smtClean="0"/>
              <a:t>e.g</a:t>
            </a:r>
            <a:r>
              <a:rPr lang="fr-BE" dirty="0" smtClean="0"/>
              <a:t>. Cross-Border </a:t>
            </a:r>
            <a:r>
              <a:rPr lang="fr-BE" dirty="0" err="1" smtClean="0"/>
              <a:t>Cooperation</a:t>
            </a:r>
            <a:r>
              <a:rPr lang="fr-BE" dirty="0" smtClean="0"/>
              <a:t> – CBC - </a:t>
            </a:r>
            <a:r>
              <a:rPr lang="fr-BE" dirty="0" err="1" smtClean="0"/>
              <a:t>between</a:t>
            </a:r>
            <a:r>
              <a:rPr lang="fr-BE" dirty="0" smtClean="0"/>
              <a:t> IPA II </a:t>
            </a:r>
            <a:r>
              <a:rPr lang="fr-BE" dirty="0" err="1" smtClean="0"/>
              <a:t>beneficiaries</a:t>
            </a:r>
            <a:r>
              <a:rPr lang="fr-BE" dirty="0" smtClean="0"/>
              <a:t> in the Western Balkans or CBC </a:t>
            </a:r>
            <a:r>
              <a:rPr lang="fr-BE" dirty="0" err="1" smtClean="0"/>
              <a:t>between</a:t>
            </a:r>
            <a:r>
              <a:rPr lang="fr-BE" dirty="0" smtClean="0"/>
              <a:t> IPA II </a:t>
            </a:r>
            <a:r>
              <a:rPr lang="fr-BE" dirty="0" err="1" smtClean="0"/>
              <a:t>beneficiaries</a:t>
            </a:r>
            <a:r>
              <a:rPr lang="fr-BE" dirty="0" smtClean="0"/>
              <a:t> and </a:t>
            </a:r>
            <a:r>
              <a:rPr lang="fr-BE" dirty="0" err="1" smtClean="0"/>
              <a:t>Member</a:t>
            </a:r>
            <a:r>
              <a:rPr lang="fr-BE" dirty="0" smtClean="0"/>
              <a:t> States)</a:t>
            </a:r>
          </a:p>
          <a:p>
            <a:pPr marL="171431" indent="-171431">
              <a:buFont typeface="Arial" panose="020B0604020202020204" pitchFamily="34" charset="0"/>
              <a:buChar char="•"/>
              <a:defRPr/>
            </a:pPr>
            <a:r>
              <a:rPr lang="fr-BE" b="1" dirty="0" smtClean="0"/>
              <a:t>Rural </a:t>
            </a:r>
            <a:r>
              <a:rPr lang="fr-BE" b="1" dirty="0" err="1" smtClean="0"/>
              <a:t>Development</a:t>
            </a:r>
            <a:r>
              <a:rPr lang="fr-BE" b="1" dirty="0" smtClean="0"/>
              <a:t> Programmes </a:t>
            </a:r>
            <a:r>
              <a:rPr lang="fr-BE" dirty="0" smtClean="0"/>
              <a:t>(i.e. </a:t>
            </a:r>
            <a:r>
              <a:rPr lang="fr-BE" dirty="0" err="1" smtClean="0"/>
              <a:t>successors</a:t>
            </a:r>
            <a:r>
              <a:rPr lang="fr-BE" dirty="0" smtClean="0"/>
              <a:t> to Component V programmes in the </a:t>
            </a:r>
            <a:r>
              <a:rPr lang="fr-BE" dirty="0" err="1" smtClean="0"/>
              <a:t>previous</a:t>
            </a:r>
            <a:r>
              <a:rPr lang="fr-BE" dirty="0" smtClean="0"/>
              <a:t> IPA period, </a:t>
            </a:r>
            <a:r>
              <a:rPr lang="fr-BE" dirty="0" err="1" smtClean="0"/>
              <a:t>coordinated</a:t>
            </a:r>
            <a:r>
              <a:rPr lang="fr-BE" dirty="0" smtClean="0"/>
              <a:t> by DG AGRI)</a:t>
            </a:r>
          </a:p>
          <a:p>
            <a:pPr>
              <a:defRPr/>
            </a:pPr>
            <a:endParaRPr lang="fr-BE" dirty="0" smtClean="0"/>
          </a:p>
          <a:p>
            <a:pPr>
              <a:defRPr/>
            </a:pPr>
            <a:r>
              <a:rPr lang="fr-BE" dirty="0" err="1" smtClean="0"/>
              <a:t>Other</a:t>
            </a:r>
            <a:r>
              <a:rPr lang="fr-BE" dirty="0" smtClean="0"/>
              <a:t> types of programmes </a:t>
            </a:r>
            <a:r>
              <a:rPr lang="fr-BE" dirty="0" err="1" smtClean="0"/>
              <a:t>include</a:t>
            </a:r>
            <a:r>
              <a:rPr lang="fr-BE" dirty="0" smtClean="0"/>
              <a:t>: </a:t>
            </a:r>
          </a:p>
          <a:p>
            <a:pPr marL="171431" indent="-171431">
              <a:buFont typeface="Arial" panose="020B0604020202020204" pitchFamily="34" charset="0"/>
              <a:buChar char="•"/>
              <a:defRPr/>
            </a:pPr>
            <a:r>
              <a:rPr lang="fr-BE" b="1" dirty="0" err="1" smtClean="0"/>
              <a:t>Individual</a:t>
            </a:r>
            <a:r>
              <a:rPr lang="fr-BE" b="1" dirty="0" smtClean="0"/>
              <a:t> </a:t>
            </a:r>
            <a:r>
              <a:rPr lang="fr-BE" b="1" dirty="0" err="1" smtClean="0"/>
              <a:t>measures</a:t>
            </a:r>
            <a:r>
              <a:rPr lang="fr-BE" b="1" dirty="0" smtClean="0"/>
              <a:t> </a:t>
            </a:r>
            <a:r>
              <a:rPr lang="fr-BE" dirty="0" smtClean="0"/>
              <a:t>(i.e. single action programmes) or </a:t>
            </a:r>
            <a:r>
              <a:rPr lang="fr-BE" b="1" dirty="0" err="1" smtClean="0"/>
              <a:t>special</a:t>
            </a:r>
            <a:r>
              <a:rPr lang="fr-BE" b="1" dirty="0" smtClean="0"/>
              <a:t> </a:t>
            </a:r>
            <a:r>
              <a:rPr lang="fr-BE" b="1" dirty="0" err="1" smtClean="0"/>
              <a:t>measures</a:t>
            </a:r>
            <a:r>
              <a:rPr lang="fr-BE" b="1" dirty="0" smtClean="0"/>
              <a:t> </a:t>
            </a:r>
            <a:r>
              <a:rPr lang="fr-BE" dirty="0" smtClean="0"/>
              <a:t>(interventions programmes in the </a:t>
            </a:r>
            <a:r>
              <a:rPr lang="fr-BE" dirty="0" err="1" smtClean="0"/>
              <a:t>context</a:t>
            </a:r>
            <a:r>
              <a:rPr lang="fr-BE" dirty="0" smtClean="0"/>
              <a:t> of </a:t>
            </a:r>
            <a:r>
              <a:rPr lang="fr-BE" dirty="0" err="1" smtClean="0"/>
              <a:t>unforeseen</a:t>
            </a:r>
            <a:r>
              <a:rPr lang="fr-BE" dirty="0" smtClean="0"/>
              <a:t> and </a:t>
            </a:r>
            <a:r>
              <a:rPr lang="fr-BE" dirty="0" err="1" smtClean="0"/>
              <a:t>duly</a:t>
            </a:r>
            <a:r>
              <a:rPr lang="fr-BE" dirty="0" smtClean="0"/>
              <a:t> </a:t>
            </a:r>
            <a:r>
              <a:rPr lang="fr-BE" dirty="0" err="1" smtClean="0"/>
              <a:t>justified</a:t>
            </a:r>
            <a:r>
              <a:rPr lang="fr-BE" dirty="0" smtClean="0"/>
              <a:t> </a:t>
            </a:r>
            <a:r>
              <a:rPr lang="fr-BE" dirty="0" err="1" smtClean="0"/>
              <a:t>circumstances</a:t>
            </a:r>
            <a:r>
              <a:rPr lang="fr-BE" dirty="0" smtClean="0"/>
              <a:t>) </a:t>
            </a:r>
          </a:p>
          <a:p>
            <a:pPr marL="171431" indent="-171431">
              <a:buFont typeface="Arial" panose="020B0604020202020204" pitchFamily="34" charset="0"/>
              <a:buChar char="•"/>
              <a:defRPr/>
            </a:pPr>
            <a:r>
              <a:rPr lang="fr-BE" b="1" dirty="0" smtClean="0"/>
              <a:t>Support </a:t>
            </a:r>
            <a:r>
              <a:rPr lang="fr-BE" b="1" dirty="0" err="1" smtClean="0"/>
              <a:t>measures</a:t>
            </a:r>
            <a:r>
              <a:rPr lang="fr-BE" b="1" dirty="0" smtClean="0"/>
              <a:t> </a:t>
            </a:r>
            <a:r>
              <a:rPr lang="fr-BE" dirty="0" smtClean="0"/>
              <a:t>(i.e. horizontal programmes to support programme </a:t>
            </a:r>
            <a:r>
              <a:rPr lang="fr-BE" dirty="0" err="1" smtClean="0"/>
              <a:t>preparation</a:t>
            </a:r>
            <a:r>
              <a:rPr lang="fr-BE" dirty="0" smtClean="0"/>
              <a:t>, monitoring, evaluation, audit, information and communication </a:t>
            </a:r>
            <a:r>
              <a:rPr lang="fr-BE" dirty="0" err="1" smtClean="0"/>
              <a:t>activities</a:t>
            </a:r>
            <a:r>
              <a:rPr lang="fr-BE" dirty="0" smtClean="0"/>
              <a:t>, as </a:t>
            </a:r>
            <a:r>
              <a:rPr lang="fr-BE" dirty="0" err="1" smtClean="0"/>
              <a:t>well</a:t>
            </a:r>
            <a:r>
              <a:rPr lang="fr-BE" dirty="0" smtClean="0"/>
              <a:t> as </a:t>
            </a:r>
            <a:r>
              <a:rPr lang="fr-BE" dirty="0" err="1" smtClean="0"/>
              <a:t>any</a:t>
            </a:r>
            <a:r>
              <a:rPr lang="fr-BE" dirty="0" smtClean="0"/>
              <a:t> types of administrative support)</a:t>
            </a:r>
          </a:p>
          <a:p>
            <a:pPr>
              <a:defRPr/>
            </a:pPr>
            <a:endParaRPr lang="fr-BE" dirty="0" smtClean="0"/>
          </a:p>
          <a:p>
            <a:pPr>
              <a:defRPr/>
            </a:pPr>
            <a:r>
              <a:rPr lang="fr-BE" dirty="0" smtClean="0"/>
              <a:t>Programmes </a:t>
            </a:r>
            <a:r>
              <a:rPr lang="fr-BE" dirty="0" err="1" smtClean="0"/>
              <a:t>can</a:t>
            </a:r>
            <a:r>
              <a:rPr lang="fr-BE" dirty="0" smtClean="0"/>
              <a:t> </a:t>
            </a:r>
            <a:r>
              <a:rPr lang="fr-BE" dirty="0" err="1" smtClean="0"/>
              <a:t>be</a:t>
            </a:r>
            <a:r>
              <a:rPr lang="fr-BE" dirty="0" smtClean="0"/>
              <a:t>:</a:t>
            </a:r>
          </a:p>
          <a:p>
            <a:pPr marL="171431" indent="-171431">
              <a:buFont typeface="Arial" panose="020B0604020202020204" pitchFamily="34" charset="0"/>
              <a:buChar char="•"/>
              <a:defRPr/>
            </a:pPr>
            <a:r>
              <a:rPr lang="fr-BE" b="1" dirty="0" err="1" smtClean="0"/>
              <a:t>Annual</a:t>
            </a:r>
            <a:r>
              <a:rPr lang="fr-BE" dirty="0" smtClean="0"/>
              <a:t> (</a:t>
            </a:r>
            <a:r>
              <a:rPr lang="fr-BE" dirty="0" err="1" smtClean="0"/>
              <a:t>based</a:t>
            </a:r>
            <a:r>
              <a:rPr lang="fr-BE" dirty="0" smtClean="0"/>
              <a:t> on singe </a:t>
            </a:r>
            <a:r>
              <a:rPr lang="fr-BE" dirty="0" err="1" smtClean="0"/>
              <a:t>annual</a:t>
            </a:r>
            <a:r>
              <a:rPr lang="fr-BE" dirty="0" smtClean="0"/>
              <a:t> </a:t>
            </a:r>
            <a:r>
              <a:rPr lang="fr-BE" dirty="0" err="1" smtClean="0"/>
              <a:t>commitments</a:t>
            </a:r>
            <a:r>
              <a:rPr lang="fr-BE" dirty="0" smtClean="0"/>
              <a:t>); i.e. the </a:t>
            </a:r>
            <a:r>
              <a:rPr lang="fr-BE" dirty="0" err="1" smtClean="0"/>
              <a:t>most</a:t>
            </a:r>
            <a:r>
              <a:rPr lang="fr-BE" dirty="0" smtClean="0"/>
              <a:t> </a:t>
            </a:r>
            <a:r>
              <a:rPr lang="fr-BE" dirty="0" err="1" smtClean="0"/>
              <a:t>common</a:t>
            </a:r>
            <a:r>
              <a:rPr lang="fr-BE" dirty="0" smtClean="0"/>
              <a:t> </a:t>
            </a:r>
            <a:r>
              <a:rPr lang="fr-BE" dirty="0" err="1" smtClean="0"/>
              <a:t>form</a:t>
            </a:r>
            <a:r>
              <a:rPr lang="fr-BE" dirty="0" smtClean="0"/>
              <a:t> of programme</a:t>
            </a:r>
          </a:p>
          <a:p>
            <a:pPr marL="171431" indent="-171431">
              <a:buFont typeface="Arial" panose="020B0604020202020204" pitchFamily="34" charset="0"/>
              <a:buChar char="•"/>
              <a:defRPr/>
            </a:pPr>
            <a:r>
              <a:rPr lang="fr-BE" b="1" dirty="0" smtClean="0"/>
              <a:t>Multi-</a:t>
            </a:r>
            <a:r>
              <a:rPr lang="fr-BE" b="1" dirty="0" err="1" smtClean="0"/>
              <a:t>annual</a:t>
            </a:r>
            <a:r>
              <a:rPr lang="fr-BE" dirty="0" smtClean="0"/>
              <a:t> for </a:t>
            </a:r>
            <a:r>
              <a:rPr lang="fr-BE" dirty="0" err="1" smtClean="0"/>
              <a:t>which</a:t>
            </a:r>
            <a:r>
              <a:rPr lang="fr-BE" dirty="0" smtClean="0"/>
              <a:t> </a:t>
            </a:r>
            <a:r>
              <a:rPr lang="fr-BE" dirty="0" err="1" smtClean="0"/>
              <a:t>two</a:t>
            </a:r>
            <a:r>
              <a:rPr lang="fr-BE" dirty="0" smtClean="0"/>
              <a:t> options are </a:t>
            </a:r>
            <a:r>
              <a:rPr lang="fr-BE" dirty="0" err="1" smtClean="0"/>
              <a:t>available</a:t>
            </a:r>
            <a:r>
              <a:rPr lang="fr-BE" dirty="0" smtClean="0"/>
              <a:t>:</a:t>
            </a:r>
          </a:p>
          <a:p>
            <a:pPr marL="628579" lvl="1" indent="-171431">
              <a:buFontTx/>
              <a:buChar char="-"/>
              <a:defRPr/>
            </a:pPr>
            <a:r>
              <a:rPr lang="fr-BE" dirty="0" smtClean="0"/>
              <a:t>up to 3 </a:t>
            </a:r>
            <a:r>
              <a:rPr lang="fr-BE" dirty="0" err="1" smtClean="0"/>
              <a:t>years</a:t>
            </a:r>
            <a:r>
              <a:rPr lang="fr-BE" dirty="0" smtClean="0"/>
              <a:t> for </a:t>
            </a:r>
            <a:r>
              <a:rPr lang="fr-BE" dirty="0" err="1" smtClean="0"/>
              <a:t>recurrent</a:t>
            </a:r>
            <a:r>
              <a:rPr lang="fr-BE" dirty="0" smtClean="0"/>
              <a:t> actions (</a:t>
            </a:r>
            <a:r>
              <a:rPr lang="fr-BE" dirty="0" err="1" smtClean="0"/>
              <a:t>e.g</a:t>
            </a:r>
            <a:r>
              <a:rPr lang="fr-BE" dirty="0" smtClean="0"/>
              <a:t>. CBC </a:t>
            </a:r>
            <a:r>
              <a:rPr lang="fr-BE" dirty="0" err="1" smtClean="0"/>
              <a:t>grants</a:t>
            </a:r>
            <a:r>
              <a:rPr lang="fr-BE" dirty="0" smtClean="0"/>
              <a:t>) – </a:t>
            </a:r>
            <a:r>
              <a:rPr lang="fr-BE" dirty="0" err="1" smtClean="0"/>
              <a:t>these</a:t>
            </a:r>
            <a:r>
              <a:rPr lang="fr-BE" dirty="0" smtClean="0"/>
              <a:t> are </a:t>
            </a:r>
            <a:r>
              <a:rPr lang="fr-BE" dirty="0" err="1" smtClean="0"/>
              <a:t>actually</a:t>
            </a:r>
            <a:r>
              <a:rPr lang="fr-BE" dirty="0" smtClean="0"/>
              <a:t> a </a:t>
            </a:r>
            <a:r>
              <a:rPr lang="fr-BE" dirty="0" err="1" smtClean="0"/>
              <a:t>combination</a:t>
            </a:r>
            <a:r>
              <a:rPr lang="fr-BE" dirty="0" smtClean="0"/>
              <a:t> of 3 </a:t>
            </a:r>
            <a:r>
              <a:rPr lang="fr-BE" dirty="0" err="1" smtClean="0"/>
              <a:t>combined</a:t>
            </a:r>
            <a:r>
              <a:rPr lang="fr-BE" dirty="0" smtClean="0"/>
              <a:t> </a:t>
            </a:r>
            <a:r>
              <a:rPr lang="fr-BE" dirty="0" err="1" smtClean="0"/>
              <a:t>annual</a:t>
            </a:r>
            <a:r>
              <a:rPr lang="fr-BE" dirty="0" smtClean="0"/>
              <a:t> programmes, i.e. 3 </a:t>
            </a:r>
            <a:r>
              <a:rPr lang="fr-BE" dirty="0" err="1" smtClean="0"/>
              <a:t>annual</a:t>
            </a:r>
            <a:r>
              <a:rPr lang="fr-BE" dirty="0" smtClean="0"/>
              <a:t> </a:t>
            </a:r>
            <a:r>
              <a:rPr lang="fr-BE" dirty="0" err="1" smtClean="0"/>
              <a:t>commitments</a:t>
            </a:r>
            <a:endParaRPr lang="fr-BE" dirty="0" smtClean="0"/>
          </a:p>
          <a:p>
            <a:pPr marL="628579" lvl="1" indent="-171431">
              <a:buFontTx/>
              <a:buChar char="-"/>
              <a:defRPr/>
            </a:pPr>
            <a:r>
              <a:rPr lang="fr-BE" dirty="0" smtClean="0"/>
              <a:t>up to 7 </a:t>
            </a:r>
            <a:r>
              <a:rPr lang="fr-BE" dirty="0" err="1" smtClean="0"/>
              <a:t>years</a:t>
            </a:r>
            <a:r>
              <a:rPr lang="fr-BE" dirty="0" smtClean="0"/>
              <a:t> for multi-</a:t>
            </a:r>
            <a:r>
              <a:rPr lang="fr-BE" dirty="0" err="1" smtClean="0"/>
              <a:t>annual</a:t>
            </a:r>
            <a:r>
              <a:rPr lang="fr-BE" dirty="0" smtClean="0"/>
              <a:t> programmes </a:t>
            </a:r>
            <a:r>
              <a:rPr lang="fr-BE" dirty="0" err="1" smtClean="0"/>
              <a:t>with</a:t>
            </a:r>
            <a:r>
              <a:rPr lang="fr-BE" dirty="0" smtClean="0"/>
              <a:t> split </a:t>
            </a:r>
            <a:r>
              <a:rPr lang="fr-BE" dirty="0" err="1" smtClean="0"/>
              <a:t>commitments</a:t>
            </a:r>
            <a:r>
              <a:rPr lang="fr-BE" dirty="0" smtClean="0"/>
              <a:t>, </a:t>
            </a:r>
            <a:r>
              <a:rPr lang="fr-BE" dirty="0" err="1" smtClean="0"/>
              <a:t>based</a:t>
            </a:r>
            <a:r>
              <a:rPr lang="fr-BE" dirty="0" smtClean="0"/>
              <a:t> on the model of the structural </a:t>
            </a:r>
            <a:r>
              <a:rPr lang="fr-BE" dirty="0" err="1" smtClean="0"/>
              <a:t>funds</a:t>
            </a:r>
            <a:r>
              <a:rPr lang="fr-BE" dirty="0" smtClean="0"/>
              <a:t> (</a:t>
            </a:r>
            <a:r>
              <a:rPr lang="fr-BE" dirty="0" err="1" smtClean="0"/>
              <a:t>e.g</a:t>
            </a:r>
            <a:r>
              <a:rPr lang="fr-BE" dirty="0" smtClean="0"/>
              <a:t>. </a:t>
            </a:r>
            <a:r>
              <a:rPr lang="fr-BE" dirty="0" err="1" smtClean="0"/>
              <a:t>Sector</a:t>
            </a:r>
            <a:r>
              <a:rPr lang="fr-BE" dirty="0" smtClean="0"/>
              <a:t> </a:t>
            </a:r>
            <a:r>
              <a:rPr lang="fr-BE" dirty="0" err="1" smtClean="0"/>
              <a:t>Operational</a:t>
            </a:r>
            <a:r>
              <a:rPr lang="fr-BE" dirty="0" smtClean="0"/>
              <a:t> Programmes or Rural </a:t>
            </a:r>
            <a:r>
              <a:rPr lang="fr-BE" dirty="0" err="1" smtClean="0"/>
              <a:t>Development</a:t>
            </a:r>
            <a:r>
              <a:rPr lang="fr-BE" dirty="0" smtClean="0"/>
              <a:t> Programmes – </a:t>
            </a:r>
            <a:r>
              <a:rPr lang="fr-BE" dirty="0" err="1" smtClean="0"/>
              <a:t>successors</a:t>
            </a:r>
            <a:r>
              <a:rPr lang="fr-BE" dirty="0" smtClean="0"/>
              <a:t> to programmes in the </a:t>
            </a:r>
            <a:r>
              <a:rPr lang="fr-BE" dirty="0" err="1" smtClean="0"/>
              <a:t>previous</a:t>
            </a:r>
            <a:r>
              <a:rPr lang="fr-BE" dirty="0" smtClean="0"/>
              <a:t> IPA  period </a:t>
            </a:r>
            <a:r>
              <a:rPr lang="fr-BE" dirty="0" err="1" smtClean="0"/>
              <a:t>under</a:t>
            </a:r>
            <a:r>
              <a:rPr lang="fr-BE" dirty="0" smtClean="0"/>
              <a:t> Components III, IV and V).</a:t>
            </a:r>
          </a:p>
          <a:p>
            <a:pPr>
              <a:defRPr/>
            </a:pPr>
            <a:endParaRPr lang="en-GB" dirty="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05CF25C4-28CD-4F8E-9315-6C3097ED1B22}" type="slidenum">
              <a:rPr lang="en-GB" altLang="fr-FR" sz="1200" b="0">
                <a:solidFill>
                  <a:schemeClr val="tx1"/>
                </a:solidFill>
                <a:latin typeface="Arial" pitchFamily="34" charset="0"/>
              </a:rPr>
              <a:pPr/>
              <a:t>14</a:t>
            </a:fld>
            <a:endParaRPr lang="en-GB" altLang="fr-FR" sz="1200" b="0">
              <a:solidFill>
                <a:schemeClr val="tx1"/>
              </a:solidFill>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4596969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lstStyle/>
          <a:p>
            <a:pPr>
              <a:defRPr/>
            </a:pPr>
            <a:r>
              <a:rPr lang="fr-BE" dirty="0" smtClean="0"/>
              <a:t>Under IPA II, the </a:t>
            </a:r>
            <a:r>
              <a:rPr lang="fr-BE" dirty="0" err="1" smtClean="0"/>
              <a:t>three</a:t>
            </a:r>
            <a:r>
              <a:rPr lang="fr-BE" dirty="0" smtClean="0"/>
              <a:t> </a:t>
            </a:r>
            <a:r>
              <a:rPr lang="fr-BE" b="1" dirty="0" err="1" smtClean="0"/>
              <a:t>methods</a:t>
            </a:r>
            <a:r>
              <a:rPr lang="fr-BE" b="1" dirty="0" smtClean="0"/>
              <a:t> of </a:t>
            </a:r>
            <a:r>
              <a:rPr lang="fr-BE" b="1" dirty="0" err="1" smtClean="0"/>
              <a:t>implementation</a:t>
            </a:r>
            <a:r>
              <a:rPr lang="fr-BE" b="1" dirty="0" smtClean="0"/>
              <a:t> </a:t>
            </a:r>
            <a:r>
              <a:rPr lang="fr-BE" dirty="0" smtClean="0"/>
              <a:t>(or management modes) </a:t>
            </a:r>
            <a:r>
              <a:rPr lang="fr-BE" dirty="0" err="1" smtClean="0"/>
              <a:t>can</a:t>
            </a:r>
            <a:r>
              <a:rPr lang="fr-BE" dirty="0" smtClean="0"/>
              <a:t> </a:t>
            </a:r>
            <a:r>
              <a:rPr lang="fr-BE" dirty="0" err="1" smtClean="0"/>
              <a:t>be</a:t>
            </a:r>
            <a:r>
              <a:rPr lang="fr-BE" dirty="0" smtClean="0"/>
              <a:t> </a:t>
            </a:r>
            <a:r>
              <a:rPr lang="fr-BE" dirty="0" err="1" smtClean="0"/>
              <a:t>used</a:t>
            </a:r>
            <a:r>
              <a:rPr lang="fr-BE" dirty="0" smtClean="0"/>
              <a:t>:</a:t>
            </a:r>
          </a:p>
          <a:p>
            <a:pPr>
              <a:defRPr/>
            </a:pPr>
            <a:endParaRPr lang="fr-BE" dirty="0" smtClean="0"/>
          </a:p>
          <a:p>
            <a:pPr marL="171414" indent="-171414">
              <a:buFont typeface="Arial" panose="020B0604020202020204" pitchFamily="34" charset="0"/>
              <a:buChar char="•"/>
              <a:defRPr/>
            </a:pPr>
            <a:r>
              <a:rPr lang="fr-BE" b="1" dirty="0" smtClean="0"/>
              <a:t>Direct management</a:t>
            </a:r>
            <a:r>
              <a:rPr lang="fr-BE" dirty="0" smtClean="0"/>
              <a:t>: i.e. by the Commission </a:t>
            </a:r>
            <a:r>
              <a:rPr lang="fr-BE" dirty="0" err="1" smtClean="0"/>
              <a:t>headquarters</a:t>
            </a:r>
            <a:r>
              <a:rPr lang="fr-BE" dirty="0" smtClean="0"/>
              <a:t> or the EU </a:t>
            </a:r>
            <a:r>
              <a:rPr lang="fr-BE" dirty="0" err="1" smtClean="0"/>
              <a:t>Delegations</a:t>
            </a:r>
            <a:endParaRPr lang="fr-BE" dirty="0" smtClean="0"/>
          </a:p>
          <a:p>
            <a:pPr marL="171414" indent="-171414">
              <a:buFont typeface="Arial" panose="020B0604020202020204" pitchFamily="34" charset="0"/>
              <a:buChar char="•"/>
              <a:defRPr/>
            </a:pPr>
            <a:r>
              <a:rPr lang="fr-BE" b="1" dirty="0" smtClean="0"/>
              <a:t>Indirect management</a:t>
            </a:r>
            <a:r>
              <a:rPr lang="fr-BE" dirty="0" smtClean="0"/>
              <a:t>; i.e. </a:t>
            </a:r>
          </a:p>
          <a:p>
            <a:pPr marL="628514" lvl="1" indent="-171414">
              <a:buFontTx/>
              <a:buChar char="-"/>
              <a:defRPr/>
            </a:pPr>
            <a:r>
              <a:rPr lang="fr-BE" dirty="0" smtClean="0"/>
              <a:t>by the IPA II </a:t>
            </a:r>
            <a:r>
              <a:rPr lang="fr-BE" dirty="0" err="1" smtClean="0"/>
              <a:t>beneficiaries</a:t>
            </a:r>
            <a:r>
              <a:rPr lang="fr-BE" dirty="0" smtClean="0"/>
              <a:t> (</a:t>
            </a:r>
            <a:r>
              <a:rPr lang="fr-BE" dirty="0" err="1" smtClean="0"/>
              <a:t>known</a:t>
            </a:r>
            <a:r>
              <a:rPr lang="fr-BE" dirty="0" smtClean="0"/>
              <a:t> </a:t>
            </a:r>
            <a:r>
              <a:rPr lang="fr-BE" dirty="0" err="1" smtClean="0"/>
              <a:t>previously</a:t>
            </a:r>
            <a:r>
              <a:rPr lang="fr-BE" dirty="0" smtClean="0"/>
              <a:t> as </a:t>
            </a:r>
            <a:r>
              <a:rPr lang="fr-BE" dirty="0" err="1" smtClean="0"/>
              <a:t>decentralised</a:t>
            </a:r>
            <a:r>
              <a:rPr lang="fr-BE" dirty="0" smtClean="0"/>
              <a:t> management)</a:t>
            </a:r>
          </a:p>
          <a:p>
            <a:pPr marL="628514" lvl="1" indent="-171414">
              <a:buFontTx/>
              <a:buChar char="-"/>
              <a:defRPr/>
            </a:pPr>
            <a:r>
              <a:rPr lang="fr-BE" dirty="0" smtClean="0"/>
              <a:t>by International Organisations (</a:t>
            </a:r>
            <a:r>
              <a:rPr lang="fr-BE" dirty="0" err="1" smtClean="0"/>
              <a:t>known</a:t>
            </a:r>
            <a:r>
              <a:rPr lang="fr-BE" dirty="0" smtClean="0"/>
              <a:t> </a:t>
            </a:r>
            <a:r>
              <a:rPr lang="fr-BE" dirty="0" err="1" smtClean="0"/>
              <a:t>previously</a:t>
            </a:r>
            <a:r>
              <a:rPr lang="fr-BE" dirty="0" smtClean="0"/>
              <a:t> as joint management)</a:t>
            </a:r>
          </a:p>
          <a:p>
            <a:pPr marL="628514" lvl="1" indent="-171414">
              <a:buFontTx/>
              <a:buChar char="-"/>
              <a:defRPr/>
            </a:pPr>
            <a:r>
              <a:rPr lang="fr-BE" dirty="0" smtClean="0"/>
              <a:t>by </a:t>
            </a:r>
            <a:r>
              <a:rPr lang="fr-BE" dirty="0" err="1" smtClean="0"/>
              <a:t>Member</a:t>
            </a:r>
            <a:r>
              <a:rPr lang="fr-BE" dirty="0" smtClean="0"/>
              <a:t> State bodies (</a:t>
            </a:r>
            <a:r>
              <a:rPr lang="fr-BE" dirty="0" err="1" smtClean="0"/>
              <a:t>known</a:t>
            </a:r>
            <a:r>
              <a:rPr lang="fr-BE" dirty="0" smtClean="0"/>
              <a:t> </a:t>
            </a:r>
            <a:r>
              <a:rPr lang="fr-BE" dirty="0" err="1" smtClean="0"/>
              <a:t>previously</a:t>
            </a:r>
            <a:r>
              <a:rPr lang="fr-BE" dirty="0" smtClean="0"/>
              <a:t> as </a:t>
            </a:r>
            <a:r>
              <a:rPr lang="fr-BE" dirty="0" err="1" smtClean="0"/>
              <a:t>centralised</a:t>
            </a:r>
            <a:r>
              <a:rPr lang="fr-BE" dirty="0" smtClean="0"/>
              <a:t> indirect management)</a:t>
            </a:r>
          </a:p>
          <a:p>
            <a:pPr marL="628514" lvl="1" indent="-171414">
              <a:buFontTx/>
              <a:buChar char="-"/>
              <a:defRPr/>
            </a:pPr>
            <a:r>
              <a:rPr lang="fr-BE" dirty="0" smtClean="0"/>
              <a:t>etc.</a:t>
            </a:r>
          </a:p>
          <a:p>
            <a:pPr marL="171414" indent="-171414">
              <a:buFont typeface="Arial" panose="020B0604020202020204" pitchFamily="34" charset="0"/>
              <a:buChar char="•"/>
              <a:defRPr/>
            </a:pPr>
            <a:r>
              <a:rPr lang="fr-BE" b="1" dirty="0" err="1" smtClean="0"/>
              <a:t>Shared</a:t>
            </a:r>
            <a:r>
              <a:rPr lang="fr-BE" b="1" dirty="0" smtClean="0"/>
              <a:t> management</a:t>
            </a:r>
            <a:r>
              <a:rPr lang="fr-BE" dirty="0" smtClean="0"/>
              <a:t>; i.e. </a:t>
            </a:r>
            <a:r>
              <a:rPr lang="fr-BE" dirty="0" err="1" smtClean="0"/>
              <a:t>only</a:t>
            </a:r>
            <a:r>
              <a:rPr lang="fr-BE" dirty="0" smtClean="0"/>
              <a:t> in the </a:t>
            </a:r>
            <a:r>
              <a:rPr lang="fr-BE" dirty="0" err="1" smtClean="0"/>
              <a:t>context</a:t>
            </a:r>
            <a:r>
              <a:rPr lang="fr-BE" dirty="0" smtClean="0"/>
              <a:t> of territorial </a:t>
            </a:r>
            <a:r>
              <a:rPr lang="fr-BE" dirty="0" err="1" smtClean="0"/>
              <a:t>cooperation</a:t>
            </a:r>
            <a:r>
              <a:rPr lang="fr-BE" dirty="0" smtClean="0"/>
              <a:t> (</a:t>
            </a:r>
            <a:r>
              <a:rPr lang="fr-BE" dirty="0" err="1" smtClean="0"/>
              <a:t>e.g</a:t>
            </a:r>
            <a:r>
              <a:rPr lang="fr-BE" dirty="0" smtClean="0"/>
              <a:t>. CBC) </a:t>
            </a:r>
            <a:r>
              <a:rPr lang="fr-BE" dirty="0" err="1" smtClean="0"/>
              <a:t>with</a:t>
            </a:r>
            <a:r>
              <a:rPr lang="fr-BE" dirty="0" smtClean="0"/>
              <a:t> </a:t>
            </a:r>
            <a:r>
              <a:rPr lang="fr-BE" dirty="0" err="1" smtClean="0"/>
              <a:t>Member</a:t>
            </a:r>
            <a:r>
              <a:rPr lang="fr-BE" dirty="0" smtClean="0"/>
              <a:t> States</a:t>
            </a:r>
          </a:p>
          <a:p>
            <a:pPr>
              <a:defRPr/>
            </a:pPr>
            <a:endParaRPr lang="fr-BE" dirty="0" smtClean="0"/>
          </a:p>
          <a:p>
            <a:pPr>
              <a:defRPr/>
            </a:pPr>
            <a:r>
              <a:rPr lang="fr-BE" dirty="0" smtClean="0"/>
              <a:t>A </a:t>
            </a:r>
            <a:r>
              <a:rPr lang="fr-BE" dirty="0" err="1" smtClean="0"/>
              <a:t>wide</a:t>
            </a:r>
            <a:r>
              <a:rPr lang="fr-BE" dirty="0" smtClean="0"/>
              <a:t> range of </a:t>
            </a:r>
            <a:r>
              <a:rPr lang="fr-BE" b="1" dirty="0" smtClean="0"/>
              <a:t>types of </a:t>
            </a:r>
            <a:r>
              <a:rPr lang="fr-BE" b="1" dirty="0" err="1" smtClean="0"/>
              <a:t>financing</a:t>
            </a:r>
            <a:r>
              <a:rPr lang="fr-BE" b="1" dirty="0" smtClean="0"/>
              <a:t> </a:t>
            </a:r>
            <a:r>
              <a:rPr lang="fr-BE" dirty="0" err="1" smtClean="0"/>
              <a:t>is</a:t>
            </a:r>
            <a:r>
              <a:rPr lang="fr-BE" dirty="0" smtClean="0"/>
              <a:t> possible; </a:t>
            </a:r>
            <a:r>
              <a:rPr lang="fr-BE" dirty="0" err="1" smtClean="0"/>
              <a:t>e.g</a:t>
            </a:r>
            <a:r>
              <a:rPr lang="fr-BE" dirty="0" smtClean="0"/>
              <a:t>. </a:t>
            </a:r>
            <a:r>
              <a:rPr lang="fr-BE" dirty="0" err="1" smtClean="0"/>
              <a:t>grant</a:t>
            </a:r>
            <a:r>
              <a:rPr lang="fr-BE" dirty="0" smtClean="0"/>
              <a:t>, </a:t>
            </a:r>
            <a:r>
              <a:rPr lang="fr-BE" dirty="0" err="1" smtClean="0"/>
              <a:t>procurement</a:t>
            </a:r>
            <a:r>
              <a:rPr lang="fr-BE" dirty="0" smtClean="0"/>
              <a:t>, </a:t>
            </a:r>
            <a:r>
              <a:rPr lang="fr-BE" dirty="0" err="1" smtClean="0"/>
              <a:t>including</a:t>
            </a:r>
            <a:r>
              <a:rPr lang="fr-BE" dirty="0" smtClean="0"/>
              <a:t> </a:t>
            </a:r>
            <a:r>
              <a:rPr lang="fr-BE" dirty="0" err="1" smtClean="0"/>
              <a:t>Sector</a:t>
            </a:r>
            <a:r>
              <a:rPr lang="fr-BE" dirty="0" smtClean="0"/>
              <a:t> Budget Support (</a:t>
            </a:r>
            <a:r>
              <a:rPr lang="fr-BE" dirty="0" err="1" smtClean="0"/>
              <a:t>only</a:t>
            </a:r>
            <a:r>
              <a:rPr lang="fr-BE" dirty="0" smtClean="0"/>
              <a:t> if the </a:t>
            </a:r>
            <a:r>
              <a:rPr lang="fr-BE" dirty="0" err="1" smtClean="0"/>
              <a:t>pre-conditions</a:t>
            </a:r>
            <a:r>
              <a:rPr lang="fr-BE" dirty="0" smtClean="0"/>
              <a:t> are met)</a:t>
            </a:r>
            <a:endParaRPr lang="fr-BE" dirty="0"/>
          </a:p>
        </p:txBody>
      </p:sp>
      <p:sp>
        <p:nvSpPr>
          <p:cNvPr id="4403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791" indent="-285689">
              <a:defRPr sz="7600" b="1">
                <a:solidFill>
                  <a:srgbClr val="FFD624"/>
                </a:solidFill>
                <a:latin typeface="Verdana" pitchFamily="34" charset="0"/>
                <a:cs typeface="Arial" pitchFamily="34" charset="0"/>
              </a:defRPr>
            </a:lvl2pPr>
            <a:lvl3pPr marL="1142754" indent="-228550">
              <a:defRPr sz="7600" b="1">
                <a:solidFill>
                  <a:srgbClr val="FFD624"/>
                </a:solidFill>
                <a:latin typeface="Verdana" pitchFamily="34" charset="0"/>
                <a:cs typeface="Arial" pitchFamily="34" charset="0"/>
              </a:defRPr>
            </a:lvl3pPr>
            <a:lvl4pPr marL="1599857" indent="-228550">
              <a:defRPr sz="7600" b="1">
                <a:solidFill>
                  <a:srgbClr val="FFD624"/>
                </a:solidFill>
                <a:latin typeface="Verdana" pitchFamily="34" charset="0"/>
                <a:cs typeface="Arial" pitchFamily="34" charset="0"/>
              </a:defRPr>
            </a:lvl4pPr>
            <a:lvl5pPr marL="2056958" indent="-228550">
              <a:defRPr sz="7600" b="1">
                <a:solidFill>
                  <a:srgbClr val="FFD624"/>
                </a:solidFill>
                <a:latin typeface="Verdana" pitchFamily="34" charset="0"/>
                <a:cs typeface="Arial" pitchFamily="34" charset="0"/>
              </a:defRPr>
            </a:lvl5pPr>
            <a:lvl6pPr marL="2514061" indent="-228550" eaLnBrk="0" fontAlgn="base" hangingPunct="0">
              <a:spcBef>
                <a:spcPct val="0"/>
              </a:spcBef>
              <a:spcAft>
                <a:spcPct val="0"/>
              </a:spcAft>
              <a:defRPr sz="7600" b="1">
                <a:solidFill>
                  <a:srgbClr val="FFD624"/>
                </a:solidFill>
                <a:latin typeface="Verdana" pitchFamily="34" charset="0"/>
                <a:cs typeface="Arial" pitchFamily="34" charset="0"/>
              </a:defRPr>
            </a:lvl6pPr>
            <a:lvl7pPr marL="2971162" indent="-228550" eaLnBrk="0" fontAlgn="base" hangingPunct="0">
              <a:spcBef>
                <a:spcPct val="0"/>
              </a:spcBef>
              <a:spcAft>
                <a:spcPct val="0"/>
              </a:spcAft>
              <a:defRPr sz="7600" b="1">
                <a:solidFill>
                  <a:srgbClr val="FFD624"/>
                </a:solidFill>
                <a:latin typeface="Verdana" pitchFamily="34" charset="0"/>
                <a:cs typeface="Arial" pitchFamily="34" charset="0"/>
              </a:defRPr>
            </a:lvl7pPr>
            <a:lvl8pPr marL="3428263" indent="-228550" eaLnBrk="0" fontAlgn="base" hangingPunct="0">
              <a:spcBef>
                <a:spcPct val="0"/>
              </a:spcBef>
              <a:spcAft>
                <a:spcPct val="0"/>
              </a:spcAft>
              <a:defRPr sz="7600" b="1">
                <a:solidFill>
                  <a:srgbClr val="FFD624"/>
                </a:solidFill>
                <a:latin typeface="Verdana" pitchFamily="34" charset="0"/>
                <a:cs typeface="Arial" pitchFamily="34" charset="0"/>
              </a:defRPr>
            </a:lvl8pPr>
            <a:lvl9pPr marL="3885365" indent="-228550" eaLnBrk="0" fontAlgn="base" hangingPunct="0">
              <a:spcBef>
                <a:spcPct val="0"/>
              </a:spcBef>
              <a:spcAft>
                <a:spcPct val="0"/>
              </a:spcAft>
              <a:defRPr sz="7600" b="1">
                <a:solidFill>
                  <a:srgbClr val="FFD624"/>
                </a:solidFill>
                <a:latin typeface="Verdana" pitchFamily="34" charset="0"/>
                <a:cs typeface="Arial" pitchFamily="34" charset="0"/>
              </a:defRPr>
            </a:lvl9pPr>
          </a:lstStyle>
          <a:p>
            <a:fld id="{25FA672F-79DC-4728-91B7-AAD7FB60B21E}" type="slidenum">
              <a:rPr lang="en-GB" altLang="fr-FR" sz="1200" b="0">
                <a:solidFill>
                  <a:schemeClr val="tx1"/>
                </a:solidFill>
                <a:latin typeface="Arial" pitchFamily="34" charset="0"/>
              </a:rPr>
              <a:pPr/>
              <a:t>16</a:t>
            </a:fld>
            <a:endParaRPr lang="en-GB" altLang="fr-FR" sz="1200" b="0">
              <a:solidFill>
                <a:schemeClr val="tx1"/>
              </a:solidFill>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3754929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a:t>
            </a:fld>
            <a:endParaRPr lang="en-GB"/>
          </a:p>
        </p:txBody>
      </p:sp>
    </p:spTree>
    <p:extLst>
      <p:ext uri="{BB962C8B-B14F-4D97-AF65-F5344CB8AC3E}">
        <p14:creationId xmlns:p14="http://schemas.microsoft.com/office/powerpoint/2010/main" val="3629431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mtClean="0">
                <a:latin typeface="Arial" panose="020B0604020202020204" pitchFamily="34" charset="0"/>
              </a:rPr>
              <a:t>The scope of IPA II is to support candidate countries and potential candidates in the perspective of Union memberships by:</a:t>
            </a:r>
          </a:p>
          <a:p>
            <a:pPr marL="171431" indent="-171431">
              <a:buFont typeface="Arial" panose="020B0604020202020204" pitchFamily="34" charset="0"/>
              <a:buChar char="•"/>
              <a:defRPr/>
            </a:pPr>
            <a:r>
              <a:rPr lang="en-US" altLang="en-US" smtClean="0">
                <a:latin typeface="Arial" panose="020B0604020202020204" pitchFamily="34" charset="0"/>
              </a:rPr>
              <a:t>aligning EU funding to the enlargement strategy and addressing </a:t>
            </a:r>
            <a:r>
              <a:rPr lang="en-US" altLang="en-US" b="1" smtClean="0">
                <a:latin typeface="Arial" panose="020B0604020202020204" pitchFamily="34" charset="0"/>
              </a:rPr>
              <a:t>fundamental reforms first</a:t>
            </a:r>
            <a:r>
              <a:rPr lang="en-US" altLang="en-US" smtClean="0">
                <a:latin typeface="Arial" panose="020B0604020202020204" pitchFamily="34" charset="0"/>
              </a:rPr>
              <a:t> in a number of </a:t>
            </a:r>
            <a:r>
              <a:rPr lang="en-US" altLang="en-US" b="1" smtClean="0">
                <a:latin typeface="Arial" panose="020B0604020202020204" pitchFamily="34" charset="0"/>
              </a:rPr>
              <a:t>key relevant sectors </a:t>
            </a:r>
            <a:r>
              <a:rPr lang="en-US" altLang="en-US" smtClean="0">
                <a:latin typeface="Arial" panose="020B0604020202020204" pitchFamily="34" charset="0"/>
              </a:rPr>
              <a:t>(as well as ensuring that benefits reach the citizens of the enlargement countries);</a:t>
            </a:r>
          </a:p>
          <a:p>
            <a:pPr marL="171431" indent="-171431">
              <a:buFont typeface="Arial" panose="020B0604020202020204" pitchFamily="34" charset="0"/>
              <a:buChar char="•"/>
              <a:defRPr/>
            </a:pPr>
            <a:r>
              <a:rPr lang="en-US" altLang="en-US" smtClean="0">
                <a:latin typeface="Arial" panose="020B0604020202020204" pitchFamily="34" charset="0"/>
              </a:rPr>
              <a:t>ensuring more targeted and efficient pre-accession assistance with a </a:t>
            </a:r>
            <a:r>
              <a:rPr lang="en-US" altLang="en-US" b="1" smtClean="0">
                <a:latin typeface="Arial" panose="020B0604020202020204" pitchFamily="34" charset="0"/>
              </a:rPr>
              <a:t>strong focus on results</a:t>
            </a:r>
            <a:r>
              <a:rPr lang="en-US" altLang="en-US" smtClean="0">
                <a:latin typeface="Arial" panose="020B0604020202020204" pitchFamily="34" charset="0"/>
              </a:rPr>
              <a:t>. </a:t>
            </a:r>
          </a:p>
          <a:p>
            <a:pPr>
              <a:defRPr/>
            </a:pPr>
            <a:endParaRPr lang="en-US" altLang="en-US" dirty="0" smtClean="0">
              <a:latin typeface="Arial" panose="020B0604020202020204" pitchFamily="34"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EA058F04-FD7B-4FE6-9D3C-C63B9FA83123}" type="slidenum">
              <a:rPr lang="en-GB" altLang="fr-FR" sz="1200" b="0">
                <a:solidFill>
                  <a:schemeClr val="tx1"/>
                </a:solidFill>
                <a:latin typeface="Arial" pitchFamily="34" charset="0"/>
              </a:rPr>
              <a:pPr/>
              <a:t>3</a:t>
            </a:fld>
            <a:endParaRPr lang="en-GB" altLang="fr-FR" sz="1200" b="0">
              <a:solidFill>
                <a:schemeClr val="tx1"/>
              </a:solidFill>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latin typeface="Arial" pitchFamily="34" charset="0"/>
              </a:rPr>
              <a:t>The legal architecture IPA II can be summarised in the form of a pyramid made up of different strata of legal acts related to pre-accession assistance.</a:t>
            </a:r>
          </a:p>
          <a:p>
            <a:endParaRPr lang="en-GB" altLang="en-US" dirty="0" smtClean="0">
              <a:latin typeface="Arial" pitchFamily="34" charset="0"/>
            </a:endParaRPr>
          </a:p>
          <a:p>
            <a:r>
              <a:rPr lang="en-GB" altLang="en-US" dirty="0" smtClean="0">
                <a:latin typeface="Arial" pitchFamily="34" charset="0"/>
              </a:rPr>
              <a:t>The </a:t>
            </a:r>
            <a:r>
              <a:rPr lang="en-GB" altLang="en-US" b="1" dirty="0" smtClean="0">
                <a:latin typeface="Arial" pitchFamily="34" charset="0"/>
              </a:rPr>
              <a:t>legal basis </a:t>
            </a:r>
            <a:r>
              <a:rPr lang="en-GB" altLang="en-US" dirty="0" smtClean="0">
                <a:latin typeface="Arial" pitchFamily="34" charset="0"/>
              </a:rPr>
              <a:t>consists of 3 main pieces of specific legislation i.e. the </a:t>
            </a:r>
            <a:r>
              <a:rPr lang="en-GB" altLang="en-US" b="1" dirty="0" smtClean="0">
                <a:latin typeface="Arial" pitchFamily="34" charset="0"/>
              </a:rPr>
              <a:t>Common Implementing Regulation </a:t>
            </a:r>
            <a:r>
              <a:rPr lang="en-GB" altLang="en-US" dirty="0" smtClean="0">
                <a:latin typeface="Arial" pitchFamily="34" charset="0"/>
              </a:rPr>
              <a:t>for external action instruments (</a:t>
            </a:r>
            <a:r>
              <a:rPr lang="en-GB" altLang="en-US" dirty="0" err="1" smtClean="0">
                <a:latin typeface="Arial" pitchFamily="34" charset="0"/>
              </a:rPr>
              <a:t>CiR</a:t>
            </a:r>
            <a:r>
              <a:rPr lang="en-GB" altLang="en-US" dirty="0" smtClean="0">
                <a:latin typeface="Arial" pitchFamily="34" charset="0"/>
              </a:rPr>
              <a:t>), the </a:t>
            </a:r>
            <a:r>
              <a:rPr lang="en-GB" altLang="en-US" b="1" dirty="0" smtClean="0">
                <a:latin typeface="Arial" pitchFamily="34" charset="0"/>
              </a:rPr>
              <a:t>IPA II regulation </a:t>
            </a:r>
            <a:r>
              <a:rPr lang="en-GB" altLang="en-US" dirty="0" smtClean="0">
                <a:latin typeface="Arial" pitchFamily="34" charset="0"/>
              </a:rPr>
              <a:t>– adopted by Council and Parliament in March 2014. The </a:t>
            </a:r>
            <a:r>
              <a:rPr lang="en-GB" altLang="en-US" dirty="0" err="1" smtClean="0">
                <a:latin typeface="Arial" pitchFamily="34" charset="0"/>
              </a:rPr>
              <a:t>CiR</a:t>
            </a:r>
            <a:r>
              <a:rPr lang="en-GB" altLang="en-US" dirty="0" smtClean="0">
                <a:latin typeface="Arial" pitchFamily="34" charset="0"/>
              </a:rPr>
              <a:t> defines the broad concepts and rules for strategic planning and programming (art. 2 and art. 3)</a:t>
            </a:r>
          </a:p>
          <a:p>
            <a:r>
              <a:rPr lang="en-GB" altLang="en-US" dirty="0" smtClean="0">
                <a:latin typeface="Arial" pitchFamily="34" charset="0"/>
              </a:rPr>
              <a:t>The legal basis is supplemented by </a:t>
            </a:r>
            <a:r>
              <a:rPr lang="en-GB" altLang="en-US" b="1" dirty="0" smtClean="0">
                <a:latin typeface="Arial" pitchFamily="34" charset="0"/>
              </a:rPr>
              <a:t>implementing acts </a:t>
            </a:r>
            <a:r>
              <a:rPr lang="en-GB" altLang="en-US" dirty="0" smtClean="0">
                <a:latin typeface="Arial" pitchFamily="34" charset="0"/>
              </a:rPr>
              <a:t>(i.e. adopted by the Commission through the examination procedure) specifying some of the </a:t>
            </a:r>
            <a:r>
              <a:rPr lang="en-GB" altLang="en-US" b="1" dirty="0" smtClean="0">
                <a:latin typeface="Arial" pitchFamily="34" charset="0"/>
              </a:rPr>
              <a:t>rules of implementation </a:t>
            </a:r>
            <a:r>
              <a:rPr lang="en-GB" altLang="en-US" dirty="0" smtClean="0">
                <a:latin typeface="Arial" pitchFamily="34" charset="0"/>
              </a:rPr>
              <a:t>(2 regulations) of ENI CBC and of IPA II (indirect management, CBC, etc.).</a:t>
            </a:r>
          </a:p>
          <a:p>
            <a:r>
              <a:rPr lang="en-GB" altLang="en-US" dirty="0" smtClean="0">
                <a:latin typeface="Arial" pitchFamily="34" charset="0"/>
              </a:rPr>
              <a:t>Strategic planning (or indicative programming) and programming (processing of action programmes) – called planning under ENI - is also materialised via implementing acts; i.e. a) for ENI, the </a:t>
            </a:r>
            <a:r>
              <a:rPr lang="en-GB" altLang="en-US" b="1" dirty="0" smtClean="0">
                <a:latin typeface="Arial" pitchFamily="34" charset="0"/>
              </a:rPr>
              <a:t>Single Support Frameworks </a:t>
            </a:r>
            <a:r>
              <a:rPr lang="en-GB" altLang="en-US" dirty="0" smtClean="0">
                <a:latin typeface="Arial" pitchFamily="34" charset="0"/>
              </a:rPr>
              <a:t>or Strategy Papers and Multi-annual Indicative Programmes, and for IPA II,  </a:t>
            </a:r>
            <a:r>
              <a:rPr lang="en-GB" altLang="en-US" b="1" dirty="0" smtClean="0">
                <a:latin typeface="Arial" pitchFamily="34" charset="0"/>
              </a:rPr>
              <a:t>Indicative Strategy Papers </a:t>
            </a:r>
            <a:r>
              <a:rPr lang="en-GB" altLang="en-US" dirty="0" smtClean="0">
                <a:latin typeface="Arial" pitchFamily="34" charset="0"/>
              </a:rPr>
              <a:t>setting the priorities for financing assistance, as well as b) </a:t>
            </a:r>
            <a:r>
              <a:rPr lang="en-GB" altLang="en-US" b="1" dirty="0" smtClean="0">
                <a:latin typeface="Arial" pitchFamily="34" charset="0"/>
              </a:rPr>
              <a:t>annual and multi-annual Action Programmes</a:t>
            </a:r>
            <a:r>
              <a:rPr lang="en-GB" altLang="en-US" dirty="0" smtClean="0">
                <a:latin typeface="Arial" pitchFamily="34" charset="0"/>
              </a:rPr>
              <a:t>. In addition to Action Programmes, some </a:t>
            </a:r>
            <a:r>
              <a:rPr lang="en-GB" altLang="en-US" b="1" i="1" dirty="0" smtClean="0">
                <a:latin typeface="Arial" pitchFamily="34" charset="0"/>
              </a:rPr>
              <a:t>support measures </a:t>
            </a:r>
            <a:r>
              <a:rPr lang="en-GB" altLang="en-US" dirty="0" smtClean="0">
                <a:latin typeface="Arial" pitchFamily="34" charset="0"/>
              </a:rPr>
              <a:t>(evaluation, audit, monitoring …), </a:t>
            </a:r>
            <a:r>
              <a:rPr lang="en-GB" altLang="en-US" b="1" i="1" dirty="0" smtClean="0">
                <a:latin typeface="Arial" pitchFamily="34" charset="0"/>
              </a:rPr>
              <a:t>individual measures </a:t>
            </a:r>
            <a:r>
              <a:rPr lang="en-GB" altLang="en-US" dirty="0" smtClean="0">
                <a:latin typeface="Arial" pitchFamily="34" charset="0"/>
              </a:rPr>
              <a:t>(adopted before or after the action programme) and </a:t>
            </a:r>
            <a:r>
              <a:rPr lang="en-GB" altLang="en-US" b="1" i="1" dirty="0" smtClean="0">
                <a:latin typeface="Arial" pitchFamily="34" charset="0"/>
              </a:rPr>
              <a:t>special measures </a:t>
            </a:r>
            <a:r>
              <a:rPr lang="en-GB" altLang="en-US" dirty="0" smtClean="0">
                <a:latin typeface="Arial" pitchFamily="34" charset="0"/>
              </a:rPr>
              <a:t>(</a:t>
            </a:r>
            <a:r>
              <a:rPr lang="en-US" altLang="en-US" dirty="0" smtClean="0">
                <a:latin typeface="Arial" pitchFamily="34" charset="0"/>
              </a:rPr>
              <a:t>in the event of unforeseen and duly justified needs or circumstances etc.)</a:t>
            </a:r>
            <a:r>
              <a:rPr lang="en-GB" altLang="en-US" dirty="0" smtClean="0">
                <a:latin typeface="Arial" pitchFamily="34" charset="0"/>
              </a:rPr>
              <a:t>can be adopted. </a:t>
            </a:r>
          </a:p>
          <a:p>
            <a:endParaRPr lang="en-GB" altLang="en-US" dirty="0" smtClean="0">
              <a:latin typeface="Arial" pitchFamily="34" charset="0"/>
            </a:endParaRPr>
          </a:p>
          <a:p>
            <a:endParaRPr lang="en-GB" altLang="en-US" dirty="0" smtClean="0">
              <a:latin typeface="Arial" pitchFamily="34" charset="0"/>
            </a:endParaRPr>
          </a:p>
          <a:p>
            <a:endParaRPr lang="en-GB" altLang="en-US" dirty="0" smtClean="0">
              <a:latin typeface="Arial" pitchFamily="34" charset="0"/>
            </a:endParaRPr>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1353" indent="-285381">
              <a:defRPr sz="7600" b="1">
                <a:solidFill>
                  <a:srgbClr val="FFD624"/>
                </a:solidFill>
                <a:latin typeface="Verdana" pitchFamily="34" charset="0"/>
                <a:cs typeface="Arial" pitchFamily="34" charset="0"/>
              </a:defRPr>
            </a:lvl2pPr>
            <a:lvl3pPr marL="1141522" indent="-227986">
              <a:defRPr sz="7600" b="1">
                <a:solidFill>
                  <a:srgbClr val="FFD624"/>
                </a:solidFill>
                <a:latin typeface="Verdana" pitchFamily="34" charset="0"/>
                <a:cs typeface="Arial" pitchFamily="34" charset="0"/>
              </a:defRPr>
            </a:lvl3pPr>
            <a:lvl4pPr marL="1599090" indent="-227986">
              <a:defRPr sz="7600" b="1">
                <a:solidFill>
                  <a:srgbClr val="FFD624"/>
                </a:solidFill>
                <a:latin typeface="Verdana" pitchFamily="34" charset="0"/>
                <a:cs typeface="Arial" pitchFamily="34" charset="0"/>
              </a:defRPr>
            </a:lvl4pPr>
            <a:lvl5pPr marL="2056655" indent="-227986">
              <a:defRPr sz="7600" b="1">
                <a:solidFill>
                  <a:srgbClr val="FFD624"/>
                </a:solidFill>
                <a:latin typeface="Verdana" pitchFamily="34" charset="0"/>
                <a:cs typeface="Arial" pitchFamily="34" charset="0"/>
              </a:defRPr>
            </a:lvl5pPr>
            <a:lvl6pPr marL="2515814" indent="-227986" eaLnBrk="0" fontAlgn="base" hangingPunct="0">
              <a:spcBef>
                <a:spcPct val="0"/>
              </a:spcBef>
              <a:spcAft>
                <a:spcPct val="0"/>
              </a:spcAft>
              <a:defRPr sz="7600" b="1">
                <a:solidFill>
                  <a:srgbClr val="FFD624"/>
                </a:solidFill>
                <a:latin typeface="Verdana" pitchFamily="34" charset="0"/>
                <a:cs typeface="Arial" pitchFamily="34" charset="0"/>
              </a:defRPr>
            </a:lvl6pPr>
            <a:lvl7pPr marL="2974975" indent="-227986" eaLnBrk="0" fontAlgn="base" hangingPunct="0">
              <a:spcBef>
                <a:spcPct val="0"/>
              </a:spcBef>
              <a:spcAft>
                <a:spcPct val="0"/>
              </a:spcAft>
              <a:defRPr sz="7600" b="1">
                <a:solidFill>
                  <a:srgbClr val="FFD624"/>
                </a:solidFill>
                <a:latin typeface="Verdana" pitchFamily="34" charset="0"/>
                <a:cs typeface="Arial" pitchFamily="34" charset="0"/>
              </a:defRPr>
            </a:lvl7pPr>
            <a:lvl8pPr marL="3434135" indent="-227986" eaLnBrk="0" fontAlgn="base" hangingPunct="0">
              <a:spcBef>
                <a:spcPct val="0"/>
              </a:spcBef>
              <a:spcAft>
                <a:spcPct val="0"/>
              </a:spcAft>
              <a:defRPr sz="7600" b="1">
                <a:solidFill>
                  <a:srgbClr val="FFD624"/>
                </a:solidFill>
                <a:latin typeface="Verdana" pitchFamily="34" charset="0"/>
                <a:cs typeface="Arial" pitchFamily="34" charset="0"/>
              </a:defRPr>
            </a:lvl8pPr>
            <a:lvl9pPr marL="3893294" indent="-227986" eaLnBrk="0" fontAlgn="base" hangingPunct="0">
              <a:spcBef>
                <a:spcPct val="0"/>
              </a:spcBef>
              <a:spcAft>
                <a:spcPct val="0"/>
              </a:spcAft>
              <a:defRPr sz="7600" b="1">
                <a:solidFill>
                  <a:srgbClr val="FFD624"/>
                </a:solidFill>
                <a:latin typeface="Verdana" pitchFamily="34" charset="0"/>
                <a:cs typeface="Arial" pitchFamily="34" charset="0"/>
              </a:defRPr>
            </a:lvl9pPr>
          </a:lstStyle>
          <a:p>
            <a:fld id="{BDF736E3-3551-4915-84EE-6D265AEC608B}" type="slidenum">
              <a:rPr lang="en-GB" altLang="fr-FR" sz="1200" b="0">
                <a:solidFill>
                  <a:schemeClr val="tx1"/>
                </a:solidFill>
                <a:latin typeface="Arial" pitchFamily="34" charset="0"/>
              </a:rPr>
              <a:pPr/>
              <a:t>4</a:t>
            </a:fld>
            <a:endParaRPr lang="en-GB" altLang="fr-FR" sz="1200" b="0">
              <a:solidFill>
                <a:schemeClr val="tx1"/>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lstStyle/>
          <a:p>
            <a:pPr>
              <a:defRPr/>
            </a:pPr>
            <a:r>
              <a:rPr lang="en-US" dirty="0" smtClean="0"/>
              <a:t>The IPA II Regulation spells out:</a:t>
            </a:r>
          </a:p>
          <a:p>
            <a:pPr marL="171431" indent="-171431">
              <a:buFont typeface="Arial" panose="020B0604020202020204" pitchFamily="34" charset="0"/>
              <a:buChar char="•"/>
              <a:defRPr/>
            </a:pPr>
            <a:r>
              <a:rPr lang="en-US" dirty="0" smtClean="0"/>
              <a:t>a </a:t>
            </a:r>
            <a:r>
              <a:rPr lang="en-US" b="1" dirty="0" smtClean="0"/>
              <a:t>general objective </a:t>
            </a:r>
            <a:r>
              <a:rPr lang="en-US" dirty="0" smtClean="0"/>
              <a:t>(Art. 1), highlighting EU membership as the overriding objective</a:t>
            </a:r>
          </a:p>
          <a:p>
            <a:pPr marL="171431" indent="-171431">
              <a:buFont typeface="Arial" panose="020B0604020202020204" pitchFamily="34" charset="0"/>
              <a:buChar char="•"/>
              <a:defRPr/>
            </a:pPr>
            <a:r>
              <a:rPr lang="en-US" b="1" dirty="0" smtClean="0"/>
              <a:t>four specific objectives </a:t>
            </a:r>
            <a:r>
              <a:rPr lang="en-US" dirty="0" smtClean="0"/>
              <a:t>(Art. 2) </a:t>
            </a:r>
          </a:p>
          <a:p>
            <a:pPr marL="628579" lvl="1" indent="-171431">
              <a:buFont typeface="Arial" panose="020B0604020202020204" pitchFamily="34" charset="0"/>
              <a:buChar char="•"/>
              <a:defRPr/>
            </a:pPr>
            <a:r>
              <a:rPr lang="en-US" dirty="0" smtClean="0"/>
              <a:t>support for political reforms (strengthening democracy; rule of law; judiciary; respect for human rights; fundamental freedoms; fight against corruption …);</a:t>
            </a:r>
          </a:p>
          <a:p>
            <a:pPr marL="628579" lvl="1" indent="-171431">
              <a:buFont typeface="Arial" panose="020B0604020202020204" pitchFamily="34" charset="0"/>
              <a:buChar char="•"/>
              <a:defRPr/>
            </a:pPr>
            <a:r>
              <a:rPr lang="en-US" dirty="0" smtClean="0"/>
              <a:t>support for economic, social and territorial development, with a view to smart, sustainable and inclusive growth (education, employment; business environment …)</a:t>
            </a:r>
          </a:p>
          <a:p>
            <a:pPr marL="628579" lvl="1" indent="-171431">
              <a:buFont typeface="Arial" panose="020B0604020202020204" pitchFamily="34" charset="0"/>
              <a:buChar char="•"/>
              <a:defRPr/>
            </a:pPr>
            <a:r>
              <a:rPr lang="en-US" dirty="0" smtClean="0"/>
              <a:t>strengthening of the ability of the IPA II beneficiaries at all levels to fulfil the obligations stemming from Union membership by supporting progressive alignment with, and adoption, implementation and enforcement of, the Union </a:t>
            </a:r>
            <a:r>
              <a:rPr lang="en-US" dirty="0" err="1" smtClean="0"/>
              <a:t>acquis</a:t>
            </a:r>
            <a:r>
              <a:rPr lang="en-US" dirty="0" smtClean="0"/>
              <a:t>, including preparation for management of Union Structural Funds, the Cohesion Fund and the European Agricultural Fund for Rural Development; </a:t>
            </a:r>
          </a:p>
          <a:p>
            <a:pPr marL="628579" lvl="1" indent="-171431">
              <a:buFont typeface="Arial" panose="020B0604020202020204" pitchFamily="34" charset="0"/>
              <a:buChar char="•"/>
              <a:defRPr/>
            </a:pPr>
            <a:r>
              <a:rPr lang="en-US" dirty="0" smtClean="0"/>
              <a:t>strengthening regional integration and territorial cooperation involving the IPA II beneficiaries, Member States and, where appropriate, third countries within the scope of the ENI Regulation.</a:t>
            </a:r>
          </a:p>
          <a:p>
            <a:pPr>
              <a:defRPr/>
            </a:pPr>
            <a:endParaRPr lang="fr-BE" dirty="0"/>
          </a:p>
        </p:txBody>
      </p:sp>
      <p:sp>
        <p:nvSpPr>
          <p:cNvPr id="3379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A81DE4F2-E228-4BB2-9FB3-5FAAD66A7263}" type="slidenum">
              <a:rPr lang="en-GB" altLang="fr-FR" sz="1200" b="0">
                <a:solidFill>
                  <a:schemeClr val="tx1"/>
                </a:solidFill>
                <a:latin typeface="Arial" pitchFamily="34" charset="0"/>
              </a:rPr>
              <a:pPr/>
              <a:t>5</a:t>
            </a:fld>
            <a:endParaRPr lang="en-GB" altLang="fr-FR" sz="1200" b="0">
              <a:solidFill>
                <a:schemeClr val="tx1"/>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b="1" dirty="0" smtClean="0">
                <a:latin typeface="Arial" pitchFamily="34" charset="0"/>
              </a:rPr>
              <a:t>Annex I to the IPA II Regulation </a:t>
            </a:r>
            <a:r>
              <a:rPr lang="en-GB" altLang="en-US" dirty="0" smtClean="0">
                <a:latin typeface="Arial" pitchFamily="34" charset="0"/>
              </a:rPr>
              <a:t>includes the list of all « enlargement countries » eligible for pre-accession assistance; i.e. referred to as  « </a:t>
            </a:r>
            <a:r>
              <a:rPr lang="en-GB" altLang="en-US" b="1" i="1" dirty="0" smtClean="0">
                <a:latin typeface="Arial" pitchFamily="34" charset="0"/>
              </a:rPr>
              <a:t>beneficiaries listed in Annex I </a:t>
            </a:r>
            <a:r>
              <a:rPr lang="en-GB" altLang="en-US" dirty="0" smtClean="0">
                <a:latin typeface="Arial" pitchFamily="34" charset="0"/>
              </a:rPr>
              <a:t>» or simply « </a:t>
            </a:r>
            <a:r>
              <a:rPr lang="en-GB" altLang="en-US" b="1" dirty="0" smtClean="0">
                <a:latin typeface="Arial" pitchFamily="34" charset="0"/>
              </a:rPr>
              <a:t>IPA II beneficiaries </a:t>
            </a:r>
            <a:r>
              <a:rPr lang="en-GB" altLang="en-US" dirty="0" smtClean="0">
                <a:latin typeface="Arial" pitchFamily="34" charset="0"/>
              </a:rPr>
              <a:t>» (see. Art. 2 of IPA II Implementing Regulation).</a:t>
            </a:r>
          </a:p>
          <a:p>
            <a:r>
              <a:rPr lang="en-GB" altLang="en-US" dirty="0" smtClean="0">
                <a:latin typeface="Arial" pitchFamily="34" charset="0"/>
              </a:rPr>
              <a:t> </a:t>
            </a:r>
          </a:p>
          <a:p>
            <a:r>
              <a:rPr lang="en-GB" altLang="en-US" dirty="0" smtClean="0">
                <a:latin typeface="Arial" pitchFamily="34" charset="0"/>
              </a:rPr>
              <a:t>This annex is amendable through the ordinary legislative procedure.</a:t>
            </a:r>
          </a:p>
          <a:p>
            <a:endParaRPr lang="en-GB" altLang="en-US" dirty="0" smtClean="0">
              <a:latin typeface="Arial" pitchFamily="34" charset="0"/>
            </a:endParaRPr>
          </a:p>
          <a:p>
            <a:r>
              <a:rPr lang="en-GB" altLang="en-US" dirty="0" smtClean="0">
                <a:latin typeface="Arial" pitchFamily="34" charset="0"/>
              </a:rPr>
              <a:t>N.B. Despite the fact that negotiations on accession are on hold and no more financial assistance is planned, Iceland is in Annex I. </a:t>
            </a:r>
          </a:p>
          <a:p>
            <a:endParaRPr lang="en-GB" altLang="en-US" dirty="0" smtClean="0">
              <a:latin typeface="Arial" pitchFamily="34" charset="0"/>
            </a:endParaRPr>
          </a:p>
        </p:txBody>
      </p:sp>
      <p:sp>
        <p:nvSpPr>
          <p:cNvPr id="3482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867" indent="-285718">
              <a:defRPr sz="7600" b="1">
                <a:solidFill>
                  <a:srgbClr val="FFD624"/>
                </a:solidFill>
                <a:latin typeface="Verdana" pitchFamily="34" charset="0"/>
                <a:cs typeface="Arial" pitchFamily="34" charset="0"/>
              </a:defRPr>
            </a:lvl2pPr>
            <a:lvl3pPr marL="1142871" indent="-228574">
              <a:defRPr sz="7600" b="1">
                <a:solidFill>
                  <a:srgbClr val="FFD624"/>
                </a:solidFill>
                <a:latin typeface="Verdana" pitchFamily="34" charset="0"/>
                <a:cs typeface="Arial" pitchFamily="34" charset="0"/>
              </a:defRPr>
            </a:lvl3pPr>
            <a:lvl4pPr marL="1600020" indent="-228574">
              <a:defRPr sz="7600" b="1">
                <a:solidFill>
                  <a:srgbClr val="FFD624"/>
                </a:solidFill>
                <a:latin typeface="Verdana" pitchFamily="34" charset="0"/>
                <a:cs typeface="Arial" pitchFamily="34" charset="0"/>
              </a:defRPr>
            </a:lvl4pPr>
            <a:lvl5pPr marL="2057169" indent="-228574">
              <a:defRPr sz="7600" b="1">
                <a:solidFill>
                  <a:srgbClr val="FFD624"/>
                </a:solidFill>
                <a:latin typeface="Verdana" pitchFamily="34" charset="0"/>
                <a:cs typeface="Arial" pitchFamily="34" charset="0"/>
              </a:defRPr>
            </a:lvl5pPr>
            <a:lvl6pPr marL="2514317" indent="-228574" eaLnBrk="0" fontAlgn="base" hangingPunct="0">
              <a:spcBef>
                <a:spcPct val="0"/>
              </a:spcBef>
              <a:spcAft>
                <a:spcPct val="0"/>
              </a:spcAft>
              <a:defRPr sz="7600" b="1">
                <a:solidFill>
                  <a:srgbClr val="FFD624"/>
                </a:solidFill>
                <a:latin typeface="Verdana" pitchFamily="34" charset="0"/>
                <a:cs typeface="Arial" pitchFamily="34" charset="0"/>
              </a:defRPr>
            </a:lvl6pPr>
            <a:lvl7pPr marL="2971466" indent="-228574" eaLnBrk="0" fontAlgn="base" hangingPunct="0">
              <a:spcBef>
                <a:spcPct val="0"/>
              </a:spcBef>
              <a:spcAft>
                <a:spcPct val="0"/>
              </a:spcAft>
              <a:defRPr sz="7600" b="1">
                <a:solidFill>
                  <a:srgbClr val="FFD624"/>
                </a:solidFill>
                <a:latin typeface="Verdana" pitchFamily="34" charset="0"/>
                <a:cs typeface="Arial" pitchFamily="34" charset="0"/>
              </a:defRPr>
            </a:lvl7pPr>
            <a:lvl8pPr marL="3428615" indent="-228574" eaLnBrk="0" fontAlgn="base" hangingPunct="0">
              <a:spcBef>
                <a:spcPct val="0"/>
              </a:spcBef>
              <a:spcAft>
                <a:spcPct val="0"/>
              </a:spcAft>
              <a:defRPr sz="7600" b="1">
                <a:solidFill>
                  <a:srgbClr val="FFD624"/>
                </a:solidFill>
                <a:latin typeface="Verdana" pitchFamily="34" charset="0"/>
                <a:cs typeface="Arial" pitchFamily="34" charset="0"/>
              </a:defRPr>
            </a:lvl8pPr>
            <a:lvl9pPr marL="3885763" indent="-228574" eaLnBrk="0" fontAlgn="base" hangingPunct="0">
              <a:spcBef>
                <a:spcPct val="0"/>
              </a:spcBef>
              <a:spcAft>
                <a:spcPct val="0"/>
              </a:spcAft>
              <a:defRPr sz="7600" b="1">
                <a:solidFill>
                  <a:srgbClr val="FFD624"/>
                </a:solidFill>
                <a:latin typeface="Verdana" pitchFamily="34" charset="0"/>
                <a:cs typeface="Arial" pitchFamily="34" charset="0"/>
              </a:defRPr>
            </a:lvl9pPr>
          </a:lstStyle>
          <a:p>
            <a:fld id="{CE3231E5-B7E6-4319-9239-DF9052AA3930}" type="slidenum">
              <a:rPr lang="en-GB" altLang="fr-FR" sz="1200" b="0">
                <a:solidFill>
                  <a:schemeClr val="tx1"/>
                </a:solidFill>
                <a:latin typeface="Arial" pitchFamily="34" charset="0"/>
              </a:rPr>
              <a:pPr/>
              <a:t>6</a:t>
            </a:fld>
            <a:endParaRPr lang="en-GB" altLang="fr-FR" sz="1200" b="0">
              <a:solidFill>
                <a:schemeClr val="tx1"/>
              </a:solidFill>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4051591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8</a:t>
            </a:fld>
            <a:endParaRPr lang="en-GB"/>
          </a:p>
        </p:txBody>
      </p:sp>
    </p:spTree>
    <p:extLst>
      <p:ext uri="{BB962C8B-B14F-4D97-AF65-F5344CB8AC3E}">
        <p14:creationId xmlns:p14="http://schemas.microsoft.com/office/powerpoint/2010/main" val="1630922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9</a:t>
            </a:fld>
            <a:endParaRPr lang="en-GB"/>
          </a:p>
        </p:txBody>
      </p:sp>
    </p:spTree>
    <p:extLst>
      <p:ext uri="{BB962C8B-B14F-4D97-AF65-F5344CB8AC3E}">
        <p14:creationId xmlns:p14="http://schemas.microsoft.com/office/powerpoint/2010/main" val="30632820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2.jp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635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sp>
        <p:nvSpPr>
          <p:cNvPr id="2" name="Title 1"/>
          <p:cNvSpPr>
            <a:spLocks noGrp="1"/>
          </p:cNvSpPr>
          <p:nvPr>
            <p:ph type="title" hasCustomPrompt="1"/>
          </p:nvPr>
        </p:nvSpPr>
        <p:spPr>
          <a:xfrm>
            <a:off x="4139952" y="1700808"/>
            <a:ext cx="4536504" cy="2088232"/>
          </a:xfrm>
        </p:spPr>
        <p:txBody>
          <a:bodyPr/>
          <a:lstStyle>
            <a:lvl1pPr marL="0">
              <a:defRPr sz="60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a:xfrm>
            <a:off x="457200" y="6093296"/>
            <a:ext cx="2133600" cy="476250"/>
          </a:xfrm>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a:xfrm>
            <a:off x="3124200" y="6093296"/>
            <a:ext cx="2895600" cy="476250"/>
          </a:xfrm>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a:xfrm>
            <a:off x="6553200" y="6093296"/>
            <a:ext cx="2133600" cy="476250"/>
          </a:xfrm>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0400" y="324000"/>
            <a:ext cx="1816603" cy="1400400"/>
          </a:xfrm>
          <a:prstGeom prst="rect">
            <a:avLst/>
          </a:prstGeom>
        </p:spPr>
      </p:pic>
      <p:pic>
        <p:nvPicPr>
          <p:cNvPr id="1026" name="Picture 2"/>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4234050" y="6445787"/>
            <a:ext cx="675900" cy="45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17" name="Rectangle 4"/>
          <p:cNvSpPr>
            <a:spLocks noGrp="1" noChangeArrowheads="1"/>
          </p:cNvSpPr>
          <p:nvPr>
            <p:ph type="dt" sz="half" idx="10"/>
          </p:nvPr>
        </p:nvSpPr>
        <p:spPr>
          <a:xfrm>
            <a:off x="457200" y="6093296"/>
            <a:ext cx="2133600" cy="476250"/>
          </a:xfrm>
        </p:spPr>
        <p:txBody>
          <a:bodyPr/>
          <a:lstStyle>
            <a:lvl1pPr>
              <a:defRPr dirty="0">
                <a:solidFill>
                  <a:schemeClr val="tx1"/>
                </a:solidFill>
              </a:defRPr>
            </a:lvl1pPr>
          </a:lstStyle>
          <a:p>
            <a:pPr>
              <a:defRPr/>
            </a:pPr>
            <a:endParaRPr lang="en-GB"/>
          </a:p>
        </p:txBody>
      </p:sp>
      <p:sp>
        <p:nvSpPr>
          <p:cNvPr id="18" name="Rectangle 5"/>
          <p:cNvSpPr>
            <a:spLocks noGrp="1" noChangeArrowheads="1"/>
          </p:cNvSpPr>
          <p:nvPr>
            <p:ph type="ftr" sz="quarter" idx="11"/>
          </p:nvPr>
        </p:nvSpPr>
        <p:spPr>
          <a:xfrm>
            <a:off x="3124200" y="6093296"/>
            <a:ext cx="2895600" cy="476250"/>
          </a:xfrm>
        </p:spPr>
        <p:txBody>
          <a:bodyPr/>
          <a:lstStyle>
            <a:lvl1pPr>
              <a:defRPr dirty="0">
                <a:solidFill>
                  <a:schemeClr val="tx1"/>
                </a:solidFill>
              </a:defRPr>
            </a:lvl1pPr>
          </a:lstStyle>
          <a:p>
            <a:pPr>
              <a:defRPr/>
            </a:pPr>
            <a:endParaRPr lang="en-GB" dirty="0"/>
          </a:p>
        </p:txBody>
      </p:sp>
      <p:sp>
        <p:nvSpPr>
          <p:cNvPr id="19" name="Rectangle 6"/>
          <p:cNvSpPr>
            <a:spLocks noGrp="1" noChangeArrowheads="1"/>
          </p:cNvSpPr>
          <p:nvPr>
            <p:ph type="sldNum" sz="quarter" idx="12"/>
          </p:nvPr>
        </p:nvSpPr>
        <p:spPr>
          <a:xfrm>
            <a:off x="6553200" y="6093296"/>
            <a:ext cx="2133600" cy="476250"/>
          </a:xfrm>
        </p:spPr>
        <p:txBody>
          <a:bodyPr/>
          <a:lstStyle>
            <a:lvl1pPr>
              <a:defRPr smtClean="0">
                <a:solidFill>
                  <a:schemeClr val="tx1"/>
                </a:solidFill>
              </a:defRPr>
            </a:lvl1pPr>
          </a:lstStyle>
          <a:p>
            <a:pPr>
              <a:defRPr/>
            </a:pPr>
            <a:fld id="{2BB59E6E-B967-488E-B209-8B7FA0D7AF99}" type="slidenum">
              <a:rPr lang="en-GB" smtClean="0"/>
              <a:pPr>
                <a:defRPr/>
              </a:pPr>
              <a:t>‹#›</a:t>
            </a:fld>
            <a:endParaRPr lang="en-GB"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54800" y="306000"/>
            <a:ext cx="1620466" cy="1249200"/>
          </a:xfrm>
          <a:prstGeom prst="rect">
            <a:avLst/>
          </a:prstGeom>
        </p:spPr>
      </p:pic>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249832" y="6453336"/>
            <a:ext cx="610200" cy="406800"/>
          </a:xfrm>
          <a:prstGeom prst="rect">
            <a:avLst/>
          </a:prstGeom>
        </p:spPr>
      </p:pic>
      <p:pic>
        <p:nvPicPr>
          <p:cNvPr id="12" name="Picture 2" descr="C:\Users\lupasst\Desktop\Graphics\Footer Box NEAR2.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33226" y="6437738"/>
            <a:ext cx="630932" cy="4263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4229100" y="6416311"/>
            <a:ext cx="675900" cy="450600"/>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0">
                <a:solidFill>
                  <a:srgbClr val="09064A"/>
                </a:solidFill>
                <a:latin typeface="+mj-lt"/>
              </a:defRPr>
            </a:lvl1pPr>
          </a:lstStyle>
          <a:p>
            <a:r>
              <a:rPr lang="en-US" dirty="0" smtClean="0"/>
              <a:t>Click to edit Master title style</a:t>
            </a:r>
            <a:endParaRPr lang="en-GB" dirty="0"/>
          </a:p>
        </p:txBody>
      </p:sp>
      <p:sp>
        <p:nvSpPr>
          <p:cNvPr id="3" name="Date Placeholder 2"/>
          <p:cNvSpPr>
            <a:spLocks noGrp="1"/>
          </p:cNvSpPr>
          <p:nvPr>
            <p:ph type="dt" sz="half" idx="10"/>
          </p:nvPr>
        </p:nvSpPr>
        <p:spPr>
          <a:xfrm>
            <a:off x="6516216" y="476672"/>
            <a:ext cx="2133600" cy="476250"/>
          </a:xfrm>
        </p:spPr>
        <p:txBody>
          <a:bodyPr/>
          <a:lstStyle/>
          <a:p>
            <a:pPr>
              <a:defRPr/>
            </a:pPr>
            <a:endParaRPr lang="en-GB" dirty="0"/>
          </a:p>
        </p:txBody>
      </p:sp>
      <p:sp>
        <p:nvSpPr>
          <p:cNvPr id="5" name="Slide Number Placeholder 4"/>
          <p:cNvSpPr>
            <a:spLocks noGrp="1"/>
          </p:cNvSpPr>
          <p:nvPr>
            <p:ph type="sldNum" sz="quarter" idx="12"/>
          </p:nvPr>
        </p:nvSpPr>
        <p:spPr>
          <a:xfrm>
            <a:off x="467544" y="6245225"/>
            <a:ext cx="2133600" cy="476250"/>
          </a:xfrm>
        </p:spPr>
        <p:txBody>
          <a:bodyPr/>
          <a:lstStyle>
            <a:lvl1pPr algn="l">
              <a:defRPr/>
            </a:lvl1pPr>
          </a:lstStyle>
          <a:p>
            <a:pPr>
              <a:defRPr/>
            </a:pPr>
            <a:fld id="{9C8D21B7-B314-438C-91E9-7FF9087DC078}" type="slidenum">
              <a:rPr lang="en-GB" smtClean="0"/>
              <a:pPr>
                <a:defRPr/>
              </a:pPr>
              <a:t>‹#›</a:t>
            </a:fld>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246038"/>
            <a:ext cx="3672408" cy="561326"/>
          </a:xfrm>
          <a:prstGeom prst="rect">
            <a:avLst/>
          </a:prstGeom>
        </p:spPr>
      </p:pic>
      <p:sp>
        <p:nvSpPr>
          <p:cNvPr id="7" name="Content Placeholder 2"/>
          <p:cNvSpPr>
            <a:spLocks noGrp="1"/>
          </p:cNvSpPr>
          <p:nvPr>
            <p:ph idx="1"/>
          </p:nvPr>
        </p:nvSpPr>
        <p:spPr>
          <a:xfrm>
            <a:off x="457200" y="2636912"/>
            <a:ext cx="8229600" cy="3384476"/>
          </a:xfrm>
        </p:spPr>
        <p:txBody>
          <a:bodyPr/>
          <a:lstStyle>
            <a:lvl1pPr marL="0" indent="-342900">
              <a:buClr>
                <a:srgbClr val="09064A"/>
              </a:buClr>
              <a:buSzPct val="120000"/>
              <a:buFont typeface="Arial" pitchFamily="34" charset="0"/>
              <a:buChar char="•"/>
              <a:defRPr>
                <a:solidFill>
                  <a:srgbClr val="09064A"/>
                </a:solidFill>
              </a:defRPr>
            </a:lvl1pPr>
            <a:lvl2pPr>
              <a:buClr>
                <a:srgbClr val="09064A"/>
              </a:buClr>
              <a:defRPr>
                <a:solidFill>
                  <a:srgbClr val="09064A"/>
                </a:solidFill>
              </a:defRPr>
            </a:lvl2pPr>
            <a:lvl3pPr>
              <a:buFontTx/>
              <a:buChar char="-"/>
              <a:defRPr>
                <a:solidFill>
                  <a:srgbClr val="09064A"/>
                </a:solidFill>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Tree>
    <p:extLst>
      <p:ext uri="{BB962C8B-B14F-4D97-AF65-F5344CB8AC3E}">
        <p14:creationId xmlns:p14="http://schemas.microsoft.com/office/powerpoint/2010/main" val="3973319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0" y="6362700"/>
            <a:ext cx="9144000" cy="366713"/>
          </a:xfrm>
          <a:prstGeom prst="rect">
            <a:avLst/>
          </a:prstGeom>
          <a:noFill/>
          <a:ln>
            <a:noFill/>
          </a:ln>
          <a:effectLs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algn="ctr" eaLnBrk="0" fontAlgn="base" hangingPunct="0">
              <a:spcBef>
                <a:spcPct val="0"/>
              </a:spcBef>
              <a:spcAft>
                <a:spcPct val="0"/>
              </a:spcAft>
              <a:defRPr b="1">
                <a:solidFill>
                  <a:schemeClr val="tx1"/>
                </a:solidFill>
                <a:latin typeface="Arial" pitchFamily="34" charset="0"/>
              </a:defRPr>
            </a:lvl6pPr>
            <a:lvl7pPr marL="2971800" indent="-228600" algn="ctr" eaLnBrk="0" fontAlgn="base" hangingPunct="0">
              <a:spcBef>
                <a:spcPct val="0"/>
              </a:spcBef>
              <a:spcAft>
                <a:spcPct val="0"/>
              </a:spcAft>
              <a:defRPr b="1">
                <a:solidFill>
                  <a:schemeClr val="tx1"/>
                </a:solidFill>
                <a:latin typeface="Arial" pitchFamily="34" charset="0"/>
              </a:defRPr>
            </a:lvl7pPr>
            <a:lvl8pPr marL="3429000" indent="-228600" algn="ctr" eaLnBrk="0" fontAlgn="base" hangingPunct="0">
              <a:spcBef>
                <a:spcPct val="0"/>
              </a:spcBef>
              <a:spcAft>
                <a:spcPct val="0"/>
              </a:spcAft>
              <a:defRPr b="1">
                <a:solidFill>
                  <a:schemeClr val="tx1"/>
                </a:solidFill>
                <a:latin typeface="Arial" pitchFamily="34" charset="0"/>
              </a:defRPr>
            </a:lvl8pPr>
            <a:lvl9pPr marL="3886200" indent="-228600" algn="ctr" eaLnBrk="0" fontAlgn="base" hangingPunct="0">
              <a:spcBef>
                <a:spcPct val="0"/>
              </a:spcBef>
              <a:spcAft>
                <a:spcPct val="0"/>
              </a:spcAft>
              <a:defRPr b="1">
                <a:solidFill>
                  <a:schemeClr val="tx1"/>
                </a:solidFill>
                <a:latin typeface="Arial" pitchFamily="34" charset="0"/>
              </a:defRPr>
            </a:lvl9pPr>
          </a:lstStyle>
          <a:p>
            <a:pPr eaLnBrk="1" hangingPunct="1">
              <a:spcBef>
                <a:spcPct val="50000"/>
              </a:spcBef>
              <a:defRPr/>
            </a:pPr>
            <a:endParaRPr lang="en-US" smtClean="0">
              <a:solidFill>
                <a:schemeClr val="bg1"/>
              </a:solidFill>
              <a:cs typeface="+mn-cs"/>
            </a:endParaRPr>
          </a:p>
        </p:txBody>
      </p:sp>
      <p:sp>
        <p:nvSpPr>
          <p:cNvPr id="5" name="Rectangle 10"/>
          <p:cNvSpPr>
            <a:spLocks noChangeArrowheads="1"/>
          </p:cNvSpPr>
          <p:nvPr/>
        </p:nvSpPr>
        <p:spPr bwMode="auto">
          <a:xfrm>
            <a:off x="0" y="6235700"/>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sz="7600" b="1">
                <a:solidFill>
                  <a:srgbClr val="FFD624"/>
                </a:solidFill>
                <a:latin typeface="Verdana" panose="020B0604030504040204" pitchFamily="34" charset="0"/>
                <a:cs typeface="Arial" panose="020B0604020202020204" pitchFamily="34" charset="0"/>
              </a:defRPr>
            </a:lvl1pPr>
            <a:lvl2pPr marL="742950" indent="-285750" eaLnBrk="0" hangingPunct="0">
              <a:defRPr sz="7600" b="1">
                <a:solidFill>
                  <a:srgbClr val="FFD624"/>
                </a:solidFill>
                <a:latin typeface="Verdana" panose="020B0604030504040204" pitchFamily="34" charset="0"/>
                <a:cs typeface="Arial" panose="020B0604020202020204" pitchFamily="34" charset="0"/>
              </a:defRPr>
            </a:lvl2pPr>
            <a:lvl3pPr marL="1143000" indent="-228600" eaLnBrk="0" hangingPunct="0">
              <a:defRPr sz="7600" b="1">
                <a:solidFill>
                  <a:srgbClr val="FFD624"/>
                </a:solidFill>
                <a:latin typeface="Verdana" panose="020B0604030504040204" pitchFamily="34" charset="0"/>
                <a:cs typeface="Arial" panose="020B0604020202020204" pitchFamily="34" charset="0"/>
              </a:defRPr>
            </a:lvl3pPr>
            <a:lvl4pPr marL="1600200" indent="-228600" eaLnBrk="0" hangingPunct="0">
              <a:defRPr sz="7600" b="1">
                <a:solidFill>
                  <a:srgbClr val="FFD624"/>
                </a:solidFill>
                <a:latin typeface="Verdana" panose="020B0604030504040204" pitchFamily="34" charset="0"/>
                <a:cs typeface="Arial" panose="020B0604020202020204" pitchFamily="34" charset="0"/>
              </a:defRPr>
            </a:lvl4pPr>
            <a:lvl5pPr marL="2057400" indent="-228600" eaLnBrk="0" hangingPunct="0">
              <a:defRPr sz="7600" b="1">
                <a:solidFill>
                  <a:srgbClr val="FFD624"/>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9pPr>
          </a:lstStyle>
          <a:p>
            <a:pPr eaLnBrk="1" hangingPunct="1">
              <a:defRPr/>
            </a:pPr>
            <a:r>
              <a:rPr lang="en-GB" altLang="fr-FR" smtClean="0">
                <a:solidFill>
                  <a:schemeClr val="bg1"/>
                </a:solidFill>
              </a:rPr>
              <a:t>	</a:t>
            </a:r>
          </a:p>
          <a:p>
            <a:pPr eaLnBrk="1" hangingPunct="1">
              <a:defRPr/>
            </a:pPr>
            <a:r>
              <a:rPr lang="en-GB" altLang="fr-FR" smtClean="0">
                <a:solidFill>
                  <a:schemeClr val="bg1"/>
                </a:solidFill>
              </a:rPr>
              <a:t>	</a:t>
            </a:r>
            <a:endParaRPr lang="en-GB" altLang="fr-FR" sz="1200" smtClean="0">
              <a:solidFill>
                <a:schemeClr val="bg1"/>
              </a:solidFill>
            </a:endParaRPr>
          </a:p>
        </p:txBody>
      </p:sp>
      <p:sp>
        <p:nvSpPr>
          <p:cNvPr id="6" name="Rectangle 5"/>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7" name="Picture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319592193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25538"/>
            <a:ext cx="9144000" cy="5732462"/>
          </a:xfrm>
          <a:prstGeom prst="rect">
            <a:avLst/>
          </a:prstGeom>
          <a:solidFill>
            <a:srgbClr val="0F5494"/>
          </a:solidFill>
          <a:ln w="635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anose="020B0604030504040204" pitchFamily="34" charset="0"/>
                <a:cs typeface="Arial" panose="020B0604020202020204" pitchFamily="34" charset="0"/>
              </a:defRPr>
            </a:lvl1pPr>
            <a:lvl2pPr marL="742950" indent="-285750" defTabSz="457200" eaLnBrk="0" hangingPunct="0">
              <a:defRPr sz="7600" b="1">
                <a:solidFill>
                  <a:srgbClr val="FFD624"/>
                </a:solidFill>
                <a:latin typeface="Verdana" panose="020B0604030504040204" pitchFamily="34" charset="0"/>
                <a:cs typeface="Arial" panose="020B0604020202020204" pitchFamily="34" charset="0"/>
              </a:defRPr>
            </a:lvl2pPr>
            <a:lvl3pPr marL="1143000" indent="-228600" defTabSz="457200" eaLnBrk="0" hangingPunct="0">
              <a:defRPr sz="7600" b="1">
                <a:solidFill>
                  <a:srgbClr val="FFD624"/>
                </a:solidFill>
                <a:latin typeface="Verdana" panose="020B0604030504040204" pitchFamily="34" charset="0"/>
                <a:cs typeface="Arial" panose="020B0604020202020204" pitchFamily="34" charset="0"/>
              </a:defRPr>
            </a:lvl3pPr>
            <a:lvl4pPr marL="1600200" indent="-228600" defTabSz="457200" eaLnBrk="0" hangingPunct="0">
              <a:defRPr sz="7600" b="1">
                <a:solidFill>
                  <a:srgbClr val="FFD624"/>
                </a:solidFill>
                <a:latin typeface="Verdana" panose="020B0604030504040204" pitchFamily="34" charset="0"/>
                <a:cs typeface="Arial" panose="020B0604020202020204" pitchFamily="34" charset="0"/>
              </a:defRPr>
            </a:lvl4pPr>
            <a:lvl5pPr marL="2057400" indent="-228600" defTabSz="457200" eaLnBrk="0" hangingPunct="0">
              <a:defRPr sz="7600" b="1">
                <a:solidFill>
                  <a:srgbClr val="FFD624"/>
                </a:solidFill>
                <a:latin typeface="Verdana" panose="020B0604030504040204" pitchFamily="34" charset="0"/>
                <a:cs typeface="Arial" panose="020B0604020202020204" pitchFamily="34" charset="0"/>
              </a:defRPr>
            </a:lvl5pPr>
            <a:lvl6pPr marL="2514600" indent="-228600" defTabSz="4572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6pPr>
            <a:lvl7pPr marL="2971800" indent="-228600" defTabSz="4572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7pPr>
            <a:lvl8pPr marL="3429000" indent="-228600" defTabSz="4572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8pPr>
            <a:lvl9pPr marL="3886200" indent="-228600" defTabSz="457200" eaLnBrk="0" fontAlgn="base" hangingPunct="0">
              <a:spcBef>
                <a:spcPct val="0"/>
              </a:spcBef>
              <a:spcAft>
                <a:spcPct val="0"/>
              </a:spcAft>
              <a:defRPr sz="7600" b="1">
                <a:solidFill>
                  <a:srgbClr val="FFD624"/>
                </a:solidFill>
                <a:latin typeface="Verdana" panose="020B0604030504040204" pitchFamily="34" charset="0"/>
                <a:cs typeface="Arial" panose="020B0604020202020204" pitchFamily="34" charset="0"/>
              </a:defRPr>
            </a:lvl9pPr>
          </a:lstStyle>
          <a:p>
            <a:pPr algn="ctr" eaLnBrk="1" hangingPunct="1">
              <a:defRPr/>
            </a:pPr>
            <a:endParaRPr lang="en-US" altLang="fr-FR" sz="1800" b="0" smtClean="0">
              <a:solidFill>
                <a:srgbClr val="FFFFFF"/>
              </a:solidFill>
            </a:endParaRPr>
          </a:p>
        </p:txBody>
      </p:sp>
      <p:pic>
        <p:nvPicPr>
          <p:cNvPr id="5"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49663" y="323850"/>
            <a:ext cx="181768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67544" y="3933056"/>
            <a:ext cx="3744416" cy="1872208"/>
          </a:xfrm>
        </p:spPr>
        <p:txBody>
          <a:bodyPr/>
          <a:lstStyle>
            <a:lvl1pPr marL="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6" name="Rectangle 4"/>
          <p:cNvSpPr>
            <a:spLocks noGrp="1" noChangeArrowheads="1"/>
          </p:cNvSpPr>
          <p:nvPr>
            <p:ph type="dt" sz="half" idx="10"/>
          </p:nvPr>
        </p:nvSpPr>
        <p:spPr>
          <a:xfrm>
            <a:off x="457200" y="6092825"/>
            <a:ext cx="2133600" cy="476250"/>
          </a:xfrm>
        </p:spPr>
        <p:txBody>
          <a:bodyPr/>
          <a:lstStyle>
            <a:lvl1pPr>
              <a:defRPr>
                <a:solidFill>
                  <a:schemeClr val="bg1"/>
                </a:solidFill>
              </a:defRPr>
            </a:lvl1pPr>
          </a:lstStyle>
          <a:p>
            <a:pPr>
              <a:defRPr/>
            </a:pPr>
            <a:endParaRPr lang="en-GB"/>
          </a:p>
        </p:txBody>
      </p:sp>
      <p:sp>
        <p:nvSpPr>
          <p:cNvPr id="7" name="Rectangle 5"/>
          <p:cNvSpPr>
            <a:spLocks noGrp="1" noChangeArrowheads="1"/>
          </p:cNvSpPr>
          <p:nvPr>
            <p:ph type="ftr" sz="quarter" idx="11"/>
          </p:nvPr>
        </p:nvSpPr>
        <p:spPr>
          <a:xfrm>
            <a:off x="3124200" y="6092825"/>
            <a:ext cx="2895600" cy="476250"/>
          </a:xfrm>
        </p:spPr>
        <p:txBody>
          <a:bodyPr/>
          <a:lstStyle>
            <a:lvl1pPr>
              <a:defRPr>
                <a:solidFill>
                  <a:schemeClr val="bg1"/>
                </a:solidFill>
              </a:defRPr>
            </a:lvl1pPr>
          </a:lstStyle>
          <a:p>
            <a:pPr>
              <a:defRPr/>
            </a:pPr>
            <a:endParaRPr/>
          </a:p>
        </p:txBody>
      </p:sp>
      <p:sp>
        <p:nvSpPr>
          <p:cNvPr id="8" name="Rectangle 6"/>
          <p:cNvSpPr>
            <a:spLocks noGrp="1" noChangeArrowheads="1"/>
          </p:cNvSpPr>
          <p:nvPr>
            <p:ph type="sldNum" sz="quarter" idx="12"/>
          </p:nvPr>
        </p:nvSpPr>
        <p:spPr>
          <a:xfrm>
            <a:off x="6553200" y="6092825"/>
            <a:ext cx="2133600" cy="476250"/>
          </a:xfrm>
        </p:spPr>
        <p:txBody>
          <a:bodyPr/>
          <a:lstStyle>
            <a:lvl1pPr>
              <a:defRPr>
                <a:solidFill>
                  <a:schemeClr val="bg1"/>
                </a:solidFill>
              </a:defRPr>
            </a:lvl1pPr>
          </a:lstStyle>
          <a:p>
            <a:pPr>
              <a:defRPr/>
            </a:pPr>
            <a:fld id="{D0D083A8-43BA-49A4-9A4C-E924AB85D480}" type="slidenum">
              <a:rPr lang="en-GB" altLang="fr-FR"/>
              <a:pPr>
                <a:defRPr/>
              </a:pPr>
              <a:t>‹#›</a:t>
            </a:fld>
            <a:endParaRPr lang="en-GB" altLang="fr-FR"/>
          </a:p>
        </p:txBody>
      </p:sp>
    </p:spTree>
    <p:extLst>
      <p:ext uri="{BB962C8B-B14F-4D97-AF65-F5344CB8AC3E}">
        <p14:creationId xmlns:p14="http://schemas.microsoft.com/office/powerpoint/2010/main" val="28513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3" name="Rectangle 4"/>
          <p:cNvSpPr>
            <a:spLocks noGrp="1" noChangeArrowheads="1"/>
          </p:cNvSpPr>
          <p:nvPr>
            <p:ph type="dt" sz="half" idx="10"/>
          </p:nvPr>
        </p:nvSpPr>
        <p:spPr>
          <a:xfrm>
            <a:off x="457200" y="6092825"/>
            <a:ext cx="2133600" cy="476250"/>
          </a:xfrm>
        </p:spPr>
        <p:txBody>
          <a:bodyPr/>
          <a:lstStyle>
            <a:lvl1pPr>
              <a:defRPr>
                <a:solidFill>
                  <a:schemeClr val="tx1"/>
                </a:solidFill>
              </a:defRPr>
            </a:lvl1pPr>
          </a:lstStyle>
          <a:p>
            <a:pPr>
              <a:defRPr/>
            </a:pPr>
            <a:endParaRPr lang="en-GB"/>
          </a:p>
        </p:txBody>
      </p:sp>
      <p:sp>
        <p:nvSpPr>
          <p:cNvPr id="4" name="Rectangle 5"/>
          <p:cNvSpPr>
            <a:spLocks noGrp="1" noChangeArrowheads="1"/>
          </p:cNvSpPr>
          <p:nvPr>
            <p:ph type="ftr" sz="quarter" idx="11"/>
          </p:nvPr>
        </p:nvSpPr>
        <p:spPr>
          <a:xfrm>
            <a:off x="3124200" y="6092825"/>
            <a:ext cx="2895600" cy="476250"/>
          </a:xfrm>
        </p:spPr>
        <p:txBody>
          <a:bodyPr/>
          <a:lstStyle>
            <a:lvl1pPr>
              <a:defRPr>
                <a:solidFill>
                  <a:schemeClr val="tx1"/>
                </a:solidFill>
              </a:defRPr>
            </a:lvl1pPr>
          </a:lstStyle>
          <a:p>
            <a:pPr>
              <a:defRPr/>
            </a:pPr>
            <a:endParaRPr/>
          </a:p>
        </p:txBody>
      </p:sp>
      <p:sp>
        <p:nvSpPr>
          <p:cNvPr id="5" name="Rectangle 6"/>
          <p:cNvSpPr>
            <a:spLocks noGrp="1" noChangeArrowheads="1"/>
          </p:cNvSpPr>
          <p:nvPr>
            <p:ph type="sldNum" sz="quarter" idx="12"/>
          </p:nvPr>
        </p:nvSpPr>
        <p:spPr>
          <a:xfrm>
            <a:off x="6553200" y="6092825"/>
            <a:ext cx="2133600" cy="476250"/>
          </a:xfrm>
        </p:spPr>
        <p:txBody>
          <a:bodyPr/>
          <a:lstStyle>
            <a:lvl1pPr>
              <a:defRPr/>
            </a:lvl1pPr>
          </a:lstStyle>
          <a:p>
            <a:pPr>
              <a:defRPr/>
            </a:pPr>
            <a:fld id="{EBC84E6B-ED8F-4DE7-A2FD-037C44338231}" type="slidenum">
              <a:rPr lang="en-GB" altLang="fr-FR"/>
              <a:pPr>
                <a:defRPr/>
              </a:pPr>
              <a:t>‹#›</a:t>
            </a:fld>
            <a:endParaRPr lang="en-GB" altLang="fr-FR"/>
          </a:p>
        </p:txBody>
      </p:sp>
    </p:spTree>
    <p:extLst>
      <p:ext uri="{BB962C8B-B14F-4D97-AF65-F5344CB8AC3E}">
        <p14:creationId xmlns:p14="http://schemas.microsoft.com/office/powerpoint/2010/main" val="347364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srgbClr val="FFFFFF"/>
              </a:solidFill>
            </a:endParaRPr>
          </a:p>
        </p:txBody>
      </p:sp>
      <p:pic>
        <p:nvPicPr>
          <p:cNvPr id="5"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6" name="Rectangle 4"/>
          <p:cNvSpPr>
            <a:spLocks noGrp="1" noChangeArrowheads="1"/>
          </p:cNvSpPr>
          <p:nvPr>
            <p:ph type="dt" sz="half" idx="10"/>
          </p:nvPr>
        </p:nvSpPr>
        <p:spPr>
          <a:xfrm>
            <a:off x="457200" y="6092825"/>
            <a:ext cx="2133600" cy="476250"/>
          </a:xfrm>
        </p:spPr>
        <p:txBody>
          <a:bodyPr/>
          <a:lstStyle>
            <a:lvl1pPr eaLnBrk="0" hangingPunct="0">
              <a:defRPr b="1">
                <a:solidFill>
                  <a:srgbClr val="000000"/>
                </a:solidFill>
              </a:defRPr>
            </a:lvl1pPr>
          </a:lstStyle>
          <a:p>
            <a:pPr>
              <a:defRPr/>
            </a:pPr>
            <a:endParaRPr lang="en-GB"/>
          </a:p>
        </p:txBody>
      </p:sp>
      <p:sp>
        <p:nvSpPr>
          <p:cNvPr id="7" name="Rectangle 5"/>
          <p:cNvSpPr>
            <a:spLocks noGrp="1" noChangeArrowheads="1"/>
          </p:cNvSpPr>
          <p:nvPr>
            <p:ph type="ftr" sz="quarter" idx="11"/>
          </p:nvPr>
        </p:nvSpPr>
        <p:spPr>
          <a:xfrm>
            <a:off x="3124200" y="6092825"/>
            <a:ext cx="2895600" cy="476250"/>
          </a:xfrm>
        </p:spPr>
        <p:txBody>
          <a:bodyPr/>
          <a:lstStyle>
            <a:lvl1pPr eaLnBrk="0" hangingPunct="0">
              <a:defRPr b="1">
                <a:solidFill>
                  <a:srgbClr val="000000"/>
                </a:solidFill>
              </a:defRPr>
            </a:lvl1pPr>
          </a:lstStyle>
          <a:p>
            <a:pPr>
              <a:defRPr/>
            </a:pPr>
            <a:endParaRPr/>
          </a:p>
        </p:txBody>
      </p:sp>
      <p:sp>
        <p:nvSpPr>
          <p:cNvPr id="8" name="Rectangle 6"/>
          <p:cNvSpPr>
            <a:spLocks noGrp="1" noChangeArrowheads="1"/>
          </p:cNvSpPr>
          <p:nvPr>
            <p:ph type="sldNum" sz="quarter" idx="12"/>
          </p:nvPr>
        </p:nvSpPr>
        <p:spPr>
          <a:xfrm>
            <a:off x="6553200" y="6092825"/>
            <a:ext cx="2133600" cy="476250"/>
          </a:xfrm>
        </p:spPr>
        <p:txBody>
          <a:bodyPr/>
          <a:lstStyle>
            <a:lvl1pPr eaLnBrk="0" hangingPunct="0">
              <a:defRPr b="1">
                <a:solidFill>
                  <a:srgbClr val="000000"/>
                </a:solidFill>
              </a:defRPr>
            </a:lvl1pPr>
          </a:lstStyle>
          <a:p>
            <a:pPr>
              <a:defRPr/>
            </a:pPr>
            <a:fld id="{DE902364-C3A3-40F9-AA7A-E91D813D96EC}" type="slidenum">
              <a:rPr lang="en-GB" altLang="fr-FR"/>
              <a:pPr>
                <a:defRPr/>
              </a:pPr>
              <a:t>‹#›</a:t>
            </a:fld>
            <a:endParaRPr lang="en-GB" altLang="fr-FR"/>
          </a:p>
        </p:txBody>
      </p:sp>
    </p:spTree>
    <p:extLst>
      <p:ext uri="{BB962C8B-B14F-4D97-AF65-F5344CB8AC3E}">
        <p14:creationId xmlns:p14="http://schemas.microsoft.com/office/powerpoint/2010/main" val="1839040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Rectangle 2"/>
          <p:cNvSpPr/>
          <p:nvPr/>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srgbClr val="FFFFFF"/>
              </a:solidFill>
            </a:endParaRPr>
          </a:p>
        </p:txBody>
      </p:sp>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Rectangle 4"/>
          <p:cNvSpPr>
            <a:spLocks noGrp="1" noChangeArrowheads="1"/>
          </p:cNvSpPr>
          <p:nvPr>
            <p:ph type="dt" sz="half" idx="10"/>
          </p:nvPr>
        </p:nvSpPr>
        <p:spPr>
          <a:xfrm>
            <a:off x="457200" y="6092825"/>
            <a:ext cx="2133600" cy="476250"/>
          </a:xfrm>
        </p:spPr>
        <p:txBody>
          <a:bodyPr/>
          <a:lstStyle>
            <a:lvl1pPr>
              <a:defRPr>
                <a:solidFill>
                  <a:srgbClr val="000000"/>
                </a:solidFill>
              </a:defRPr>
            </a:lvl1pPr>
          </a:lstStyle>
          <a:p>
            <a:pPr>
              <a:defRPr/>
            </a:pPr>
            <a:endParaRPr lang="en-GB"/>
          </a:p>
        </p:txBody>
      </p:sp>
      <p:sp>
        <p:nvSpPr>
          <p:cNvPr id="6" name="Rectangle 5"/>
          <p:cNvSpPr>
            <a:spLocks noGrp="1" noChangeArrowheads="1"/>
          </p:cNvSpPr>
          <p:nvPr>
            <p:ph type="ftr" sz="quarter" idx="11"/>
          </p:nvPr>
        </p:nvSpPr>
        <p:spPr>
          <a:xfrm>
            <a:off x="3124200" y="6092825"/>
            <a:ext cx="2895600" cy="476250"/>
          </a:xfrm>
        </p:spPr>
        <p:txBody>
          <a:bodyPr/>
          <a:lstStyle>
            <a:lvl1pPr>
              <a:defRPr>
                <a:solidFill>
                  <a:srgbClr val="000000"/>
                </a:solidFill>
              </a:defRPr>
            </a:lvl1pPr>
          </a:lstStyle>
          <a:p>
            <a:pPr>
              <a:defRPr/>
            </a:pPr>
            <a:endParaRPr/>
          </a:p>
        </p:txBody>
      </p:sp>
      <p:sp>
        <p:nvSpPr>
          <p:cNvPr id="7" name="Rectangle 6"/>
          <p:cNvSpPr>
            <a:spLocks noGrp="1" noChangeArrowheads="1"/>
          </p:cNvSpPr>
          <p:nvPr>
            <p:ph type="sldNum" sz="quarter" idx="12"/>
          </p:nvPr>
        </p:nvSpPr>
        <p:spPr>
          <a:xfrm>
            <a:off x="6553200" y="6092825"/>
            <a:ext cx="2133600" cy="476250"/>
          </a:xfrm>
        </p:spPr>
        <p:txBody>
          <a:bodyPr/>
          <a:lstStyle>
            <a:lvl1pPr>
              <a:defRPr/>
            </a:lvl1pPr>
          </a:lstStyle>
          <a:p>
            <a:pPr>
              <a:defRPr/>
            </a:pPr>
            <a:fld id="{C019B870-A98B-4588-BFEF-EC5C50CA6B2A}" type="slidenum">
              <a:rPr lang="en-GB" altLang="fr-FR"/>
              <a:pPr>
                <a:defRPr/>
              </a:pPr>
              <a:t>‹#›</a:t>
            </a:fld>
            <a:endParaRPr lang="en-GB" altLang="fr-FR"/>
          </a:p>
        </p:txBody>
      </p:sp>
    </p:spTree>
    <p:extLst>
      <p:ext uri="{BB962C8B-B14F-4D97-AF65-F5344CB8AC3E}">
        <p14:creationId xmlns:p14="http://schemas.microsoft.com/office/powerpoint/2010/main" val="1533406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69" r:id="rId4"/>
    <p:sldLayoutId id="2147483787" r:id="rId5"/>
    <p:sldLayoutId id="2147483788" r:id="rId6"/>
    <p:sldLayoutId id="2147483789" r:id="rId7"/>
    <p:sldLayoutId id="2147483790" r:id="rId8"/>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4.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4.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lupasst\Desktop\EU-LARGE_Visual_POS_20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1484313"/>
            <a:ext cx="5256212" cy="523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7"/>
          <p:cNvSpPr>
            <a:spLocks noChangeArrowheads="1"/>
          </p:cNvSpPr>
          <p:nvPr/>
        </p:nvSpPr>
        <p:spPr bwMode="auto">
          <a:xfrm>
            <a:off x="250825" y="1916832"/>
            <a:ext cx="4892675" cy="26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fr-BE" altLang="fr-FR" sz="2400" b="0" spc="400" dirty="0">
                <a:solidFill>
                  <a:srgbClr val="FFC000"/>
                </a:solidFill>
              </a:rPr>
              <a:t>The</a:t>
            </a:r>
            <a:br>
              <a:rPr lang="fr-BE" altLang="fr-FR" sz="2400" b="0" spc="400" dirty="0">
                <a:solidFill>
                  <a:srgbClr val="FFC000"/>
                </a:solidFill>
              </a:rPr>
            </a:br>
            <a:r>
              <a:rPr lang="fr-BE" altLang="fr-FR" sz="2400" cap="all" spc="400" dirty="0">
                <a:solidFill>
                  <a:srgbClr val="FFC000"/>
                </a:solidFill>
              </a:rPr>
              <a:t>Instrument </a:t>
            </a:r>
            <a:r>
              <a:rPr lang="fr-BE" altLang="fr-FR" sz="2400" b="0" spc="400" dirty="0">
                <a:solidFill>
                  <a:srgbClr val="FFC000"/>
                </a:solidFill>
              </a:rPr>
              <a:t>for</a:t>
            </a:r>
            <a:r>
              <a:rPr lang="fr-BE" altLang="fr-FR" sz="2400" cap="all" spc="400" dirty="0">
                <a:solidFill>
                  <a:srgbClr val="FFC000"/>
                </a:solidFill>
              </a:rPr>
              <a:t> </a:t>
            </a:r>
          </a:p>
          <a:p>
            <a:pPr>
              <a:defRPr/>
            </a:pPr>
            <a:r>
              <a:rPr lang="fr-BE" altLang="fr-FR" sz="2400" cap="all" spc="400" dirty="0">
                <a:solidFill>
                  <a:srgbClr val="FFC000"/>
                </a:solidFill>
              </a:rPr>
              <a:t>Pre-accession Assistance – </a:t>
            </a:r>
          </a:p>
          <a:p>
            <a:pPr>
              <a:defRPr/>
            </a:pPr>
            <a:r>
              <a:rPr lang="fr-BE" altLang="fr-FR" sz="2400" b="0" cap="all" spc="400" dirty="0">
                <a:solidFill>
                  <a:srgbClr val="FFC000"/>
                </a:solidFill>
              </a:rPr>
              <a:t>2014-2020</a:t>
            </a:r>
          </a:p>
          <a:p>
            <a:pPr>
              <a:defRPr/>
            </a:pPr>
            <a:r>
              <a:rPr lang="fr-BE" altLang="fr-FR" sz="2400" cap="all" spc="400" dirty="0">
                <a:solidFill>
                  <a:srgbClr val="FFC000"/>
                </a:solidFill>
              </a:rPr>
              <a:t>(IPA II)</a:t>
            </a:r>
          </a:p>
          <a:p>
            <a:pPr>
              <a:defRPr/>
            </a:pPr>
            <a:endParaRPr lang="fr-BE" altLang="fr-FR" sz="2400" dirty="0">
              <a:solidFill>
                <a:srgbClr val="FFC000"/>
              </a:solidFill>
            </a:endParaRPr>
          </a:p>
          <a:p>
            <a:pPr>
              <a:defRPr/>
            </a:pPr>
            <a:endParaRPr lang="fr-BE" altLang="fr-FR" sz="2000" b="0" dirty="0">
              <a:solidFill>
                <a:schemeClr val="bg1"/>
              </a:solidFill>
            </a:endParaRPr>
          </a:p>
          <a:p>
            <a:pPr>
              <a:defRPr/>
            </a:pPr>
            <a:endParaRPr lang="en-GB" altLang="fr-FR" sz="2400" b="0" dirty="0">
              <a:solidFill>
                <a:srgbClr val="FFC000"/>
              </a:solidFill>
            </a:endParaRPr>
          </a:p>
        </p:txBody>
      </p:sp>
      <p:pic>
        <p:nvPicPr>
          <p:cNvPr id="15364" name="Picture 2" descr="G:\A\4\Personnes\herrypa\06 - OTHER\NEAR\Footer Box NEA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638" y="6324997"/>
            <a:ext cx="8413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p:nvSpPr>
        <p:spPr bwMode="auto">
          <a:xfrm>
            <a:off x="403225" y="4581128"/>
            <a:ext cx="3808413" cy="199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fr-BE" altLang="fr-FR" sz="1800" dirty="0" smtClean="0">
                <a:solidFill>
                  <a:srgbClr val="FFC000"/>
                </a:solidFill>
              </a:rPr>
              <a:t>An </a:t>
            </a:r>
            <a:r>
              <a:rPr lang="fr-BE" altLang="fr-FR" sz="1800" dirty="0" err="1" smtClean="0">
                <a:solidFill>
                  <a:srgbClr val="FFC000"/>
                </a:solidFill>
              </a:rPr>
              <a:t>overview</a:t>
            </a:r>
            <a:endParaRPr lang="fr-BE" altLang="fr-FR" sz="1800" dirty="0" smtClean="0">
              <a:solidFill>
                <a:srgbClr val="FFC000"/>
              </a:solidFill>
            </a:endParaRPr>
          </a:p>
          <a:p>
            <a:pPr>
              <a:defRPr/>
            </a:pPr>
            <a:endParaRPr lang="fr-BE" altLang="fr-FR" sz="1800" dirty="0">
              <a:solidFill>
                <a:srgbClr val="FFC000"/>
              </a:solidFill>
            </a:endParaRPr>
          </a:p>
          <a:p>
            <a:pPr>
              <a:defRPr/>
            </a:pPr>
            <a:endParaRPr lang="fr-BE" altLang="fr-FR" sz="1800" dirty="0">
              <a:solidFill>
                <a:srgbClr val="FFC000"/>
              </a:solidFill>
            </a:endParaRPr>
          </a:p>
          <a:p>
            <a:pPr>
              <a:defRPr/>
            </a:pPr>
            <a:endParaRPr lang="fr-BE" altLang="fr-FR" sz="1800" b="0" dirty="0" smtClean="0">
              <a:solidFill>
                <a:schemeClr val="bg1"/>
              </a:solidFill>
            </a:endParaRPr>
          </a:p>
          <a:p>
            <a:pPr>
              <a:defRPr/>
            </a:pPr>
            <a:r>
              <a:rPr lang="en-GB" altLang="fr-FR" sz="1800" b="0" dirty="0" smtClean="0">
                <a:solidFill>
                  <a:srgbClr val="FFC000"/>
                </a:solidFill>
              </a:rPr>
              <a:t>Paolo GOZZI - </a:t>
            </a:r>
            <a:r>
              <a:rPr lang="en-GB" altLang="fr-FR" sz="1800" b="0" dirty="0">
                <a:solidFill>
                  <a:srgbClr val="FFC000"/>
                </a:solidFill>
              </a:rPr>
              <a:t>DG NEAR </a:t>
            </a:r>
          </a:p>
          <a:p>
            <a:pPr>
              <a:defRPr/>
            </a:pPr>
            <a:endParaRPr lang="fr-BE" altLang="fr-FR" sz="1800" b="0" dirty="0" smtClean="0">
              <a:solidFill>
                <a:schemeClr val="bg1"/>
              </a:solidFill>
            </a:endParaRPr>
          </a:p>
          <a:p>
            <a:pPr>
              <a:defRPr/>
            </a:pPr>
            <a:r>
              <a:rPr lang="fr-BE" altLang="fr-FR" sz="1600" b="0" dirty="0" smtClean="0">
                <a:solidFill>
                  <a:schemeClr val="bg1"/>
                </a:solidFill>
              </a:rPr>
              <a:t>Brussels, </a:t>
            </a:r>
            <a:r>
              <a:rPr lang="fr-BE" altLang="fr-FR" sz="1600" b="0" dirty="0" smtClean="0">
                <a:solidFill>
                  <a:schemeClr val="bg1"/>
                </a:solidFill>
              </a:rPr>
              <a:t>15 </a:t>
            </a:r>
            <a:r>
              <a:rPr lang="fr-BE" altLang="fr-FR" sz="1600" b="0" dirty="0" err="1" smtClean="0">
                <a:solidFill>
                  <a:schemeClr val="bg1"/>
                </a:solidFill>
              </a:rPr>
              <a:t>October</a:t>
            </a:r>
            <a:r>
              <a:rPr lang="fr-BE" altLang="fr-FR" sz="1600" b="0" dirty="0" smtClean="0">
                <a:solidFill>
                  <a:schemeClr val="bg1"/>
                </a:solidFill>
              </a:rPr>
              <a:t> 2015</a:t>
            </a:r>
            <a:endParaRPr lang="fr-BE" altLang="fr-FR" sz="1600" b="0" dirty="0" smtClean="0">
              <a:solidFill>
                <a:schemeClr val="bg1"/>
              </a:solidFill>
            </a:endParaRPr>
          </a:p>
          <a:p>
            <a:pPr>
              <a:defRPr/>
            </a:pPr>
            <a:endParaRPr lang="fr-BE" altLang="fr-FR" sz="1800" b="0" dirty="0" smtClean="0">
              <a:solidFill>
                <a:schemeClr val="bg1"/>
              </a:solidFill>
            </a:endParaRPr>
          </a:p>
          <a:p>
            <a:pPr>
              <a:defRPr/>
            </a:pPr>
            <a:endParaRPr lang="fr-BE" altLang="fr-FR" sz="1800" b="0" dirty="0">
              <a:solidFill>
                <a:schemeClr val="bg1"/>
              </a:solidFill>
            </a:endParaRPr>
          </a:p>
        </p:txBody>
      </p:sp>
    </p:spTree>
    <p:extLst>
      <p:ext uri="{BB962C8B-B14F-4D97-AF65-F5344CB8AC3E}">
        <p14:creationId xmlns:p14="http://schemas.microsoft.com/office/powerpoint/2010/main" val="21432447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ktangel 22"/>
          <p:cNvSpPr/>
          <p:nvPr/>
        </p:nvSpPr>
        <p:spPr bwMode="auto">
          <a:xfrm rot="18876372">
            <a:off x="939800" y="1952625"/>
            <a:ext cx="1187450" cy="6518276"/>
          </a:xfrm>
          <a:prstGeom prst="rect">
            <a:avLst/>
          </a:prstGeom>
          <a:solidFill>
            <a:srgbClr val="CCFF99">
              <a:alpha val="14000"/>
            </a:srgbClr>
          </a:solidFill>
          <a:ln w="3175" cap="flat" cmpd="sng">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grpSp>
        <p:nvGrpSpPr>
          <p:cNvPr id="8" name="Group 7"/>
          <p:cNvGrpSpPr>
            <a:grpSpLocks/>
          </p:cNvGrpSpPr>
          <p:nvPr/>
        </p:nvGrpSpPr>
        <p:grpSpPr bwMode="auto">
          <a:xfrm>
            <a:off x="6608763" y="1243013"/>
            <a:ext cx="2009775" cy="2014537"/>
            <a:chOff x="6608507" y="1242842"/>
            <a:chExt cx="2010692" cy="2014189"/>
          </a:xfrm>
        </p:grpSpPr>
        <p:grpSp>
          <p:nvGrpSpPr>
            <p:cNvPr id="51236" name="Group 5"/>
            <p:cNvGrpSpPr>
              <a:grpSpLocks/>
            </p:cNvGrpSpPr>
            <p:nvPr/>
          </p:nvGrpSpPr>
          <p:grpSpPr bwMode="auto">
            <a:xfrm>
              <a:off x="6608794" y="1242842"/>
              <a:ext cx="2010405" cy="2014189"/>
              <a:chOff x="6608794" y="1242842"/>
              <a:chExt cx="2010405" cy="2014189"/>
            </a:xfrm>
          </p:grpSpPr>
          <p:sp>
            <p:nvSpPr>
              <p:cNvPr id="62" name="Ellipse 37"/>
              <p:cNvSpPr/>
              <p:nvPr/>
            </p:nvSpPr>
            <p:spPr bwMode="auto">
              <a:xfrm>
                <a:off x="6608507" y="1242842"/>
                <a:ext cx="2010692" cy="2014189"/>
              </a:xfrm>
              <a:prstGeom prst="ellipse">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fontAlgn="auto">
                  <a:spcBef>
                    <a:spcPts val="0"/>
                  </a:spcBef>
                  <a:spcAft>
                    <a:spcPts val="0"/>
                  </a:spcAft>
                  <a:defRPr/>
                </a:pPr>
                <a:endParaRPr lang="da-DK" sz="1800"/>
              </a:p>
            </p:txBody>
          </p:sp>
          <p:sp>
            <p:nvSpPr>
              <p:cNvPr id="61" name="Ellipse 37"/>
              <p:cNvSpPr/>
              <p:nvPr/>
            </p:nvSpPr>
            <p:spPr bwMode="auto">
              <a:xfrm>
                <a:off x="6869402" y="1496457"/>
                <a:ext cx="1489189" cy="1491992"/>
              </a:xfrm>
              <a:prstGeom prst="ellipse">
                <a:avLst/>
              </a:prstGeom>
              <a:gradFill flip="none" rotWithShape="1">
                <a:gsLst>
                  <a:gs pos="38000">
                    <a:schemeClr val="bg1"/>
                  </a:gs>
                  <a:gs pos="89000">
                    <a:schemeClr val="bg1">
                      <a:lumMod val="8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fontAlgn="auto">
                  <a:spcBef>
                    <a:spcPts val="0"/>
                  </a:spcBef>
                  <a:spcAft>
                    <a:spcPts val="0"/>
                  </a:spcAft>
                  <a:defRPr/>
                </a:pPr>
                <a:endParaRPr lang="da-DK" sz="1800"/>
              </a:p>
            </p:txBody>
          </p:sp>
        </p:grpSp>
        <p:sp>
          <p:nvSpPr>
            <p:cNvPr id="65" name="Rectangle 64"/>
            <p:cNvSpPr/>
            <p:nvPr/>
          </p:nvSpPr>
          <p:spPr>
            <a:xfrm rot="4541351">
              <a:off x="6636323" y="1365639"/>
              <a:ext cx="1785027" cy="1840660"/>
            </a:xfrm>
            <a:prstGeom prst="rect">
              <a:avLst/>
            </a:prstGeom>
          </p:spPr>
          <p:txBody>
            <a:bodyPr spcFirstLastPara="1" wrap="none">
              <a:prstTxWarp prst="textArchUp">
                <a:avLst>
                  <a:gd name="adj" fmla="val 10942365"/>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1400" cap="all" dirty="0" smtClean="0">
                  <a:solidFill>
                    <a:schemeClr val="bg1"/>
                  </a:solidFill>
                  <a:latin typeface="+mj-lt"/>
                </a:rPr>
                <a:t>IPA II Specific objectives</a:t>
              </a:r>
              <a:endParaRPr lang="en-US" sz="1400" cap="all" dirty="0">
                <a:solidFill>
                  <a:schemeClr val="bg1"/>
                </a:solidFill>
                <a:latin typeface="+mj-lt"/>
              </a:endParaRPr>
            </a:p>
          </p:txBody>
        </p:sp>
        <p:grpSp>
          <p:nvGrpSpPr>
            <p:cNvPr id="51238" name="Group 71"/>
            <p:cNvGrpSpPr>
              <a:grpSpLocks/>
            </p:cNvGrpSpPr>
            <p:nvPr/>
          </p:nvGrpSpPr>
          <p:grpSpPr bwMode="auto">
            <a:xfrm rot="-3524578">
              <a:off x="6990791" y="1415063"/>
              <a:ext cx="742950" cy="1093787"/>
              <a:chOff x="4212396" y="2500313"/>
              <a:chExt cx="975553" cy="1435364"/>
            </a:xfrm>
          </p:grpSpPr>
          <p:grpSp>
            <p:nvGrpSpPr>
              <p:cNvPr id="51240" name="Group 72"/>
              <p:cNvGrpSpPr>
                <a:grpSpLocks/>
              </p:cNvGrpSpPr>
              <p:nvPr/>
            </p:nvGrpSpPr>
            <p:grpSpPr bwMode="auto">
              <a:xfrm>
                <a:off x="4212396" y="3437237"/>
                <a:ext cx="498440" cy="498440"/>
                <a:chOff x="5627209" y="1515310"/>
                <a:chExt cx="498440" cy="498440"/>
              </a:xfrm>
            </p:grpSpPr>
            <p:sp>
              <p:nvSpPr>
                <p:cNvPr id="58" name="Oval 57"/>
                <p:cNvSpPr>
                  <a:spLocks noChangeArrowheads="1"/>
                </p:cNvSpPr>
                <p:nvPr/>
              </p:nvSpPr>
              <p:spPr bwMode="auto">
                <a:xfrm>
                  <a:off x="5642271" y="1490019"/>
                  <a:ext cx="496030" cy="493958"/>
                </a:xfrm>
                <a:prstGeom prst="ellipse">
                  <a:avLst/>
                </a:prstGeom>
                <a:gradFill rotWithShape="0">
                  <a:gsLst>
                    <a:gs pos="0">
                      <a:schemeClr val="bg1"/>
                    </a:gs>
                    <a:gs pos="100000">
                      <a:srgbClr val="D9D9D9"/>
                    </a:gs>
                  </a:gsLst>
                  <a:lin ang="5400000"/>
                </a:gradFill>
                <a:ln w="3175">
                  <a:solidFill>
                    <a:schemeClr val="bg1"/>
                  </a:solidFill>
                  <a:round/>
                  <a:headEnd/>
                  <a:tailEnd/>
                </a:ln>
                <a:effectLst>
                  <a:outerShdw blurRad="63500" sx="102000" sy="102000" algn="ctr" rotWithShape="0">
                    <a:srgbClr val="000000">
                      <a:alpha val="39999"/>
                    </a:srgbClr>
                  </a:outerShdw>
                </a:effectLst>
              </p:spPr>
              <p:txBody>
                <a:bodyPr anchor="ctr"/>
                <a:lstStyle/>
                <a:p>
                  <a:pPr algn="ctr" eaLnBrk="1" hangingPunct="1">
                    <a:defRPr/>
                  </a:pPr>
                  <a:endParaRPr lang="nb-NO">
                    <a:solidFill>
                      <a:srgbClr val="FFFFFF"/>
                    </a:solidFill>
                    <a:cs typeface="Arial" panose="020B0604020202020204" pitchFamily="34" charset="0"/>
                  </a:endParaRPr>
                </a:p>
              </p:txBody>
            </p:sp>
            <p:sp>
              <p:nvSpPr>
                <p:cNvPr id="59" name="Oval 58"/>
                <p:cNvSpPr/>
                <p:nvPr/>
              </p:nvSpPr>
              <p:spPr>
                <a:xfrm>
                  <a:off x="5765031" y="1642050"/>
                  <a:ext cx="229257" cy="227178"/>
                </a:xfrm>
                <a:prstGeom prst="ellipse">
                  <a:avLst/>
                </a:prstGeom>
                <a:gradFill>
                  <a:gsLst>
                    <a:gs pos="0">
                      <a:srgbClr val="C00000"/>
                    </a:gs>
                    <a:gs pos="100000">
                      <a:srgbClr val="FF0000"/>
                    </a:gs>
                  </a:gsLst>
                  <a:lin ang="5400000" scaled="0"/>
                </a:gra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nb-NO">
                    <a:solidFill>
                      <a:srgbClr val="FFFFFF"/>
                    </a:solidFill>
                    <a:cs typeface="Arial" pitchFamily="34" charset="0"/>
                  </a:endParaRPr>
                </a:p>
              </p:txBody>
            </p:sp>
          </p:grpSp>
          <p:sp>
            <p:nvSpPr>
              <p:cNvPr id="54" name="Freeform 57"/>
              <p:cNvSpPr>
                <a:spLocks/>
              </p:cNvSpPr>
              <p:nvPr/>
            </p:nvSpPr>
            <p:spPr bwMode="auto">
              <a:xfrm rot="15813706" flipH="1" flipV="1">
                <a:off x="4675672" y="3139313"/>
                <a:ext cx="254273" cy="800316"/>
              </a:xfrm>
              <a:custGeom>
                <a:avLst/>
                <a:gdLst/>
                <a:ahLst/>
                <a:cxnLst>
                  <a:cxn ang="0">
                    <a:pos x="1431" y="75"/>
                  </a:cxn>
                  <a:cxn ang="0">
                    <a:pos x="1720" y="15"/>
                  </a:cxn>
                  <a:cxn ang="0">
                    <a:pos x="2010" y="0"/>
                  </a:cxn>
                  <a:cxn ang="0">
                    <a:pos x="2296" y="27"/>
                  </a:cxn>
                  <a:cxn ang="0">
                    <a:pos x="2573" y="93"/>
                  </a:cxn>
                  <a:cxn ang="0">
                    <a:pos x="2838" y="199"/>
                  </a:cxn>
                  <a:cxn ang="0">
                    <a:pos x="3086" y="341"/>
                  </a:cxn>
                  <a:cxn ang="0">
                    <a:pos x="3310" y="517"/>
                  </a:cxn>
                  <a:cxn ang="0">
                    <a:pos x="3509" y="727"/>
                  </a:cxn>
                  <a:cxn ang="0">
                    <a:pos x="3677" y="968"/>
                  </a:cxn>
                  <a:cxn ang="0">
                    <a:pos x="3811" y="1239"/>
                  </a:cxn>
                  <a:cxn ang="0">
                    <a:pos x="3856" y="1364"/>
                  </a:cxn>
                  <a:cxn ang="0">
                    <a:pos x="3893" y="1490"/>
                  </a:cxn>
                  <a:cxn ang="0">
                    <a:pos x="3920" y="1617"/>
                  </a:cxn>
                  <a:cxn ang="0">
                    <a:pos x="3940" y="1744"/>
                  </a:cxn>
                  <a:cxn ang="0">
                    <a:pos x="3950" y="1871"/>
                  </a:cxn>
                  <a:cxn ang="0">
                    <a:pos x="3953" y="1998"/>
                  </a:cxn>
                  <a:cxn ang="0">
                    <a:pos x="3947" y="2123"/>
                  </a:cxn>
                  <a:cxn ang="0">
                    <a:pos x="3933" y="2249"/>
                  </a:cxn>
                  <a:cxn ang="0">
                    <a:pos x="3912" y="2372"/>
                  </a:cxn>
                  <a:cxn ang="0">
                    <a:pos x="3882" y="2494"/>
                  </a:cxn>
                  <a:cxn ang="0">
                    <a:pos x="3809" y="2742"/>
                  </a:cxn>
                  <a:cxn ang="0">
                    <a:pos x="3693" y="3249"/>
                  </a:cxn>
                  <a:cxn ang="0">
                    <a:pos x="3626" y="3756"/>
                  </a:cxn>
                  <a:cxn ang="0">
                    <a:pos x="3605" y="4264"/>
                  </a:cxn>
                  <a:cxn ang="0">
                    <a:pos x="3623" y="4770"/>
                  </a:cxn>
                  <a:cxn ang="0">
                    <a:pos x="3675" y="5276"/>
                  </a:cxn>
                  <a:cxn ang="0">
                    <a:pos x="3758" y="5780"/>
                  </a:cxn>
                  <a:cxn ang="0">
                    <a:pos x="3864" y="6282"/>
                  </a:cxn>
                  <a:cxn ang="0">
                    <a:pos x="3991" y="6781"/>
                  </a:cxn>
                  <a:cxn ang="0">
                    <a:pos x="4130" y="7278"/>
                  </a:cxn>
                  <a:cxn ang="0">
                    <a:pos x="4279" y="7771"/>
                  </a:cxn>
                  <a:cxn ang="0">
                    <a:pos x="4318" y="7913"/>
                  </a:cxn>
                  <a:cxn ang="0">
                    <a:pos x="4192" y="7656"/>
                  </a:cxn>
                  <a:cxn ang="0">
                    <a:pos x="3944" y="7179"/>
                  </a:cxn>
                  <a:cxn ang="0">
                    <a:pos x="3689" y="6718"/>
                  </a:cxn>
                  <a:cxn ang="0">
                    <a:pos x="3382" y="6202"/>
                  </a:cxn>
                  <a:cxn ang="0">
                    <a:pos x="3034" y="5663"/>
                  </a:cxn>
                  <a:cxn ang="0">
                    <a:pos x="2648" y="5130"/>
                  </a:cxn>
                  <a:cxn ang="0">
                    <a:pos x="2235" y="4634"/>
                  </a:cxn>
                  <a:cxn ang="0">
                    <a:pos x="1800" y="4206"/>
                  </a:cxn>
                  <a:cxn ang="0">
                    <a:pos x="1352" y="3875"/>
                  </a:cxn>
                  <a:cxn ang="0">
                    <a:pos x="1117" y="3749"/>
                  </a:cxn>
                  <a:cxn ang="0">
                    <a:pos x="993" y="3677"/>
                  </a:cxn>
                  <a:cxn ang="0">
                    <a:pos x="873" y="3600"/>
                  </a:cxn>
                  <a:cxn ang="0">
                    <a:pos x="758" y="3514"/>
                  </a:cxn>
                  <a:cxn ang="0">
                    <a:pos x="648" y="3422"/>
                  </a:cxn>
                  <a:cxn ang="0">
                    <a:pos x="544" y="3323"/>
                  </a:cxn>
                  <a:cxn ang="0">
                    <a:pos x="447" y="3217"/>
                  </a:cxn>
                  <a:cxn ang="0">
                    <a:pos x="357" y="3103"/>
                  </a:cxn>
                  <a:cxn ang="0">
                    <a:pos x="276" y="2980"/>
                  </a:cxn>
                  <a:cxn ang="0">
                    <a:pos x="204" y="2851"/>
                  </a:cxn>
                  <a:cxn ang="0">
                    <a:pos x="142" y="2713"/>
                  </a:cxn>
                  <a:cxn ang="0">
                    <a:pos x="51" y="2425"/>
                  </a:cxn>
                  <a:cxn ang="0">
                    <a:pos x="6" y="2136"/>
                  </a:cxn>
                  <a:cxn ang="0">
                    <a:pos x="4" y="1846"/>
                  </a:cxn>
                  <a:cxn ang="0">
                    <a:pos x="45" y="1562"/>
                  </a:cxn>
                  <a:cxn ang="0">
                    <a:pos x="124" y="1289"/>
                  </a:cxn>
                  <a:cxn ang="0">
                    <a:pos x="243" y="1029"/>
                  </a:cxn>
                  <a:cxn ang="0">
                    <a:pos x="397" y="790"/>
                  </a:cxn>
                  <a:cxn ang="0">
                    <a:pos x="585" y="572"/>
                  </a:cxn>
                  <a:cxn ang="0">
                    <a:pos x="805" y="384"/>
                  </a:cxn>
                  <a:cxn ang="0">
                    <a:pos x="1056" y="227"/>
                  </a:cxn>
                </a:cxnLst>
                <a:rect l="0" t="0" r="r" b="b"/>
                <a:pathLst>
                  <a:path w="4330" h="7934">
                    <a:moveTo>
                      <a:pt x="1240" y="142"/>
                    </a:moveTo>
                    <a:lnTo>
                      <a:pt x="1335" y="106"/>
                    </a:lnTo>
                    <a:lnTo>
                      <a:pt x="1431" y="75"/>
                    </a:lnTo>
                    <a:lnTo>
                      <a:pt x="1526" y="51"/>
                    </a:lnTo>
                    <a:lnTo>
                      <a:pt x="1623" y="31"/>
                    </a:lnTo>
                    <a:lnTo>
                      <a:pt x="1720" y="15"/>
                    </a:lnTo>
                    <a:lnTo>
                      <a:pt x="1817" y="5"/>
                    </a:lnTo>
                    <a:lnTo>
                      <a:pt x="1914" y="0"/>
                    </a:lnTo>
                    <a:lnTo>
                      <a:pt x="2010" y="0"/>
                    </a:lnTo>
                    <a:lnTo>
                      <a:pt x="2106" y="4"/>
                    </a:lnTo>
                    <a:lnTo>
                      <a:pt x="2202" y="13"/>
                    </a:lnTo>
                    <a:lnTo>
                      <a:pt x="2296" y="27"/>
                    </a:lnTo>
                    <a:lnTo>
                      <a:pt x="2390" y="44"/>
                    </a:lnTo>
                    <a:lnTo>
                      <a:pt x="2483" y="66"/>
                    </a:lnTo>
                    <a:lnTo>
                      <a:pt x="2573" y="93"/>
                    </a:lnTo>
                    <a:lnTo>
                      <a:pt x="2663" y="124"/>
                    </a:lnTo>
                    <a:lnTo>
                      <a:pt x="2752" y="159"/>
                    </a:lnTo>
                    <a:lnTo>
                      <a:pt x="2838" y="199"/>
                    </a:lnTo>
                    <a:lnTo>
                      <a:pt x="2922" y="242"/>
                    </a:lnTo>
                    <a:lnTo>
                      <a:pt x="3005" y="290"/>
                    </a:lnTo>
                    <a:lnTo>
                      <a:pt x="3086" y="341"/>
                    </a:lnTo>
                    <a:lnTo>
                      <a:pt x="3163" y="396"/>
                    </a:lnTo>
                    <a:lnTo>
                      <a:pt x="3238" y="455"/>
                    </a:lnTo>
                    <a:lnTo>
                      <a:pt x="3310" y="517"/>
                    </a:lnTo>
                    <a:lnTo>
                      <a:pt x="3379" y="585"/>
                    </a:lnTo>
                    <a:lnTo>
                      <a:pt x="3446" y="654"/>
                    </a:lnTo>
                    <a:lnTo>
                      <a:pt x="3509" y="727"/>
                    </a:lnTo>
                    <a:lnTo>
                      <a:pt x="3569" y="805"/>
                    </a:lnTo>
                    <a:lnTo>
                      <a:pt x="3625" y="885"/>
                    </a:lnTo>
                    <a:lnTo>
                      <a:pt x="3677" y="968"/>
                    </a:lnTo>
                    <a:lnTo>
                      <a:pt x="3726" y="1056"/>
                    </a:lnTo>
                    <a:lnTo>
                      <a:pt x="3770" y="1146"/>
                    </a:lnTo>
                    <a:lnTo>
                      <a:pt x="3811" y="1239"/>
                    </a:lnTo>
                    <a:lnTo>
                      <a:pt x="3826" y="1280"/>
                    </a:lnTo>
                    <a:lnTo>
                      <a:pt x="3842" y="1322"/>
                    </a:lnTo>
                    <a:lnTo>
                      <a:pt x="3856" y="1364"/>
                    </a:lnTo>
                    <a:lnTo>
                      <a:pt x="3869" y="1406"/>
                    </a:lnTo>
                    <a:lnTo>
                      <a:pt x="3881" y="1448"/>
                    </a:lnTo>
                    <a:lnTo>
                      <a:pt x="3893" y="1490"/>
                    </a:lnTo>
                    <a:lnTo>
                      <a:pt x="3903" y="1533"/>
                    </a:lnTo>
                    <a:lnTo>
                      <a:pt x="3912" y="1574"/>
                    </a:lnTo>
                    <a:lnTo>
                      <a:pt x="3920" y="1617"/>
                    </a:lnTo>
                    <a:lnTo>
                      <a:pt x="3927" y="1659"/>
                    </a:lnTo>
                    <a:lnTo>
                      <a:pt x="3935" y="1702"/>
                    </a:lnTo>
                    <a:lnTo>
                      <a:pt x="3940" y="1744"/>
                    </a:lnTo>
                    <a:lnTo>
                      <a:pt x="3944" y="1787"/>
                    </a:lnTo>
                    <a:lnTo>
                      <a:pt x="3948" y="1828"/>
                    </a:lnTo>
                    <a:lnTo>
                      <a:pt x="3950" y="1871"/>
                    </a:lnTo>
                    <a:lnTo>
                      <a:pt x="3952" y="1913"/>
                    </a:lnTo>
                    <a:lnTo>
                      <a:pt x="3953" y="1956"/>
                    </a:lnTo>
                    <a:lnTo>
                      <a:pt x="3953" y="1998"/>
                    </a:lnTo>
                    <a:lnTo>
                      <a:pt x="3952" y="2040"/>
                    </a:lnTo>
                    <a:lnTo>
                      <a:pt x="3950" y="2081"/>
                    </a:lnTo>
                    <a:lnTo>
                      <a:pt x="3947" y="2123"/>
                    </a:lnTo>
                    <a:lnTo>
                      <a:pt x="3944" y="2165"/>
                    </a:lnTo>
                    <a:lnTo>
                      <a:pt x="3939" y="2207"/>
                    </a:lnTo>
                    <a:lnTo>
                      <a:pt x="3933" y="2249"/>
                    </a:lnTo>
                    <a:lnTo>
                      <a:pt x="3927" y="2290"/>
                    </a:lnTo>
                    <a:lnTo>
                      <a:pt x="3920" y="2331"/>
                    </a:lnTo>
                    <a:lnTo>
                      <a:pt x="3912" y="2372"/>
                    </a:lnTo>
                    <a:lnTo>
                      <a:pt x="3903" y="2413"/>
                    </a:lnTo>
                    <a:lnTo>
                      <a:pt x="3894" y="2453"/>
                    </a:lnTo>
                    <a:lnTo>
                      <a:pt x="3882" y="2494"/>
                    </a:lnTo>
                    <a:lnTo>
                      <a:pt x="3871" y="2533"/>
                    </a:lnTo>
                    <a:lnTo>
                      <a:pt x="3859" y="2573"/>
                    </a:lnTo>
                    <a:lnTo>
                      <a:pt x="3809" y="2742"/>
                    </a:lnTo>
                    <a:lnTo>
                      <a:pt x="3764" y="2911"/>
                    </a:lnTo>
                    <a:lnTo>
                      <a:pt x="3725" y="3080"/>
                    </a:lnTo>
                    <a:lnTo>
                      <a:pt x="3693" y="3249"/>
                    </a:lnTo>
                    <a:lnTo>
                      <a:pt x="3665" y="3418"/>
                    </a:lnTo>
                    <a:lnTo>
                      <a:pt x="3644" y="3587"/>
                    </a:lnTo>
                    <a:lnTo>
                      <a:pt x="3626" y="3756"/>
                    </a:lnTo>
                    <a:lnTo>
                      <a:pt x="3614" y="3925"/>
                    </a:lnTo>
                    <a:lnTo>
                      <a:pt x="3607" y="4095"/>
                    </a:lnTo>
                    <a:lnTo>
                      <a:pt x="3605" y="4264"/>
                    </a:lnTo>
                    <a:lnTo>
                      <a:pt x="3607" y="4432"/>
                    </a:lnTo>
                    <a:lnTo>
                      <a:pt x="3613" y="4602"/>
                    </a:lnTo>
                    <a:lnTo>
                      <a:pt x="3623" y="4770"/>
                    </a:lnTo>
                    <a:lnTo>
                      <a:pt x="3637" y="4939"/>
                    </a:lnTo>
                    <a:lnTo>
                      <a:pt x="3655" y="5108"/>
                    </a:lnTo>
                    <a:lnTo>
                      <a:pt x="3675" y="5276"/>
                    </a:lnTo>
                    <a:lnTo>
                      <a:pt x="3700" y="5444"/>
                    </a:lnTo>
                    <a:lnTo>
                      <a:pt x="3727" y="5613"/>
                    </a:lnTo>
                    <a:lnTo>
                      <a:pt x="3758" y="5780"/>
                    </a:lnTo>
                    <a:lnTo>
                      <a:pt x="3791" y="5947"/>
                    </a:lnTo>
                    <a:lnTo>
                      <a:pt x="3826" y="6115"/>
                    </a:lnTo>
                    <a:lnTo>
                      <a:pt x="3864" y="6282"/>
                    </a:lnTo>
                    <a:lnTo>
                      <a:pt x="3905" y="6448"/>
                    </a:lnTo>
                    <a:lnTo>
                      <a:pt x="3947" y="6616"/>
                    </a:lnTo>
                    <a:lnTo>
                      <a:pt x="3991" y="6781"/>
                    </a:lnTo>
                    <a:lnTo>
                      <a:pt x="4036" y="6947"/>
                    </a:lnTo>
                    <a:lnTo>
                      <a:pt x="4082" y="7113"/>
                    </a:lnTo>
                    <a:lnTo>
                      <a:pt x="4130" y="7278"/>
                    </a:lnTo>
                    <a:lnTo>
                      <a:pt x="4179" y="7442"/>
                    </a:lnTo>
                    <a:lnTo>
                      <a:pt x="4229" y="7606"/>
                    </a:lnTo>
                    <a:lnTo>
                      <a:pt x="4279" y="7771"/>
                    </a:lnTo>
                    <a:lnTo>
                      <a:pt x="4330" y="7934"/>
                    </a:lnTo>
                    <a:lnTo>
                      <a:pt x="4329" y="7933"/>
                    </a:lnTo>
                    <a:lnTo>
                      <a:pt x="4318" y="7913"/>
                    </a:lnTo>
                    <a:lnTo>
                      <a:pt x="4299" y="7873"/>
                    </a:lnTo>
                    <a:lnTo>
                      <a:pt x="4271" y="7817"/>
                    </a:lnTo>
                    <a:lnTo>
                      <a:pt x="4192" y="7656"/>
                    </a:lnTo>
                    <a:lnTo>
                      <a:pt x="4081" y="7441"/>
                    </a:lnTo>
                    <a:lnTo>
                      <a:pt x="4016" y="7316"/>
                    </a:lnTo>
                    <a:lnTo>
                      <a:pt x="3944" y="7179"/>
                    </a:lnTo>
                    <a:lnTo>
                      <a:pt x="3864" y="7033"/>
                    </a:lnTo>
                    <a:lnTo>
                      <a:pt x="3779" y="6879"/>
                    </a:lnTo>
                    <a:lnTo>
                      <a:pt x="3689" y="6718"/>
                    </a:lnTo>
                    <a:lnTo>
                      <a:pt x="3592" y="6550"/>
                    </a:lnTo>
                    <a:lnTo>
                      <a:pt x="3490" y="6378"/>
                    </a:lnTo>
                    <a:lnTo>
                      <a:pt x="3382" y="6202"/>
                    </a:lnTo>
                    <a:lnTo>
                      <a:pt x="3270" y="6024"/>
                    </a:lnTo>
                    <a:lnTo>
                      <a:pt x="3154" y="5843"/>
                    </a:lnTo>
                    <a:lnTo>
                      <a:pt x="3034" y="5663"/>
                    </a:lnTo>
                    <a:lnTo>
                      <a:pt x="2908" y="5483"/>
                    </a:lnTo>
                    <a:lnTo>
                      <a:pt x="2780" y="5305"/>
                    </a:lnTo>
                    <a:lnTo>
                      <a:pt x="2648" y="5130"/>
                    </a:lnTo>
                    <a:lnTo>
                      <a:pt x="2513" y="4960"/>
                    </a:lnTo>
                    <a:lnTo>
                      <a:pt x="2375" y="4793"/>
                    </a:lnTo>
                    <a:lnTo>
                      <a:pt x="2235" y="4634"/>
                    </a:lnTo>
                    <a:lnTo>
                      <a:pt x="2092" y="4482"/>
                    </a:lnTo>
                    <a:lnTo>
                      <a:pt x="1947" y="4339"/>
                    </a:lnTo>
                    <a:lnTo>
                      <a:pt x="1800" y="4206"/>
                    </a:lnTo>
                    <a:lnTo>
                      <a:pt x="1652" y="4083"/>
                    </a:lnTo>
                    <a:lnTo>
                      <a:pt x="1503" y="3973"/>
                    </a:lnTo>
                    <a:lnTo>
                      <a:pt x="1352" y="3875"/>
                    </a:lnTo>
                    <a:lnTo>
                      <a:pt x="1201" y="3792"/>
                    </a:lnTo>
                    <a:lnTo>
                      <a:pt x="1159" y="3771"/>
                    </a:lnTo>
                    <a:lnTo>
                      <a:pt x="1117" y="3749"/>
                    </a:lnTo>
                    <a:lnTo>
                      <a:pt x="1075" y="3725"/>
                    </a:lnTo>
                    <a:lnTo>
                      <a:pt x="1034" y="3702"/>
                    </a:lnTo>
                    <a:lnTo>
                      <a:pt x="993" y="3677"/>
                    </a:lnTo>
                    <a:lnTo>
                      <a:pt x="953" y="3652"/>
                    </a:lnTo>
                    <a:lnTo>
                      <a:pt x="912" y="3626"/>
                    </a:lnTo>
                    <a:lnTo>
                      <a:pt x="873" y="3600"/>
                    </a:lnTo>
                    <a:lnTo>
                      <a:pt x="834" y="3572"/>
                    </a:lnTo>
                    <a:lnTo>
                      <a:pt x="796" y="3544"/>
                    </a:lnTo>
                    <a:lnTo>
                      <a:pt x="758" y="3514"/>
                    </a:lnTo>
                    <a:lnTo>
                      <a:pt x="720" y="3484"/>
                    </a:lnTo>
                    <a:lnTo>
                      <a:pt x="684" y="3454"/>
                    </a:lnTo>
                    <a:lnTo>
                      <a:pt x="648" y="3422"/>
                    </a:lnTo>
                    <a:lnTo>
                      <a:pt x="612" y="3390"/>
                    </a:lnTo>
                    <a:lnTo>
                      <a:pt x="577" y="3357"/>
                    </a:lnTo>
                    <a:lnTo>
                      <a:pt x="544" y="3323"/>
                    </a:lnTo>
                    <a:lnTo>
                      <a:pt x="511" y="3288"/>
                    </a:lnTo>
                    <a:lnTo>
                      <a:pt x="479" y="3253"/>
                    </a:lnTo>
                    <a:lnTo>
                      <a:pt x="447" y="3217"/>
                    </a:lnTo>
                    <a:lnTo>
                      <a:pt x="416" y="3179"/>
                    </a:lnTo>
                    <a:lnTo>
                      <a:pt x="387" y="3142"/>
                    </a:lnTo>
                    <a:lnTo>
                      <a:pt x="357" y="3103"/>
                    </a:lnTo>
                    <a:lnTo>
                      <a:pt x="330" y="3063"/>
                    </a:lnTo>
                    <a:lnTo>
                      <a:pt x="302" y="3022"/>
                    </a:lnTo>
                    <a:lnTo>
                      <a:pt x="276" y="2980"/>
                    </a:lnTo>
                    <a:lnTo>
                      <a:pt x="251" y="2938"/>
                    </a:lnTo>
                    <a:lnTo>
                      <a:pt x="227" y="2895"/>
                    </a:lnTo>
                    <a:lnTo>
                      <a:pt x="204" y="2851"/>
                    </a:lnTo>
                    <a:lnTo>
                      <a:pt x="183" y="2806"/>
                    </a:lnTo>
                    <a:lnTo>
                      <a:pt x="162" y="2760"/>
                    </a:lnTo>
                    <a:lnTo>
                      <a:pt x="142" y="2713"/>
                    </a:lnTo>
                    <a:lnTo>
                      <a:pt x="107" y="2618"/>
                    </a:lnTo>
                    <a:lnTo>
                      <a:pt x="76" y="2522"/>
                    </a:lnTo>
                    <a:lnTo>
                      <a:pt x="51" y="2425"/>
                    </a:lnTo>
                    <a:lnTo>
                      <a:pt x="32" y="2329"/>
                    </a:lnTo>
                    <a:lnTo>
                      <a:pt x="16" y="2232"/>
                    </a:lnTo>
                    <a:lnTo>
                      <a:pt x="6" y="2136"/>
                    </a:lnTo>
                    <a:lnTo>
                      <a:pt x="1" y="2039"/>
                    </a:lnTo>
                    <a:lnTo>
                      <a:pt x="0" y="1942"/>
                    </a:lnTo>
                    <a:lnTo>
                      <a:pt x="4" y="1846"/>
                    </a:lnTo>
                    <a:lnTo>
                      <a:pt x="13" y="1751"/>
                    </a:lnTo>
                    <a:lnTo>
                      <a:pt x="26" y="1656"/>
                    </a:lnTo>
                    <a:lnTo>
                      <a:pt x="45" y="1562"/>
                    </a:lnTo>
                    <a:lnTo>
                      <a:pt x="67" y="1470"/>
                    </a:lnTo>
                    <a:lnTo>
                      <a:pt x="94" y="1378"/>
                    </a:lnTo>
                    <a:lnTo>
                      <a:pt x="124" y="1289"/>
                    </a:lnTo>
                    <a:lnTo>
                      <a:pt x="160" y="1201"/>
                    </a:lnTo>
                    <a:lnTo>
                      <a:pt x="199" y="1114"/>
                    </a:lnTo>
                    <a:lnTo>
                      <a:pt x="243" y="1029"/>
                    </a:lnTo>
                    <a:lnTo>
                      <a:pt x="290" y="947"/>
                    </a:lnTo>
                    <a:lnTo>
                      <a:pt x="341" y="867"/>
                    </a:lnTo>
                    <a:lnTo>
                      <a:pt x="397" y="790"/>
                    </a:lnTo>
                    <a:lnTo>
                      <a:pt x="455" y="714"/>
                    </a:lnTo>
                    <a:lnTo>
                      <a:pt x="518" y="642"/>
                    </a:lnTo>
                    <a:lnTo>
                      <a:pt x="585" y="572"/>
                    </a:lnTo>
                    <a:lnTo>
                      <a:pt x="655" y="506"/>
                    </a:lnTo>
                    <a:lnTo>
                      <a:pt x="728" y="443"/>
                    </a:lnTo>
                    <a:lnTo>
                      <a:pt x="805" y="384"/>
                    </a:lnTo>
                    <a:lnTo>
                      <a:pt x="886" y="328"/>
                    </a:lnTo>
                    <a:lnTo>
                      <a:pt x="969" y="274"/>
                    </a:lnTo>
                    <a:lnTo>
                      <a:pt x="1056" y="227"/>
                    </a:lnTo>
                    <a:lnTo>
                      <a:pt x="1146" y="182"/>
                    </a:lnTo>
                    <a:lnTo>
                      <a:pt x="1240" y="142"/>
                    </a:lnTo>
                    <a:close/>
                  </a:path>
                </a:pathLst>
              </a:custGeom>
              <a:solidFill>
                <a:schemeClr val="tx1">
                  <a:lumMod val="95000"/>
                  <a:lumOff val="5000"/>
                  <a:alpha val="25000"/>
                </a:schemeClr>
              </a:solidFill>
              <a:ln w="9525">
                <a:noFill/>
                <a:round/>
                <a:headEnd/>
                <a:tailEnd/>
              </a:ln>
              <a:effectLst/>
            </p:spPr>
            <p:txBody>
              <a:bodyPr/>
              <a:lstStyle/>
              <a:p>
                <a:pPr eaLnBrk="1" fontAlgn="auto" hangingPunct="1">
                  <a:spcBef>
                    <a:spcPts val="0"/>
                  </a:spcBef>
                  <a:spcAft>
                    <a:spcPts val="0"/>
                  </a:spcAft>
                  <a:defRPr/>
                </a:pPr>
                <a:endParaRPr lang="nb-NO">
                  <a:latin typeface="+mn-lt"/>
                </a:endParaRPr>
              </a:p>
            </p:txBody>
          </p:sp>
          <p:grpSp>
            <p:nvGrpSpPr>
              <p:cNvPr id="51242" name="Group 133"/>
              <p:cNvGrpSpPr>
                <a:grpSpLocks/>
              </p:cNvGrpSpPr>
              <p:nvPr/>
            </p:nvGrpSpPr>
            <p:grpSpPr bwMode="auto">
              <a:xfrm flipH="1">
                <a:off x="4435580" y="2500313"/>
                <a:ext cx="650886" cy="1240895"/>
                <a:chOff x="7001202" y="2143116"/>
                <a:chExt cx="1000963" cy="1834351"/>
              </a:xfrm>
            </p:grpSpPr>
            <p:sp>
              <p:nvSpPr>
                <p:cNvPr id="56" name="Freeform 57"/>
                <p:cNvSpPr>
                  <a:spLocks/>
                </p:cNvSpPr>
                <p:nvPr/>
              </p:nvSpPr>
              <p:spPr bwMode="auto">
                <a:xfrm>
                  <a:off x="6936243" y="1843780"/>
                  <a:ext cx="974355" cy="1910206"/>
                </a:xfrm>
                <a:custGeom>
                  <a:avLst/>
                  <a:gdLst/>
                  <a:ahLst/>
                  <a:cxnLst>
                    <a:cxn ang="0">
                      <a:pos x="1431" y="75"/>
                    </a:cxn>
                    <a:cxn ang="0">
                      <a:pos x="1720" y="15"/>
                    </a:cxn>
                    <a:cxn ang="0">
                      <a:pos x="2010" y="0"/>
                    </a:cxn>
                    <a:cxn ang="0">
                      <a:pos x="2296" y="27"/>
                    </a:cxn>
                    <a:cxn ang="0">
                      <a:pos x="2573" y="93"/>
                    </a:cxn>
                    <a:cxn ang="0">
                      <a:pos x="2838" y="199"/>
                    </a:cxn>
                    <a:cxn ang="0">
                      <a:pos x="3086" y="341"/>
                    </a:cxn>
                    <a:cxn ang="0">
                      <a:pos x="3310" y="517"/>
                    </a:cxn>
                    <a:cxn ang="0">
                      <a:pos x="3509" y="727"/>
                    </a:cxn>
                    <a:cxn ang="0">
                      <a:pos x="3677" y="968"/>
                    </a:cxn>
                    <a:cxn ang="0">
                      <a:pos x="3811" y="1239"/>
                    </a:cxn>
                    <a:cxn ang="0">
                      <a:pos x="3856" y="1364"/>
                    </a:cxn>
                    <a:cxn ang="0">
                      <a:pos x="3893" y="1490"/>
                    </a:cxn>
                    <a:cxn ang="0">
                      <a:pos x="3920" y="1617"/>
                    </a:cxn>
                    <a:cxn ang="0">
                      <a:pos x="3940" y="1744"/>
                    </a:cxn>
                    <a:cxn ang="0">
                      <a:pos x="3950" y="1871"/>
                    </a:cxn>
                    <a:cxn ang="0">
                      <a:pos x="3953" y="1998"/>
                    </a:cxn>
                    <a:cxn ang="0">
                      <a:pos x="3947" y="2123"/>
                    </a:cxn>
                    <a:cxn ang="0">
                      <a:pos x="3933" y="2249"/>
                    </a:cxn>
                    <a:cxn ang="0">
                      <a:pos x="3912" y="2372"/>
                    </a:cxn>
                    <a:cxn ang="0">
                      <a:pos x="3882" y="2494"/>
                    </a:cxn>
                    <a:cxn ang="0">
                      <a:pos x="3809" y="2742"/>
                    </a:cxn>
                    <a:cxn ang="0">
                      <a:pos x="3693" y="3249"/>
                    </a:cxn>
                    <a:cxn ang="0">
                      <a:pos x="3626" y="3756"/>
                    </a:cxn>
                    <a:cxn ang="0">
                      <a:pos x="3605" y="4264"/>
                    </a:cxn>
                    <a:cxn ang="0">
                      <a:pos x="3623" y="4770"/>
                    </a:cxn>
                    <a:cxn ang="0">
                      <a:pos x="3675" y="5276"/>
                    </a:cxn>
                    <a:cxn ang="0">
                      <a:pos x="3758" y="5780"/>
                    </a:cxn>
                    <a:cxn ang="0">
                      <a:pos x="3864" y="6282"/>
                    </a:cxn>
                    <a:cxn ang="0">
                      <a:pos x="3991" y="6781"/>
                    </a:cxn>
                    <a:cxn ang="0">
                      <a:pos x="4130" y="7278"/>
                    </a:cxn>
                    <a:cxn ang="0">
                      <a:pos x="4279" y="7771"/>
                    </a:cxn>
                    <a:cxn ang="0">
                      <a:pos x="4318" y="7913"/>
                    </a:cxn>
                    <a:cxn ang="0">
                      <a:pos x="4192" y="7656"/>
                    </a:cxn>
                    <a:cxn ang="0">
                      <a:pos x="3944" y="7179"/>
                    </a:cxn>
                    <a:cxn ang="0">
                      <a:pos x="3689" y="6718"/>
                    </a:cxn>
                    <a:cxn ang="0">
                      <a:pos x="3382" y="6202"/>
                    </a:cxn>
                    <a:cxn ang="0">
                      <a:pos x="3034" y="5663"/>
                    </a:cxn>
                    <a:cxn ang="0">
                      <a:pos x="2648" y="5130"/>
                    </a:cxn>
                    <a:cxn ang="0">
                      <a:pos x="2235" y="4634"/>
                    </a:cxn>
                    <a:cxn ang="0">
                      <a:pos x="1800" y="4206"/>
                    </a:cxn>
                    <a:cxn ang="0">
                      <a:pos x="1352" y="3875"/>
                    </a:cxn>
                    <a:cxn ang="0">
                      <a:pos x="1117" y="3749"/>
                    </a:cxn>
                    <a:cxn ang="0">
                      <a:pos x="993" y="3677"/>
                    </a:cxn>
                    <a:cxn ang="0">
                      <a:pos x="873" y="3600"/>
                    </a:cxn>
                    <a:cxn ang="0">
                      <a:pos x="758" y="3514"/>
                    </a:cxn>
                    <a:cxn ang="0">
                      <a:pos x="648" y="3422"/>
                    </a:cxn>
                    <a:cxn ang="0">
                      <a:pos x="544" y="3323"/>
                    </a:cxn>
                    <a:cxn ang="0">
                      <a:pos x="447" y="3217"/>
                    </a:cxn>
                    <a:cxn ang="0">
                      <a:pos x="357" y="3103"/>
                    </a:cxn>
                    <a:cxn ang="0">
                      <a:pos x="276" y="2980"/>
                    </a:cxn>
                    <a:cxn ang="0">
                      <a:pos x="204" y="2851"/>
                    </a:cxn>
                    <a:cxn ang="0">
                      <a:pos x="142" y="2713"/>
                    </a:cxn>
                    <a:cxn ang="0">
                      <a:pos x="51" y="2425"/>
                    </a:cxn>
                    <a:cxn ang="0">
                      <a:pos x="6" y="2136"/>
                    </a:cxn>
                    <a:cxn ang="0">
                      <a:pos x="4" y="1846"/>
                    </a:cxn>
                    <a:cxn ang="0">
                      <a:pos x="45" y="1562"/>
                    </a:cxn>
                    <a:cxn ang="0">
                      <a:pos x="124" y="1289"/>
                    </a:cxn>
                    <a:cxn ang="0">
                      <a:pos x="243" y="1029"/>
                    </a:cxn>
                    <a:cxn ang="0">
                      <a:pos x="397" y="790"/>
                    </a:cxn>
                    <a:cxn ang="0">
                      <a:pos x="585" y="572"/>
                    </a:cxn>
                    <a:cxn ang="0">
                      <a:pos x="805" y="384"/>
                    </a:cxn>
                    <a:cxn ang="0">
                      <a:pos x="1056" y="227"/>
                    </a:cxn>
                  </a:cxnLst>
                  <a:rect l="0" t="0" r="r" b="b"/>
                  <a:pathLst>
                    <a:path w="4330" h="7934">
                      <a:moveTo>
                        <a:pt x="1240" y="142"/>
                      </a:moveTo>
                      <a:lnTo>
                        <a:pt x="1335" y="106"/>
                      </a:lnTo>
                      <a:lnTo>
                        <a:pt x="1431" y="75"/>
                      </a:lnTo>
                      <a:lnTo>
                        <a:pt x="1526" y="51"/>
                      </a:lnTo>
                      <a:lnTo>
                        <a:pt x="1623" y="31"/>
                      </a:lnTo>
                      <a:lnTo>
                        <a:pt x="1720" y="15"/>
                      </a:lnTo>
                      <a:lnTo>
                        <a:pt x="1817" y="5"/>
                      </a:lnTo>
                      <a:lnTo>
                        <a:pt x="1914" y="0"/>
                      </a:lnTo>
                      <a:lnTo>
                        <a:pt x="2010" y="0"/>
                      </a:lnTo>
                      <a:lnTo>
                        <a:pt x="2106" y="4"/>
                      </a:lnTo>
                      <a:lnTo>
                        <a:pt x="2202" y="13"/>
                      </a:lnTo>
                      <a:lnTo>
                        <a:pt x="2296" y="27"/>
                      </a:lnTo>
                      <a:lnTo>
                        <a:pt x="2390" y="44"/>
                      </a:lnTo>
                      <a:lnTo>
                        <a:pt x="2483" y="66"/>
                      </a:lnTo>
                      <a:lnTo>
                        <a:pt x="2573" y="93"/>
                      </a:lnTo>
                      <a:lnTo>
                        <a:pt x="2663" y="124"/>
                      </a:lnTo>
                      <a:lnTo>
                        <a:pt x="2752" y="159"/>
                      </a:lnTo>
                      <a:lnTo>
                        <a:pt x="2838" y="199"/>
                      </a:lnTo>
                      <a:lnTo>
                        <a:pt x="2922" y="242"/>
                      </a:lnTo>
                      <a:lnTo>
                        <a:pt x="3005" y="290"/>
                      </a:lnTo>
                      <a:lnTo>
                        <a:pt x="3086" y="341"/>
                      </a:lnTo>
                      <a:lnTo>
                        <a:pt x="3163" y="396"/>
                      </a:lnTo>
                      <a:lnTo>
                        <a:pt x="3238" y="455"/>
                      </a:lnTo>
                      <a:lnTo>
                        <a:pt x="3310" y="517"/>
                      </a:lnTo>
                      <a:lnTo>
                        <a:pt x="3379" y="585"/>
                      </a:lnTo>
                      <a:lnTo>
                        <a:pt x="3446" y="654"/>
                      </a:lnTo>
                      <a:lnTo>
                        <a:pt x="3509" y="727"/>
                      </a:lnTo>
                      <a:lnTo>
                        <a:pt x="3569" y="805"/>
                      </a:lnTo>
                      <a:lnTo>
                        <a:pt x="3625" y="885"/>
                      </a:lnTo>
                      <a:lnTo>
                        <a:pt x="3677" y="968"/>
                      </a:lnTo>
                      <a:lnTo>
                        <a:pt x="3726" y="1056"/>
                      </a:lnTo>
                      <a:lnTo>
                        <a:pt x="3770" y="1146"/>
                      </a:lnTo>
                      <a:lnTo>
                        <a:pt x="3811" y="1239"/>
                      </a:lnTo>
                      <a:lnTo>
                        <a:pt x="3826" y="1280"/>
                      </a:lnTo>
                      <a:lnTo>
                        <a:pt x="3842" y="1322"/>
                      </a:lnTo>
                      <a:lnTo>
                        <a:pt x="3856" y="1364"/>
                      </a:lnTo>
                      <a:lnTo>
                        <a:pt x="3869" y="1406"/>
                      </a:lnTo>
                      <a:lnTo>
                        <a:pt x="3881" y="1448"/>
                      </a:lnTo>
                      <a:lnTo>
                        <a:pt x="3893" y="1490"/>
                      </a:lnTo>
                      <a:lnTo>
                        <a:pt x="3903" y="1533"/>
                      </a:lnTo>
                      <a:lnTo>
                        <a:pt x="3912" y="1574"/>
                      </a:lnTo>
                      <a:lnTo>
                        <a:pt x="3920" y="1617"/>
                      </a:lnTo>
                      <a:lnTo>
                        <a:pt x="3927" y="1659"/>
                      </a:lnTo>
                      <a:lnTo>
                        <a:pt x="3935" y="1702"/>
                      </a:lnTo>
                      <a:lnTo>
                        <a:pt x="3940" y="1744"/>
                      </a:lnTo>
                      <a:lnTo>
                        <a:pt x="3944" y="1787"/>
                      </a:lnTo>
                      <a:lnTo>
                        <a:pt x="3948" y="1828"/>
                      </a:lnTo>
                      <a:lnTo>
                        <a:pt x="3950" y="1871"/>
                      </a:lnTo>
                      <a:lnTo>
                        <a:pt x="3952" y="1913"/>
                      </a:lnTo>
                      <a:lnTo>
                        <a:pt x="3953" y="1956"/>
                      </a:lnTo>
                      <a:lnTo>
                        <a:pt x="3953" y="1998"/>
                      </a:lnTo>
                      <a:lnTo>
                        <a:pt x="3952" y="2040"/>
                      </a:lnTo>
                      <a:lnTo>
                        <a:pt x="3950" y="2081"/>
                      </a:lnTo>
                      <a:lnTo>
                        <a:pt x="3947" y="2123"/>
                      </a:lnTo>
                      <a:lnTo>
                        <a:pt x="3944" y="2165"/>
                      </a:lnTo>
                      <a:lnTo>
                        <a:pt x="3939" y="2207"/>
                      </a:lnTo>
                      <a:lnTo>
                        <a:pt x="3933" y="2249"/>
                      </a:lnTo>
                      <a:lnTo>
                        <a:pt x="3927" y="2290"/>
                      </a:lnTo>
                      <a:lnTo>
                        <a:pt x="3920" y="2331"/>
                      </a:lnTo>
                      <a:lnTo>
                        <a:pt x="3912" y="2372"/>
                      </a:lnTo>
                      <a:lnTo>
                        <a:pt x="3903" y="2413"/>
                      </a:lnTo>
                      <a:lnTo>
                        <a:pt x="3894" y="2453"/>
                      </a:lnTo>
                      <a:lnTo>
                        <a:pt x="3882" y="2494"/>
                      </a:lnTo>
                      <a:lnTo>
                        <a:pt x="3871" y="2533"/>
                      </a:lnTo>
                      <a:lnTo>
                        <a:pt x="3859" y="2573"/>
                      </a:lnTo>
                      <a:lnTo>
                        <a:pt x="3809" y="2742"/>
                      </a:lnTo>
                      <a:lnTo>
                        <a:pt x="3764" y="2911"/>
                      </a:lnTo>
                      <a:lnTo>
                        <a:pt x="3725" y="3080"/>
                      </a:lnTo>
                      <a:lnTo>
                        <a:pt x="3693" y="3249"/>
                      </a:lnTo>
                      <a:lnTo>
                        <a:pt x="3665" y="3418"/>
                      </a:lnTo>
                      <a:lnTo>
                        <a:pt x="3644" y="3587"/>
                      </a:lnTo>
                      <a:lnTo>
                        <a:pt x="3626" y="3756"/>
                      </a:lnTo>
                      <a:lnTo>
                        <a:pt x="3614" y="3925"/>
                      </a:lnTo>
                      <a:lnTo>
                        <a:pt x="3607" y="4095"/>
                      </a:lnTo>
                      <a:lnTo>
                        <a:pt x="3605" y="4264"/>
                      </a:lnTo>
                      <a:lnTo>
                        <a:pt x="3607" y="4432"/>
                      </a:lnTo>
                      <a:lnTo>
                        <a:pt x="3613" y="4602"/>
                      </a:lnTo>
                      <a:lnTo>
                        <a:pt x="3623" y="4770"/>
                      </a:lnTo>
                      <a:lnTo>
                        <a:pt x="3637" y="4939"/>
                      </a:lnTo>
                      <a:lnTo>
                        <a:pt x="3655" y="5108"/>
                      </a:lnTo>
                      <a:lnTo>
                        <a:pt x="3675" y="5276"/>
                      </a:lnTo>
                      <a:lnTo>
                        <a:pt x="3700" y="5444"/>
                      </a:lnTo>
                      <a:lnTo>
                        <a:pt x="3727" y="5613"/>
                      </a:lnTo>
                      <a:lnTo>
                        <a:pt x="3758" y="5780"/>
                      </a:lnTo>
                      <a:lnTo>
                        <a:pt x="3791" y="5947"/>
                      </a:lnTo>
                      <a:lnTo>
                        <a:pt x="3826" y="6115"/>
                      </a:lnTo>
                      <a:lnTo>
                        <a:pt x="3864" y="6282"/>
                      </a:lnTo>
                      <a:lnTo>
                        <a:pt x="3905" y="6448"/>
                      </a:lnTo>
                      <a:lnTo>
                        <a:pt x="3947" y="6616"/>
                      </a:lnTo>
                      <a:lnTo>
                        <a:pt x="3991" y="6781"/>
                      </a:lnTo>
                      <a:lnTo>
                        <a:pt x="4036" y="6947"/>
                      </a:lnTo>
                      <a:lnTo>
                        <a:pt x="4082" y="7113"/>
                      </a:lnTo>
                      <a:lnTo>
                        <a:pt x="4130" y="7278"/>
                      </a:lnTo>
                      <a:lnTo>
                        <a:pt x="4179" y="7442"/>
                      </a:lnTo>
                      <a:lnTo>
                        <a:pt x="4229" y="7606"/>
                      </a:lnTo>
                      <a:lnTo>
                        <a:pt x="4279" y="7771"/>
                      </a:lnTo>
                      <a:lnTo>
                        <a:pt x="4330" y="7934"/>
                      </a:lnTo>
                      <a:lnTo>
                        <a:pt x="4329" y="7933"/>
                      </a:lnTo>
                      <a:lnTo>
                        <a:pt x="4318" y="7913"/>
                      </a:lnTo>
                      <a:lnTo>
                        <a:pt x="4299" y="7873"/>
                      </a:lnTo>
                      <a:lnTo>
                        <a:pt x="4271" y="7817"/>
                      </a:lnTo>
                      <a:lnTo>
                        <a:pt x="4192" y="7656"/>
                      </a:lnTo>
                      <a:lnTo>
                        <a:pt x="4081" y="7441"/>
                      </a:lnTo>
                      <a:lnTo>
                        <a:pt x="4016" y="7316"/>
                      </a:lnTo>
                      <a:lnTo>
                        <a:pt x="3944" y="7179"/>
                      </a:lnTo>
                      <a:lnTo>
                        <a:pt x="3864" y="7033"/>
                      </a:lnTo>
                      <a:lnTo>
                        <a:pt x="3779" y="6879"/>
                      </a:lnTo>
                      <a:lnTo>
                        <a:pt x="3689" y="6718"/>
                      </a:lnTo>
                      <a:lnTo>
                        <a:pt x="3592" y="6550"/>
                      </a:lnTo>
                      <a:lnTo>
                        <a:pt x="3490" y="6378"/>
                      </a:lnTo>
                      <a:lnTo>
                        <a:pt x="3382" y="6202"/>
                      </a:lnTo>
                      <a:lnTo>
                        <a:pt x="3270" y="6024"/>
                      </a:lnTo>
                      <a:lnTo>
                        <a:pt x="3154" y="5843"/>
                      </a:lnTo>
                      <a:lnTo>
                        <a:pt x="3034" y="5663"/>
                      </a:lnTo>
                      <a:lnTo>
                        <a:pt x="2908" y="5483"/>
                      </a:lnTo>
                      <a:lnTo>
                        <a:pt x="2780" y="5305"/>
                      </a:lnTo>
                      <a:lnTo>
                        <a:pt x="2648" y="5130"/>
                      </a:lnTo>
                      <a:lnTo>
                        <a:pt x="2513" y="4960"/>
                      </a:lnTo>
                      <a:lnTo>
                        <a:pt x="2375" y="4793"/>
                      </a:lnTo>
                      <a:lnTo>
                        <a:pt x="2235" y="4634"/>
                      </a:lnTo>
                      <a:lnTo>
                        <a:pt x="2092" y="4482"/>
                      </a:lnTo>
                      <a:lnTo>
                        <a:pt x="1947" y="4339"/>
                      </a:lnTo>
                      <a:lnTo>
                        <a:pt x="1800" y="4206"/>
                      </a:lnTo>
                      <a:lnTo>
                        <a:pt x="1652" y="4083"/>
                      </a:lnTo>
                      <a:lnTo>
                        <a:pt x="1503" y="3973"/>
                      </a:lnTo>
                      <a:lnTo>
                        <a:pt x="1352" y="3875"/>
                      </a:lnTo>
                      <a:lnTo>
                        <a:pt x="1201" y="3792"/>
                      </a:lnTo>
                      <a:lnTo>
                        <a:pt x="1159" y="3771"/>
                      </a:lnTo>
                      <a:lnTo>
                        <a:pt x="1117" y="3749"/>
                      </a:lnTo>
                      <a:lnTo>
                        <a:pt x="1075" y="3725"/>
                      </a:lnTo>
                      <a:lnTo>
                        <a:pt x="1034" y="3702"/>
                      </a:lnTo>
                      <a:lnTo>
                        <a:pt x="993" y="3677"/>
                      </a:lnTo>
                      <a:lnTo>
                        <a:pt x="953" y="3652"/>
                      </a:lnTo>
                      <a:lnTo>
                        <a:pt x="912" y="3626"/>
                      </a:lnTo>
                      <a:lnTo>
                        <a:pt x="873" y="3600"/>
                      </a:lnTo>
                      <a:lnTo>
                        <a:pt x="834" y="3572"/>
                      </a:lnTo>
                      <a:lnTo>
                        <a:pt x="796" y="3544"/>
                      </a:lnTo>
                      <a:lnTo>
                        <a:pt x="758" y="3514"/>
                      </a:lnTo>
                      <a:lnTo>
                        <a:pt x="720" y="3484"/>
                      </a:lnTo>
                      <a:lnTo>
                        <a:pt x="684" y="3454"/>
                      </a:lnTo>
                      <a:lnTo>
                        <a:pt x="648" y="3422"/>
                      </a:lnTo>
                      <a:lnTo>
                        <a:pt x="612" y="3390"/>
                      </a:lnTo>
                      <a:lnTo>
                        <a:pt x="577" y="3357"/>
                      </a:lnTo>
                      <a:lnTo>
                        <a:pt x="544" y="3323"/>
                      </a:lnTo>
                      <a:lnTo>
                        <a:pt x="511" y="3288"/>
                      </a:lnTo>
                      <a:lnTo>
                        <a:pt x="479" y="3253"/>
                      </a:lnTo>
                      <a:lnTo>
                        <a:pt x="447" y="3217"/>
                      </a:lnTo>
                      <a:lnTo>
                        <a:pt x="416" y="3179"/>
                      </a:lnTo>
                      <a:lnTo>
                        <a:pt x="387" y="3142"/>
                      </a:lnTo>
                      <a:lnTo>
                        <a:pt x="357" y="3103"/>
                      </a:lnTo>
                      <a:lnTo>
                        <a:pt x="330" y="3063"/>
                      </a:lnTo>
                      <a:lnTo>
                        <a:pt x="302" y="3022"/>
                      </a:lnTo>
                      <a:lnTo>
                        <a:pt x="276" y="2980"/>
                      </a:lnTo>
                      <a:lnTo>
                        <a:pt x="251" y="2938"/>
                      </a:lnTo>
                      <a:lnTo>
                        <a:pt x="227" y="2895"/>
                      </a:lnTo>
                      <a:lnTo>
                        <a:pt x="204" y="2851"/>
                      </a:lnTo>
                      <a:lnTo>
                        <a:pt x="183" y="2806"/>
                      </a:lnTo>
                      <a:lnTo>
                        <a:pt x="162" y="2760"/>
                      </a:lnTo>
                      <a:lnTo>
                        <a:pt x="142" y="2713"/>
                      </a:lnTo>
                      <a:lnTo>
                        <a:pt x="107" y="2618"/>
                      </a:lnTo>
                      <a:lnTo>
                        <a:pt x="76" y="2522"/>
                      </a:lnTo>
                      <a:lnTo>
                        <a:pt x="51" y="2425"/>
                      </a:lnTo>
                      <a:lnTo>
                        <a:pt x="32" y="2329"/>
                      </a:lnTo>
                      <a:lnTo>
                        <a:pt x="16" y="2232"/>
                      </a:lnTo>
                      <a:lnTo>
                        <a:pt x="6" y="2136"/>
                      </a:lnTo>
                      <a:lnTo>
                        <a:pt x="1" y="2039"/>
                      </a:lnTo>
                      <a:lnTo>
                        <a:pt x="0" y="1942"/>
                      </a:lnTo>
                      <a:lnTo>
                        <a:pt x="4" y="1846"/>
                      </a:lnTo>
                      <a:lnTo>
                        <a:pt x="13" y="1751"/>
                      </a:lnTo>
                      <a:lnTo>
                        <a:pt x="26" y="1656"/>
                      </a:lnTo>
                      <a:lnTo>
                        <a:pt x="45" y="1562"/>
                      </a:lnTo>
                      <a:lnTo>
                        <a:pt x="67" y="1470"/>
                      </a:lnTo>
                      <a:lnTo>
                        <a:pt x="94" y="1378"/>
                      </a:lnTo>
                      <a:lnTo>
                        <a:pt x="124" y="1289"/>
                      </a:lnTo>
                      <a:lnTo>
                        <a:pt x="160" y="1201"/>
                      </a:lnTo>
                      <a:lnTo>
                        <a:pt x="199" y="1114"/>
                      </a:lnTo>
                      <a:lnTo>
                        <a:pt x="243" y="1029"/>
                      </a:lnTo>
                      <a:lnTo>
                        <a:pt x="290" y="947"/>
                      </a:lnTo>
                      <a:lnTo>
                        <a:pt x="341" y="867"/>
                      </a:lnTo>
                      <a:lnTo>
                        <a:pt x="397" y="790"/>
                      </a:lnTo>
                      <a:lnTo>
                        <a:pt x="455" y="714"/>
                      </a:lnTo>
                      <a:lnTo>
                        <a:pt x="518" y="642"/>
                      </a:lnTo>
                      <a:lnTo>
                        <a:pt x="585" y="572"/>
                      </a:lnTo>
                      <a:lnTo>
                        <a:pt x="655" y="506"/>
                      </a:lnTo>
                      <a:lnTo>
                        <a:pt x="728" y="443"/>
                      </a:lnTo>
                      <a:lnTo>
                        <a:pt x="805" y="384"/>
                      </a:lnTo>
                      <a:lnTo>
                        <a:pt x="886" y="328"/>
                      </a:lnTo>
                      <a:lnTo>
                        <a:pt x="969" y="274"/>
                      </a:lnTo>
                      <a:lnTo>
                        <a:pt x="1056" y="227"/>
                      </a:lnTo>
                      <a:lnTo>
                        <a:pt x="1146" y="182"/>
                      </a:lnTo>
                      <a:lnTo>
                        <a:pt x="1240" y="142"/>
                      </a:lnTo>
                      <a:close/>
                    </a:path>
                  </a:pathLst>
                </a:custGeom>
                <a:gradFill>
                  <a:gsLst>
                    <a:gs pos="0">
                      <a:schemeClr val="tx2">
                        <a:lumMod val="50000"/>
                      </a:schemeClr>
                    </a:gs>
                    <a:gs pos="67000">
                      <a:srgbClr val="002060"/>
                    </a:gs>
                  </a:gsLst>
                  <a:lin ang="5400000" scaled="0"/>
                </a:gradFill>
                <a:ln w="9525">
                  <a:noFill/>
                  <a:round/>
                  <a:headEnd/>
                  <a:tailEnd/>
                </a:ln>
                <a:effectLst/>
              </p:spPr>
              <p:txBody>
                <a:bodyPr/>
                <a:lstStyle/>
                <a:p>
                  <a:pPr eaLnBrk="1" fontAlgn="auto" hangingPunct="1">
                    <a:spcBef>
                      <a:spcPts val="0"/>
                    </a:spcBef>
                    <a:spcAft>
                      <a:spcPts val="0"/>
                    </a:spcAft>
                    <a:defRPr/>
                  </a:pPr>
                  <a:endParaRPr lang="nb-NO">
                    <a:latin typeface="+mn-lt"/>
                  </a:endParaRPr>
                </a:p>
              </p:txBody>
            </p:sp>
            <p:sp>
              <p:nvSpPr>
                <p:cNvPr id="57" name="Oval 56"/>
                <p:cNvSpPr/>
                <p:nvPr/>
              </p:nvSpPr>
              <p:spPr>
                <a:xfrm flipV="1">
                  <a:off x="7128300" y="2206821"/>
                  <a:ext cx="687491" cy="623788"/>
                </a:xfrm>
                <a:prstGeom prst="ellipse">
                  <a:avLst/>
                </a:prstGeom>
                <a:gradFill>
                  <a:gsLst>
                    <a:gs pos="15000">
                      <a:schemeClr val="accent1">
                        <a:tint val="66000"/>
                        <a:satMod val="160000"/>
                        <a:alpha val="13000"/>
                      </a:schemeClr>
                    </a:gs>
                    <a:gs pos="100000">
                      <a:schemeClr val="accent1">
                        <a:tint val="44500"/>
                        <a:satMod val="160000"/>
                        <a:alpha val="59000"/>
                      </a:schemeClr>
                    </a:gs>
                    <a:gs pos="100000">
                      <a:schemeClr val="accent1">
                        <a:tint val="23500"/>
                        <a:satMod val="160000"/>
                        <a:alpha val="41000"/>
                      </a:schemeClr>
                    </a:gs>
                    <a:gs pos="100000">
                      <a:schemeClr val="accent1">
                        <a:tint val="23500"/>
                        <a:satMod val="160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lgn="ctr" eaLnBrk="1" hangingPunct="1">
                    <a:defRPr/>
                  </a:pPr>
                  <a:endParaRPr lang="nb-NO" smtClean="0">
                    <a:solidFill>
                      <a:srgbClr val="FFFFFF"/>
                    </a:solidFill>
                    <a:cs typeface="Arial" pitchFamily="34" charset="0"/>
                  </a:endParaRPr>
                </a:p>
              </p:txBody>
            </p:sp>
          </p:grpSp>
        </p:grpSp>
        <p:sp>
          <p:nvSpPr>
            <p:cNvPr id="89" name="Rectangle 88"/>
            <p:cNvSpPr/>
            <p:nvPr/>
          </p:nvSpPr>
          <p:spPr>
            <a:xfrm rot="4541351">
              <a:off x="6875323" y="1525931"/>
              <a:ext cx="1199277" cy="1448010"/>
            </a:xfrm>
            <a:prstGeom prst="rect">
              <a:avLst/>
            </a:prstGeom>
          </p:spPr>
          <p:txBody>
            <a:bodyPr spcFirstLastPara="1" wrap="none">
              <a:prstTxWarp prst="textArchUp">
                <a:avLst>
                  <a:gd name="adj" fmla="val 10942365"/>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1400" cap="all" dirty="0" smtClean="0">
                  <a:solidFill>
                    <a:srgbClr val="0070C0"/>
                  </a:solidFill>
                  <a:latin typeface="+mj-lt"/>
                </a:rPr>
                <a:t>IPA II GENERAL OBJECTIVE</a:t>
              </a:r>
              <a:endParaRPr lang="en-US" sz="1400" cap="all" dirty="0">
                <a:solidFill>
                  <a:srgbClr val="0070C0"/>
                </a:solidFill>
                <a:latin typeface="+mj-lt"/>
              </a:endParaRPr>
            </a:p>
          </p:txBody>
        </p:sp>
      </p:grpSp>
      <p:sp>
        <p:nvSpPr>
          <p:cNvPr id="43" name="Rectangle 42"/>
          <p:cNvSpPr/>
          <p:nvPr/>
        </p:nvSpPr>
        <p:spPr>
          <a:xfrm>
            <a:off x="4614863" y="4829175"/>
            <a:ext cx="4191000" cy="796925"/>
          </a:xfrm>
          <a:prstGeom prst="rect">
            <a:avLst/>
          </a:prstGeom>
          <a:gradFill>
            <a:gsLst>
              <a:gs pos="0">
                <a:schemeClr val="bg1">
                  <a:lumMod val="85000"/>
                </a:schemeClr>
              </a:gs>
              <a:gs pos="100000">
                <a:schemeClr val="bg1">
                  <a:lumMod val="95000"/>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44" name="Rectangle 43"/>
          <p:cNvSpPr/>
          <p:nvPr/>
        </p:nvSpPr>
        <p:spPr>
          <a:xfrm>
            <a:off x="2933700" y="3228975"/>
            <a:ext cx="4191000" cy="796925"/>
          </a:xfrm>
          <a:prstGeom prst="rect">
            <a:avLst/>
          </a:prstGeom>
          <a:gradFill>
            <a:gsLst>
              <a:gs pos="0">
                <a:schemeClr val="bg1">
                  <a:lumMod val="85000"/>
                </a:schemeClr>
              </a:gs>
              <a:gs pos="100000">
                <a:schemeClr val="bg1">
                  <a:lumMod val="95000"/>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4" name="Rectangle 33"/>
          <p:cNvSpPr/>
          <p:nvPr/>
        </p:nvSpPr>
        <p:spPr>
          <a:xfrm>
            <a:off x="885825" y="1628775"/>
            <a:ext cx="4846638" cy="796925"/>
          </a:xfrm>
          <a:prstGeom prst="rect">
            <a:avLst/>
          </a:prstGeom>
          <a:gradFill>
            <a:gsLst>
              <a:gs pos="0">
                <a:schemeClr val="bg1">
                  <a:lumMod val="85000"/>
                </a:schemeClr>
              </a:gs>
              <a:gs pos="100000">
                <a:schemeClr val="bg1">
                  <a:lumMod val="95000"/>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ndParaRPr>
          </a:p>
        </p:txBody>
      </p:sp>
      <p:grpSp>
        <p:nvGrpSpPr>
          <p:cNvPr id="5" name="Group 4"/>
          <p:cNvGrpSpPr>
            <a:grpSpLocks/>
          </p:cNvGrpSpPr>
          <p:nvPr/>
        </p:nvGrpSpPr>
        <p:grpSpPr bwMode="auto">
          <a:xfrm>
            <a:off x="1258888" y="-61913"/>
            <a:ext cx="5151437" cy="10401301"/>
            <a:chOff x="1258117" y="-61851"/>
            <a:chExt cx="5152278" cy="10401300"/>
          </a:xfrm>
        </p:grpSpPr>
        <p:sp>
          <p:nvSpPr>
            <p:cNvPr id="33" name="Up Arrow 32"/>
            <p:cNvSpPr/>
            <p:nvPr/>
          </p:nvSpPr>
          <p:spPr>
            <a:xfrm rot="19013699">
              <a:off x="3451533" y="-61851"/>
              <a:ext cx="1778000" cy="10401300"/>
            </a:xfrm>
            <a:prstGeom prst="upArrow">
              <a:avLst>
                <a:gd name="adj1" fmla="val 50000"/>
                <a:gd name="adj2" fmla="val 88679"/>
              </a:avLst>
            </a:prstGeom>
            <a:gradFill>
              <a:gsLst>
                <a:gs pos="0">
                  <a:schemeClr val="tx2">
                    <a:lumMod val="75000"/>
                  </a:schemeClr>
                </a:gs>
                <a:gs pos="99000">
                  <a:schemeClr val="accent1">
                    <a:lumMod val="75000"/>
                  </a:schemeClr>
                </a:gs>
              </a:gsLst>
            </a:gradFill>
            <a:ln>
              <a:noFill/>
            </a:ln>
            <a:effectLst>
              <a:outerShdw blurRad="40000" dist="23000" dir="5400000" sx="80000" sy="80000" rotWithShape="0">
                <a:srgbClr val="000000">
                  <a:alpha val="18000"/>
                </a:srgbClr>
              </a:outerShdw>
            </a:effectLst>
            <a:scene3d>
              <a:camera prst="orthographicFront">
                <a:rot lat="21020636" lon="20686754" rev="156781"/>
              </a:camera>
              <a:lightRig rig="balanced" dir="t">
                <a:rot lat="0" lon="0" rev="15360000"/>
              </a:lightRig>
            </a:scene3d>
            <a:sp3d extrusionH="342900" prstMaterial="matte">
              <a:extrusionClr>
                <a:schemeClr val="tx2">
                  <a:lumMod val="50000"/>
                </a:schemeClr>
              </a:extrusionClr>
              <a:contourClr>
                <a:schemeClr val="bg1"/>
              </a:contourClr>
            </a:sp3d>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1235" name="TextBox 24"/>
            <p:cNvSpPr txBox="1">
              <a:spLocks noChangeArrowheads="1"/>
            </p:cNvSpPr>
            <p:nvPr/>
          </p:nvSpPr>
          <p:spPr bwMode="auto">
            <a:xfrm rot="2628954">
              <a:off x="1258117" y="4474944"/>
              <a:ext cx="51522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US" altLang="en-US" b="0" i="0">
                  <a:solidFill>
                    <a:schemeClr val="bg1"/>
                  </a:solidFill>
                  <a:latin typeface="Arial" charset="0"/>
                </a:rPr>
                <a:t>RESULT-BASED PERFORMANCE</a:t>
              </a:r>
            </a:p>
          </p:txBody>
        </p:sp>
      </p:grpSp>
      <p:grpSp>
        <p:nvGrpSpPr>
          <p:cNvPr id="4" name="Group 3"/>
          <p:cNvGrpSpPr>
            <a:grpSpLocks/>
          </p:cNvGrpSpPr>
          <p:nvPr/>
        </p:nvGrpSpPr>
        <p:grpSpPr bwMode="auto">
          <a:xfrm>
            <a:off x="5592763" y="4845050"/>
            <a:ext cx="3333750" cy="746125"/>
            <a:chOff x="5592763" y="4845371"/>
            <a:chExt cx="3333104" cy="745673"/>
          </a:xfrm>
        </p:grpSpPr>
        <p:sp>
          <p:nvSpPr>
            <p:cNvPr id="51231" name="TextBox 69"/>
            <p:cNvSpPr txBox="1">
              <a:spLocks noChangeArrowheads="1"/>
            </p:cNvSpPr>
            <p:nvPr/>
          </p:nvSpPr>
          <p:spPr bwMode="auto">
            <a:xfrm>
              <a:off x="5717530" y="4883158"/>
              <a:ext cx="32083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spcBef>
                  <a:spcPct val="0"/>
                </a:spcBef>
                <a:buClrTx/>
                <a:buFontTx/>
                <a:buNone/>
              </a:pPr>
              <a:endParaRPr lang="en-US" altLang="en-US" sz="1200" i="0">
                <a:solidFill>
                  <a:schemeClr val="tx1"/>
                </a:solidFill>
                <a:latin typeface="Calibri" pitchFamily="34" charset="0"/>
              </a:endParaRPr>
            </a:p>
            <a:p>
              <a:pPr eaLnBrk="1" hangingPunct="1">
                <a:spcBef>
                  <a:spcPct val="0"/>
                </a:spcBef>
                <a:buClrTx/>
                <a:buFontTx/>
                <a:buNone/>
              </a:pPr>
              <a:r>
                <a:rPr lang="en-GB" altLang="en-US" sz="1400" i="0">
                  <a:solidFill>
                    <a:schemeClr val="tx1"/>
                  </a:solidFill>
                  <a:latin typeface="Calibri" pitchFamily="34" charset="0"/>
                </a:rPr>
                <a:t>clear, transparent, measurable and, where appropriate, country specific</a:t>
              </a:r>
            </a:p>
          </p:txBody>
        </p:sp>
        <p:sp>
          <p:nvSpPr>
            <p:cNvPr id="50" name="Freeform 12"/>
            <p:cNvSpPr>
              <a:spLocks/>
            </p:cNvSpPr>
            <p:nvPr/>
          </p:nvSpPr>
          <p:spPr bwMode="auto">
            <a:xfrm rot="5400000">
              <a:off x="5583259" y="5286413"/>
              <a:ext cx="95192" cy="76185"/>
            </a:xfrm>
            <a:custGeom>
              <a:avLst/>
              <a:gdLst>
                <a:gd name="T0" fmla="*/ 2147483647 w 252"/>
                <a:gd name="T1" fmla="*/ 2147483647 h 126"/>
                <a:gd name="T2" fmla="*/ 2147483647 w 252"/>
                <a:gd name="T3" fmla="*/ 0 h 126"/>
                <a:gd name="T4" fmla="*/ 0 w 252"/>
                <a:gd name="T5" fmla="*/ 2147483647 h 126"/>
                <a:gd name="T6" fmla="*/ 2147483647 w 252"/>
                <a:gd name="T7" fmla="*/ 2147483647 h 126"/>
                <a:gd name="T8" fmla="*/ 0 60000 65536"/>
                <a:gd name="T9" fmla="*/ 0 60000 65536"/>
                <a:gd name="T10" fmla="*/ 0 60000 65536"/>
                <a:gd name="T11" fmla="*/ 0 60000 65536"/>
                <a:gd name="T12" fmla="*/ 0 w 252"/>
                <a:gd name="T13" fmla="*/ 0 h 126"/>
                <a:gd name="T14" fmla="*/ 252 w 252"/>
                <a:gd name="T15" fmla="*/ 126 h 126"/>
              </a:gdLst>
              <a:ahLst/>
              <a:cxnLst>
                <a:cxn ang="T8">
                  <a:pos x="T0" y="T1"/>
                </a:cxn>
                <a:cxn ang="T9">
                  <a:pos x="T2" y="T3"/>
                </a:cxn>
                <a:cxn ang="T10">
                  <a:pos x="T4" y="T5"/>
                </a:cxn>
                <a:cxn ang="T11">
                  <a:pos x="T6" y="T7"/>
                </a:cxn>
              </a:cxnLst>
              <a:rect l="T12" t="T13" r="T14" b="T15"/>
              <a:pathLst>
                <a:path w="252" h="126">
                  <a:moveTo>
                    <a:pt x="252" y="126"/>
                  </a:moveTo>
                  <a:lnTo>
                    <a:pt x="126" y="0"/>
                  </a:lnTo>
                  <a:lnTo>
                    <a:pt x="0" y="126"/>
                  </a:lnTo>
                  <a:lnTo>
                    <a:pt x="252" y="126"/>
                  </a:lnTo>
                  <a:close/>
                </a:path>
              </a:pathLst>
            </a:custGeom>
            <a:solidFill>
              <a:schemeClr val="accent1">
                <a:lumMod val="75000"/>
              </a:schemeClr>
            </a:solidFill>
            <a:ln>
              <a:noFill/>
            </a:ln>
            <a:extLst/>
          </p:spPr>
          <p:txBody>
            <a:bodyPr/>
            <a:lstStyle/>
            <a:p>
              <a:pPr eaLnBrk="1" fontAlgn="auto" hangingPunct="1">
                <a:spcBef>
                  <a:spcPts val="0"/>
                </a:spcBef>
                <a:spcAft>
                  <a:spcPts val="0"/>
                </a:spcAft>
                <a:defRPr/>
              </a:pPr>
              <a:endParaRPr lang="en-US">
                <a:latin typeface="+mn-lt"/>
                <a:cs typeface="Arial" panose="020B0604020202020204" pitchFamily="34" charset="0"/>
              </a:endParaRPr>
            </a:p>
          </p:txBody>
        </p:sp>
        <p:sp>
          <p:nvSpPr>
            <p:cNvPr id="66" name="TextBox 65"/>
            <p:cNvSpPr txBox="1"/>
            <p:nvPr/>
          </p:nvSpPr>
          <p:spPr>
            <a:xfrm>
              <a:off x="5732436" y="4845371"/>
              <a:ext cx="1680836" cy="337933"/>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accent1">
                      <a:lumMod val="75000"/>
                    </a:schemeClr>
                  </a:solidFill>
                  <a:latin typeface="+mn-lt"/>
                  <a:cs typeface="Arial" panose="020B0604020202020204" pitchFamily="34" charset="0"/>
                </a:rPr>
                <a:t>INDICATORS</a:t>
              </a:r>
            </a:p>
          </p:txBody>
        </p:sp>
      </p:grpSp>
      <p:grpSp>
        <p:nvGrpSpPr>
          <p:cNvPr id="2" name="Group 1"/>
          <p:cNvGrpSpPr>
            <a:grpSpLocks/>
          </p:cNvGrpSpPr>
          <p:nvPr/>
        </p:nvGrpSpPr>
        <p:grpSpPr bwMode="auto">
          <a:xfrm>
            <a:off x="4748213" y="4071938"/>
            <a:ext cx="3568700" cy="739775"/>
            <a:chOff x="4748213" y="4071216"/>
            <a:chExt cx="3568203" cy="740811"/>
          </a:xfrm>
        </p:grpSpPr>
        <p:sp>
          <p:nvSpPr>
            <p:cNvPr id="48" name="Freeform 12"/>
            <p:cNvSpPr>
              <a:spLocks/>
            </p:cNvSpPr>
            <p:nvPr/>
          </p:nvSpPr>
          <p:spPr bwMode="auto">
            <a:xfrm rot="5400000">
              <a:off x="4740204" y="4487783"/>
              <a:ext cx="93794" cy="77776"/>
            </a:xfrm>
            <a:custGeom>
              <a:avLst/>
              <a:gdLst>
                <a:gd name="T0" fmla="*/ 2147483647 w 252"/>
                <a:gd name="T1" fmla="*/ 2147483647 h 126"/>
                <a:gd name="T2" fmla="*/ 2147483647 w 252"/>
                <a:gd name="T3" fmla="*/ 0 h 126"/>
                <a:gd name="T4" fmla="*/ 0 w 252"/>
                <a:gd name="T5" fmla="*/ 2147483647 h 126"/>
                <a:gd name="T6" fmla="*/ 2147483647 w 252"/>
                <a:gd name="T7" fmla="*/ 2147483647 h 126"/>
                <a:gd name="T8" fmla="*/ 0 60000 65536"/>
                <a:gd name="T9" fmla="*/ 0 60000 65536"/>
                <a:gd name="T10" fmla="*/ 0 60000 65536"/>
                <a:gd name="T11" fmla="*/ 0 60000 65536"/>
                <a:gd name="T12" fmla="*/ 0 w 252"/>
                <a:gd name="T13" fmla="*/ 0 h 126"/>
                <a:gd name="T14" fmla="*/ 252 w 252"/>
                <a:gd name="T15" fmla="*/ 126 h 126"/>
              </a:gdLst>
              <a:ahLst/>
              <a:cxnLst>
                <a:cxn ang="T8">
                  <a:pos x="T0" y="T1"/>
                </a:cxn>
                <a:cxn ang="T9">
                  <a:pos x="T2" y="T3"/>
                </a:cxn>
                <a:cxn ang="T10">
                  <a:pos x="T4" y="T5"/>
                </a:cxn>
                <a:cxn ang="T11">
                  <a:pos x="T6" y="T7"/>
                </a:cxn>
              </a:cxnLst>
              <a:rect l="T12" t="T13" r="T14" b="T15"/>
              <a:pathLst>
                <a:path w="252" h="126">
                  <a:moveTo>
                    <a:pt x="252" y="126"/>
                  </a:moveTo>
                  <a:lnTo>
                    <a:pt x="126" y="0"/>
                  </a:lnTo>
                  <a:lnTo>
                    <a:pt x="0" y="126"/>
                  </a:lnTo>
                  <a:lnTo>
                    <a:pt x="252" y="126"/>
                  </a:lnTo>
                  <a:close/>
                </a:path>
              </a:pathLst>
            </a:custGeom>
            <a:solidFill>
              <a:schemeClr val="accent1">
                <a:lumMod val="75000"/>
              </a:schemeClr>
            </a:solidFill>
            <a:ln>
              <a:noFill/>
            </a:ln>
            <a:extLst/>
          </p:spPr>
          <p:txBody>
            <a:bodyPr/>
            <a:lstStyle/>
            <a:p>
              <a:pPr eaLnBrk="1" fontAlgn="auto" hangingPunct="1">
                <a:spcBef>
                  <a:spcPts val="0"/>
                </a:spcBef>
                <a:spcAft>
                  <a:spcPts val="0"/>
                </a:spcAft>
                <a:defRPr/>
              </a:pPr>
              <a:endParaRPr lang="en-US">
                <a:latin typeface="+mn-lt"/>
                <a:cs typeface="Arial" panose="020B0604020202020204" pitchFamily="34" charset="0"/>
              </a:endParaRPr>
            </a:p>
          </p:txBody>
        </p:sp>
        <p:sp>
          <p:nvSpPr>
            <p:cNvPr id="51229" name="TextBox 69"/>
            <p:cNvSpPr txBox="1">
              <a:spLocks noChangeArrowheads="1"/>
            </p:cNvSpPr>
            <p:nvPr/>
          </p:nvSpPr>
          <p:spPr bwMode="auto">
            <a:xfrm>
              <a:off x="4933991" y="4104141"/>
              <a:ext cx="33824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spcBef>
                  <a:spcPct val="0"/>
                </a:spcBef>
                <a:buClrTx/>
                <a:buFontTx/>
                <a:buNone/>
              </a:pPr>
              <a:endParaRPr lang="en-US" altLang="en-US" sz="1200" i="0">
                <a:solidFill>
                  <a:schemeClr val="tx1"/>
                </a:solidFill>
                <a:latin typeface="Calibri" pitchFamily="34" charset="0"/>
              </a:endParaRPr>
            </a:p>
            <a:p>
              <a:pPr eaLnBrk="1" hangingPunct="1">
                <a:spcBef>
                  <a:spcPct val="0"/>
                </a:spcBef>
                <a:buClrTx/>
                <a:buFontTx/>
                <a:buNone/>
              </a:pPr>
              <a:r>
                <a:rPr lang="fr-BE" altLang="en-US" sz="1400" i="0">
                  <a:solidFill>
                    <a:schemeClr val="tx1"/>
                  </a:solidFill>
                  <a:latin typeface="Calibri" pitchFamily="34" charset="0"/>
                </a:rPr>
                <a:t>indicative Strategy Papers and</a:t>
              </a:r>
            </a:p>
            <a:p>
              <a:pPr eaLnBrk="1" hangingPunct="1">
                <a:spcBef>
                  <a:spcPct val="0"/>
                </a:spcBef>
                <a:buClrTx/>
                <a:buFontTx/>
                <a:buNone/>
              </a:pPr>
              <a:r>
                <a:rPr lang="fr-BE" altLang="en-US" sz="1400" i="0">
                  <a:solidFill>
                    <a:schemeClr val="tx1"/>
                  </a:solidFill>
                  <a:latin typeface="Calibri" pitchFamily="34" charset="0"/>
                </a:rPr>
                <a:t>Action Programmes</a:t>
              </a:r>
              <a:endParaRPr lang="en-GB" altLang="en-US" sz="1400" i="0">
                <a:solidFill>
                  <a:schemeClr val="tx1"/>
                </a:solidFill>
                <a:latin typeface="Calibri" pitchFamily="34" charset="0"/>
              </a:endParaRPr>
            </a:p>
          </p:txBody>
        </p:sp>
        <p:sp>
          <p:nvSpPr>
            <p:cNvPr id="70" name="TextBox 69"/>
            <p:cNvSpPr txBox="1"/>
            <p:nvPr/>
          </p:nvSpPr>
          <p:spPr>
            <a:xfrm>
              <a:off x="4938686" y="4071216"/>
              <a:ext cx="1663468" cy="338611"/>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accent1">
                      <a:lumMod val="75000"/>
                    </a:schemeClr>
                  </a:solidFill>
                  <a:latin typeface="+mn-lt"/>
                  <a:cs typeface="Arial" panose="020B0604020202020204" pitchFamily="34" charset="0"/>
                </a:rPr>
                <a:t>REFERENCES</a:t>
              </a:r>
            </a:p>
          </p:txBody>
        </p:sp>
      </p:grpSp>
      <p:grpSp>
        <p:nvGrpSpPr>
          <p:cNvPr id="71" name="Group 70"/>
          <p:cNvGrpSpPr>
            <a:grpSpLocks/>
          </p:cNvGrpSpPr>
          <p:nvPr/>
        </p:nvGrpSpPr>
        <p:grpSpPr bwMode="auto">
          <a:xfrm>
            <a:off x="3960813" y="3257550"/>
            <a:ext cx="3784600" cy="739775"/>
            <a:chOff x="4748213" y="4071216"/>
            <a:chExt cx="3784596" cy="740811"/>
          </a:xfrm>
        </p:grpSpPr>
        <p:sp>
          <p:nvSpPr>
            <p:cNvPr id="72" name="Freeform 12"/>
            <p:cNvSpPr>
              <a:spLocks/>
            </p:cNvSpPr>
            <p:nvPr/>
          </p:nvSpPr>
          <p:spPr bwMode="auto">
            <a:xfrm rot="5400000">
              <a:off x="4740210" y="4487778"/>
              <a:ext cx="93793" cy="77787"/>
            </a:xfrm>
            <a:custGeom>
              <a:avLst/>
              <a:gdLst>
                <a:gd name="T0" fmla="*/ 2147483647 w 252"/>
                <a:gd name="T1" fmla="*/ 2147483647 h 126"/>
                <a:gd name="T2" fmla="*/ 2147483647 w 252"/>
                <a:gd name="T3" fmla="*/ 0 h 126"/>
                <a:gd name="T4" fmla="*/ 0 w 252"/>
                <a:gd name="T5" fmla="*/ 2147483647 h 126"/>
                <a:gd name="T6" fmla="*/ 2147483647 w 252"/>
                <a:gd name="T7" fmla="*/ 2147483647 h 126"/>
                <a:gd name="T8" fmla="*/ 0 60000 65536"/>
                <a:gd name="T9" fmla="*/ 0 60000 65536"/>
                <a:gd name="T10" fmla="*/ 0 60000 65536"/>
                <a:gd name="T11" fmla="*/ 0 60000 65536"/>
                <a:gd name="T12" fmla="*/ 0 w 252"/>
                <a:gd name="T13" fmla="*/ 0 h 126"/>
                <a:gd name="T14" fmla="*/ 252 w 252"/>
                <a:gd name="T15" fmla="*/ 126 h 126"/>
              </a:gdLst>
              <a:ahLst/>
              <a:cxnLst>
                <a:cxn ang="T8">
                  <a:pos x="T0" y="T1"/>
                </a:cxn>
                <a:cxn ang="T9">
                  <a:pos x="T2" y="T3"/>
                </a:cxn>
                <a:cxn ang="T10">
                  <a:pos x="T4" y="T5"/>
                </a:cxn>
                <a:cxn ang="T11">
                  <a:pos x="T6" y="T7"/>
                </a:cxn>
              </a:cxnLst>
              <a:rect l="T12" t="T13" r="T14" b="T15"/>
              <a:pathLst>
                <a:path w="252" h="126">
                  <a:moveTo>
                    <a:pt x="252" y="126"/>
                  </a:moveTo>
                  <a:lnTo>
                    <a:pt x="126" y="0"/>
                  </a:lnTo>
                  <a:lnTo>
                    <a:pt x="0" y="126"/>
                  </a:lnTo>
                  <a:lnTo>
                    <a:pt x="252" y="126"/>
                  </a:lnTo>
                  <a:close/>
                </a:path>
              </a:pathLst>
            </a:custGeom>
            <a:solidFill>
              <a:schemeClr val="accent1">
                <a:lumMod val="75000"/>
              </a:schemeClr>
            </a:solidFill>
            <a:ln>
              <a:noFill/>
            </a:ln>
            <a:extLst/>
          </p:spPr>
          <p:txBody>
            <a:bodyPr/>
            <a:lstStyle/>
            <a:p>
              <a:pPr eaLnBrk="1" fontAlgn="auto" hangingPunct="1">
                <a:spcBef>
                  <a:spcPts val="0"/>
                </a:spcBef>
                <a:spcAft>
                  <a:spcPts val="0"/>
                </a:spcAft>
                <a:defRPr/>
              </a:pPr>
              <a:endParaRPr lang="en-US">
                <a:latin typeface="+mn-lt"/>
                <a:cs typeface="Arial" panose="020B0604020202020204" pitchFamily="34" charset="0"/>
              </a:endParaRPr>
            </a:p>
          </p:txBody>
        </p:sp>
        <p:sp>
          <p:nvSpPr>
            <p:cNvPr id="51226" name="TextBox 69"/>
            <p:cNvSpPr txBox="1">
              <a:spLocks noChangeArrowheads="1"/>
            </p:cNvSpPr>
            <p:nvPr/>
          </p:nvSpPr>
          <p:spPr bwMode="auto">
            <a:xfrm>
              <a:off x="4933991" y="4104141"/>
              <a:ext cx="33824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spcBef>
                  <a:spcPct val="0"/>
                </a:spcBef>
                <a:buClrTx/>
                <a:buFontTx/>
                <a:buNone/>
              </a:pPr>
              <a:endParaRPr lang="en-US" altLang="en-US" sz="1200" i="0">
                <a:solidFill>
                  <a:schemeClr val="tx1"/>
                </a:solidFill>
                <a:latin typeface="Calibri" pitchFamily="34" charset="0"/>
              </a:endParaRPr>
            </a:p>
            <a:p>
              <a:pPr eaLnBrk="1" hangingPunct="1">
                <a:spcBef>
                  <a:spcPct val="0"/>
                </a:spcBef>
                <a:buClrTx/>
                <a:buFontTx/>
                <a:buNone/>
              </a:pPr>
              <a:r>
                <a:rPr lang="fr-BE" altLang="en-US" sz="1400" i="0">
                  <a:solidFill>
                    <a:schemeClr val="tx1"/>
                  </a:solidFill>
                  <a:latin typeface="Calibri" pitchFamily="34" charset="0"/>
                </a:rPr>
                <a:t>monitoring and evaluations by the Commission and the IPA II beneficiaries …</a:t>
              </a:r>
              <a:endParaRPr lang="en-GB" altLang="en-US" sz="1400" i="0">
                <a:solidFill>
                  <a:schemeClr val="tx1"/>
                </a:solidFill>
                <a:latin typeface="Calibri" pitchFamily="34" charset="0"/>
              </a:endParaRPr>
            </a:p>
          </p:txBody>
        </p:sp>
        <p:sp>
          <p:nvSpPr>
            <p:cNvPr id="74" name="TextBox 73"/>
            <p:cNvSpPr txBox="1"/>
            <p:nvPr/>
          </p:nvSpPr>
          <p:spPr>
            <a:xfrm>
              <a:off x="4938713" y="4071216"/>
              <a:ext cx="3594096" cy="338612"/>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accent1">
                      <a:lumMod val="75000"/>
                    </a:schemeClr>
                  </a:solidFill>
                  <a:latin typeface="+mn-lt"/>
                  <a:cs typeface="Arial" panose="020B0604020202020204" pitchFamily="34" charset="0"/>
                </a:rPr>
                <a:t>MONITORING &amp; EVALUATION</a:t>
              </a:r>
            </a:p>
          </p:txBody>
        </p:sp>
      </p:grpSp>
      <p:grpSp>
        <p:nvGrpSpPr>
          <p:cNvPr id="75" name="Group 74"/>
          <p:cNvGrpSpPr>
            <a:grpSpLocks/>
          </p:cNvGrpSpPr>
          <p:nvPr/>
        </p:nvGrpSpPr>
        <p:grpSpPr bwMode="auto">
          <a:xfrm>
            <a:off x="3097213" y="2487613"/>
            <a:ext cx="3568700" cy="741362"/>
            <a:chOff x="4748213" y="4071216"/>
            <a:chExt cx="3568203" cy="740811"/>
          </a:xfrm>
        </p:grpSpPr>
        <p:sp>
          <p:nvSpPr>
            <p:cNvPr id="76" name="Freeform 12"/>
            <p:cNvSpPr>
              <a:spLocks/>
            </p:cNvSpPr>
            <p:nvPr/>
          </p:nvSpPr>
          <p:spPr bwMode="auto">
            <a:xfrm rot="5400000">
              <a:off x="4740305" y="4488394"/>
              <a:ext cx="93592" cy="77776"/>
            </a:xfrm>
            <a:custGeom>
              <a:avLst/>
              <a:gdLst>
                <a:gd name="T0" fmla="*/ 2147483647 w 252"/>
                <a:gd name="T1" fmla="*/ 2147483647 h 126"/>
                <a:gd name="T2" fmla="*/ 2147483647 w 252"/>
                <a:gd name="T3" fmla="*/ 0 h 126"/>
                <a:gd name="T4" fmla="*/ 0 w 252"/>
                <a:gd name="T5" fmla="*/ 2147483647 h 126"/>
                <a:gd name="T6" fmla="*/ 2147483647 w 252"/>
                <a:gd name="T7" fmla="*/ 2147483647 h 126"/>
                <a:gd name="T8" fmla="*/ 0 60000 65536"/>
                <a:gd name="T9" fmla="*/ 0 60000 65536"/>
                <a:gd name="T10" fmla="*/ 0 60000 65536"/>
                <a:gd name="T11" fmla="*/ 0 60000 65536"/>
                <a:gd name="T12" fmla="*/ 0 w 252"/>
                <a:gd name="T13" fmla="*/ 0 h 126"/>
                <a:gd name="T14" fmla="*/ 252 w 252"/>
                <a:gd name="T15" fmla="*/ 126 h 126"/>
              </a:gdLst>
              <a:ahLst/>
              <a:cxnLst>
                <a:cxn ang="T8">
                  <a:pos x="T0" y="T1"/>
                </a:cxn>
                <a:cxn ang="T9">
                  <a:pos x="T2" y="T3"/>
                </a:cxn>
                <a:cxn ang="T10">
                  <a:pos x="T4" y="T5"/>
                </a:cxn>
                <a:cxn ang="T11">
                  <a:pos x="T6" y="T7"/>
                </a:cxn>
              </a:cxnLst>
              <a:rect l="T12" t="T13" r="T14" b="T15"/>
              <a:pathLst>
                <a:path w="252" h="126">
                  <a:moveTo>
                    <a:pt x="252" y="126"/>
                  </a:moveTo>
                  <a:lnTo>
                    <a:pt x="126" y="0"/>
                  </a:lnTo>
                  <a:lnTo>
                    <a:pt x="0" y="126"/>
                  </a:lnTo>
                  <a:lnTo>
                    <a:pt x="252" y="126"/>
                  </a:lnTo>
                  <a:close/>
                </a:path>
              </a:pathLst>
            </a:custGeom>
            <a:solidFill>
              <a:schemeClr val="accent1">
                <a:lumMod val="75000"/>
              </a:schemeClr>
            </a:solidFill>
            <a:ln>
              <a:noFill/>
            </a:ln>
            <a:extLst/>
          </p:spPr>
          <p:txBody>
            <a:bodyPr/>
            <a:lstStyle/>
            <a:p>
              <a:pPr eaLnBrk="1" fontAlgn="auto" hangingPunct="1">
                <a:spcBef>
                  <a:spcPts val="0"/>
                </a:spcBef>
                <a:spcAft>
                  <a:spcPts val="0"/>
                </a:spcAft>
                <a:defRPr/>
              </a:pPr>
              <a:endParaRPr lang="en-US">
                <a:latin typeface="+mn-lt"/>
                <a:cs typeface="Arial" panose="020B0604020202020204" pitchFamily="34" charset="0"/>
              </a:endParaRPr>
            </a:p>
          </p:txBody>
        </p:sp>
        <p:sp>
          <p:nvSpPr>
            <p:cNvPr id="51223" name="TextBox 69"/>
            <p:cNvSpPr txBox="1">
              <a:spLocks noChangeArrowheads="1"/>
            </p:cNvSpPr>
            <p:nvPr/>
          </p:nvSpPr>
          <p:spPr bwMode="auto">
            <a:xfrm>
              <a:off x="4933991" y="4104141"/>
              <a:ext cx="33824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spcBef>
                  <a:spcPct val="0"/>
                </a:spcBef>
                <a:buClrTx/>
                <a:buFontTx/>
                <a:buNone/>
              </a:pPr>
              <a:endParaRPr lang="en-US" altLang="en-US" sz="1200" i="0">
                <a:solidFill>
                  <a:schemeClr val="tx1"/>
                </a:solidFill>
                <a:latin typeface="Calibri" pitchFamily="34" charset="0"/>
              </a:endParaRPr>
            </a:p>
            <a:p>
              <a:pPr eaLnBrk="1" hangingPunct="1">
                <a:spcBef>
                  <a:spcPct val="0"/>
                </a:spcBef>
                <a:buClrTx/>
                <a:buFontTx/>
                <a:buNone/>
              </a:pPr>
              <a:r>
                <a:rPr lang="fr-BE" altLang="en-US" sz="1400" i="0">
                  <a:solidFill>
                    <a:schemeClr val="tx1"/>
                  </a:solidFill>
                  <a:latin typeface="Calibri" pitchFamily="34" charset="0"/>
                </a:rPr>
                <a:t>progress reports, annual IPA II report,</a:t>
              </a:r>
              <a:br>
                <a:rPr lang="fr-BE" altLang="en-US" sz="1400" i="0">
                  <a:solidFill>
                    <a:schemeClr val="tx1"/>
                  </a:solidFill>
                  <a:latin typeface="Calibri" pitchFamily="34" charset="0"/>
                </a:rPr>
              </a:br>
              <a:r>
                <a:rPr lang="fr-BE" altLang="en-US" sz="1400" i="0">
                  <a:solidFill>
                    <a:schemeClr val="tx1"/>
                  </a:solidFill>
                  <a:latin typeface="Calibri" pitchFamily="34" charset="0"/>
                </a:rPr>
                <a:t>mid-term review, final report …</a:t>
              </a:r>
              <a:endParaRPr lang="en-GB" altLang="en-US" sz="1400" i="0">
                <a:solidFill>
                  <a:schemeClr val="tx1"/>
                </a:solidFill>
                <a:latin typeface="Calibri" pitchFamily="34" charset="0"/>
              </a:endParaRPr>
            </a:p>
          </p:txBody>
        </p:sp>
        <p:sp>
          <p:nvSpPr>
            <p:cNvPr id="78" name="TextBox 77"/>
            <p:cNvSpPr txBox="1"/>
            <p:nvPr/>
          </p:nvSpPr>
          <p:spPr>
            <a:xfrm>
              <a:off x="4938686" y="4071216"/>
              <a:ext cx="1255537" cy="337886"/>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accent1">
                      <a:lumMod val="75000"/>
                    </a:schemeClr>
                  </a:solidFill>
                  <a:latin typeface="+mn-lt"/>
                  <a:cs typeface="Arial" panose="020B0604020202020204" pitchFamily="34" charset="0"/>
                </a:rPr>
                <a:t>REPORTS</a:t>
              </a:r>
            </a:p>
          </p:txBody>
        </p:sp>
      </p:grpSp>
      <p:grpSp>
        <p:nvGrpSpPr>
          <p:cNvPr id="79" name="Group 78"/>
          <p:cNvGrpSpPr>
            <a:grpSpLocks/>
          </p:cNvGrpSpPr>
          <p:nvPr/>
        </p:nvGrpSpPr>
        <p:grpSpPr bwMode="auto">
          <a:xfrm>
            <a:off x="2576513" y="1671638"/>
            <a:ext cx="4283075" cy="739775"/>
            <a:chOff x="4748213" y="4071216"/>
            <a:chExt cx="4282108" cy="740811"/>
          </a:xfrm>
        </p:grpSpPr>
        <p:sp>
          <p:nvSpPr>
            <p:cNvPr id="80" name="Freeform 12"/>
            <p:cNvSpPr>
              <a:spLocks/>
            </p:cNvSpPr>
            <p:nvPr/>
          </p:nvSpPr>
          <p:spPr bwMode="auto">
            <a:xfrm rot="5400000">
              <a:off x="4740201" y="4487787"/>
              <a:ext cx="93794" cy="77769"/>
            </a:xfrm>
            <a:custGeom>
              <a:avLst/>
              <a:gdLst>
                <a:gd name="T0" fmla="*/ 2147483647 w 252"/>
                <a:gd name="T1" fmla="*/ 2147483647 h 126"/>
                <a:gd name="T2" fmla="*/ 2147483647 w 252"/>
                <a:gd name="T3" fmla="*/ 0 h 126"/>
                <a:gd name="T4" fmla="*/ 0 w 252"/>
                <a:gd name="T5" fmla="*/ 2147483647 h 126"/>
                <a:gd name="T6" fmla="*/ 2147483647 w 252"/>
                <a:gd name="T7" fmla="*/ 2147483647 h 126"/>
                <a:gd name="T8" fmla="*/ 0 60000 65536"/>
                <a:gd name="T9" fmla="*/ 0 60000 65536"/>
                <a:gd name="T10" fmla="*/ 0 60000 65536"/>
                <a:gd name="T11" fmla="*/ 0 60000 65536"/>
                <a:gd name="T12" fmla="*/ 0 w 252"/>
                <a:gd name="T13" fmla="*/ 0 h 126"/>
                <a:gd name="T14" fmla="*/ 252 w 252"/>
                <a:gd name="T15" fmla="*/ 126 h 126"/>
              </a:gdLst>
              <a:ahLst/>
              <a:cxnLst>
                <a:cxn ang="T8">
                  <a:pos x="T0" y="T1"/>
                </a:cxn>
                <a:cxn ang="T9">
                  <a:pos x="T2" y="T3"/>
                </a:cxn>
                <a:cxn ang="T10">
                  <a:pos x="T4" y="T5"/>
                </a:cxn>
                <a:cxn ang="T11">
                  <a:pos x="T6" y="T7"/>
                </a:cxn>
              </a:cxnLst>
              <a:rect l="T12" t="T13" r="T14" b="T15"/>
              <a:pathLst>
                <a:path w="252" h="126">
                  <a:moveTo>
                    <a:pt x="252" y="126"/>
                  </a:moveTo>
                  <a:lnTo>
                    <a:pt x="126" y="0"/>
                  </a:lnTo>
                  <a:lnTo>
                    <a:pt x="0" y="126"/>
                  </a:lnTo>
                  <a:lnTo>
                    <a:pt x="252" y="126"/>
                  </a:lnTo>
                  <a:close/>
                </a:path>
              </a:pathLst>
            </a:custGeom>
            <a:solidFill>
              <a:schemeClr val="accent1">
                <a:lumMod val="75000"/>
              </a:schemeClr>
            </a:solidFill>
            <a:ln>
              <a:noFill/>
            </a:ln>
            <a:extLst/>
          </p:spPr>
          <p:txBody>
            <a:bodyPr/>
            <a:lstStyle/>
            <a:p>
              <a:pPr eaLnBrk="1" fontAlgn="auto" hangingPunct="1">
                <a:spcBef>
                  <a:spcPts val="0"/>
                </a:spcBef>
                <a:spcAft>
                  <a:spcPts val="0"/>
                </a:spcAft>
                <a:defRPr/>
              </a:pPr>
              <a:endParaRPr lang="en-US">
                <a:latin typeface="+mn-lt"/>
                <a:cs typeface="Arial" panose="020B0604020202020204" pitchFamily="34" charset="0"/>
              </a:endParaRPr>
            </a:p>
          </p:txBody>
        </p:sp>
        <p:sp>
          <p:nvSpPr>
            <p:cNvPr id="82" name="TextBox 81"/>
            <p:cNvSpPr txBox="1"/>
            <p:nvPr/>
          </p:nvSpPr>
          <p:spPr>
            <a:xfrm>
              <a:off x="4938670" y="4071216"/>
              <a:ext cx="3007633" cy="338611"/>
            </a:xfrm>
            <a:prstGeom prst="rect">
              <a:avLst/>
            </a:prstGeom>
            <a:noFill/>
          </p:spPr>
          <p:txBody>
            <a:bodyPr wrap="none">
              <a:spAutoFit/>
            </a:bodyPr>
            <a:lstStyle/>
            <a:p>
              <a:pPr eaLnBrk="1" fontAlgn="auto" hangingPunct="1">
                <a:spcBef>
                  <a:spcPts val="0"/>
                </a:spcBef>
                <a:spcAft>
                  <a:spcPts val="0"/>
                </a:spcAft>
                <a:defRPr/>
              </a:pPr>
              <a:r>
                <a:rPr lang="en-US" sz="1600" dirty="0">
                  <a:solidFill>
                    <a:schemeClr val="accent1">
                      <a:lumMod val="75000"/>
                    </a:schemeClr>
                  </a:solidFill>
                  <a:latin typeface="+mn-lt"/>
                  <a:cs typeface="Arial" panose="020B0604020202020204" pitchFamily="34" charset="0"/>
                </a:rPr>
                <a:t>PERFORMANCE REWARD</a:t>
              </a:r>
            </a:p>
          </p:txBody>
        </p:sp>
        <p:sp>
          <p:nvSpPr>
            <p:cNvPr id="51221" name="TextBox 69"/>
            <p:cNvSpPr txBox="1">
              <a:spLocks noChangeArrowheads="1"/>
            </p:cNvSpPr>
            <p:nvPr/>
          </p:nvSpPr>
          <p:spPr bwMode="auto">
            <a:xfrm>
              <a:off x="4961053" y="4104141"/>
              <a:ext cx="40692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spcBef>
                  <a:spcPct val="0"/>
                </a:spcBef>
                <a:buClrTx/>
                <a:buFontTx/>
                <a:buNone/>
              </a:pPr>
              <a:r>
                <a:rPr lang="en-US" altLang="en-US" sz="1200" i="0">
                  <a:solidFill>
                    <a:schemeClr val="tx1"/>
                  </a:solidFill>
                  <a:latin typeface="Calibri" pitchFamily="34" charset="0"/>
                </a:rPr>
                <a:t>  </a:t>
              </a:r>
            </a:p>
            <a:p>
              <a:pPr eaLnBrk="1" hangingPunct="1">
                <a:spcBef>
                  <a:spcPct val="0"/>
                </a:spcBef>
                <a:buClrTx/>
                <a:buFontTx/>
                <a:buNone/>
              </a:pPr>
              <a:r>
                <a:rPr lang="en-GB" altLang="en-US" sz="1400" i="0">
                  <a:solidFill>
                    <a:schemeClr val="tx1"/>
                  </a:solidFill>
                  <a:latin typeface="Calibri" pitchFamily="34" charset="0"/>
                </a:rPr>
                <a:t>i.e. an “appropriate amount of assistance to remain available to reward an individual beneficiary”</a:t>
              </a:r>
            </a:p>
          </p:txBody>
        </p:sp>
      </p:grpSp>
      <p:sp>
        <p:nvSpPr>
          <p:cNvPr id="85" name="TextBox 89"/>
          <p:cNvSpPr txBox="1">
            <a:spLocks noChangeArrowheads="1"/>
          </p:cNvSpPr>
          <p:nvPr/>
        </p:nvSpPr>
        <p:spPr bwMode="auto">
          <a:xfrm>
            <a:off x="693738" y="4576763"/>
            <a:ext cx="145415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lnSpc>
                <a:spcPct val="80000"/>
              </a:lnSpc>
              <a:spcBef>
                <a:spcPct val="0"/>
              </a:spcBef>
              <a:buClrTx/>
              <a:buFontTx/>
              <a:buNone/>
            </a:pPr>
            <a:r>
              <a:rPr lang="en-US" altLang="en-US" sz="1600" i="0" u="sng">
                <a:solidFill>
                  <a:srgbClr val="0070C0"/>
                </a:solidFill>
                <a:latin typeface="Calibri" pitchFamily="34" charset="0"/>
                <a:ea typeface="MS PGothic" pitchFamily="34" charset="-128"/>
              </a:rPr>
              <a:t>IPA II REG</a:t>
            </a:r>
          </a:p>
          <a:p>
            <a:pPr eaLnBrk="1" hangingPunct="1">
              <a:lnSpc>
                <a:spcPct val="80000"/>
              </a:lnSpc>
              <a:spcBef>
                <a:spcPct val="0"/>
              </a:spcBef>
              <a:buClrTx/>
              <a:buFontTx/>
              <a:buNone/>
            </a:pPr>
            <a:r>
              <a:rPr lang="en-US" altLang="en-US" sz="1600" i="0">
                <a:solidFill>
                  <a:srgbClr val="000000"/>
                </a:solidFill>
                <a:latin typeface="Calibri" pitchFamily="34" charset="0"/>
                <a:ea typeface="MS PGothic" pitchFamily="34" charset="-128"/>
              </a:rPr>
              <a:t>art. 2 (2)(3)</a:t>
            </a:r>
            <a:br>
              <a:rPr lang="en-US" altLang="en-US" sz="1600" i="0">
                <a:solidFill>
                  <a:srgbClr val="000000"/>
                </a:solidFill>
                <a:latin typeface="Calibri" pitchFamily="34" charset="0"/>
                <a:ea typeface="MS PGothic" pitchFamily="34" charset="-128"/>
              </a:rPr>
            </a:br>
            <a:r>
              <a:rPr lang="en-US" altLang="en-US" sz="1600" i="0">
                <a:solidFill>
                  <a:srgbClr val="000000"/>
                </a:solidFill>
                <a:latin typeface="Calibri" pitchFamily="34" charset="0"/>
                <a:ea typeface="MS PGothic" pitchFamily="34" charset="-128"/>
              </a:rPr>
              <a:t>art. 14</a:t>
            </a:r>
          </a:p>
        </p:txBody>
      </p:sp>
      <p:sp>
        <p:nvSpPr>
          <p:cNvPr id="86" name="TextBox 89"/>
          <p:cNvSpPr txBox="1">
            <a:spLocks noChangeArrowheads="1"/>
          </p:cNvSpPr>
          <p:nvPr/>
        </p:nvSpPr>
        <p:spPr bwMode="auto">
          <a:xfrm>
            <a:off x="2195513" y="6021388"/>
            <a:ext cx="1239837"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lnSpc>
                <a:spcPct val="80000"/>
              </a:lnSpc>
              <a:spcBef>
                <a:spcPct val="0"/>
              </a:spcBef>
              <a:buClrTx/>
              <a:buFontTx/>
              <a:buNone/>
            </a:pPr>
            <a:r>
              <a:rPr lang="en-US" altLang="en-US" sz="1600" i="0" u="sng">
                <a:solidFill>
                  <a:srgbClr val="0070C0"/>
                </a:solidFill>
                <a:latin typeface="Calibri" pitchFamily="34" charset="0"/>
                <a:ea typeface="MS PGothic" pitchFamily="34" charset="-128"/>
              </a:rPr>
              <a:t>IPA II IR</a:t>
            </a:r>
          </a:p>
          <a:p>
            <a:pPr eaLnBrk="1" hangingPunct="1">
              <a:lnSpc>
                <a:spcPct val="80000"/>
              </a:lnSpc>
              <a:spcBef>
                <a:spcPct val="0"/>
              </a:spcBef>
              <a:buClrTx/>
              <a:buFontTx/>
              <a:buNone/>
            </a:pPr>
            <a:r>
              <a:rPr lang="en-US" altLang="en-US" sz="1600" i="0">
                <a:solidFill>
                  <a:srgbClr val="000000"/>
                </a:solidFill>
                <a:latin typeface="Calibri" pitchFamily="34" charset="0"/>
                <a:ea typeface="MS PGothic" pitchFamily="34" charset="-128"/>
              </a:rPr>
              <a:t>art. 21-23</a:t>
            </a:r>
          </a:p>
        </p:txBody>
      </p:sp>
      <p:sp>
        <p:nvSpPr>
          <p:cNvPr id="87" name="TextBox 89"/>
          <p:cNvSpPr txBox="1">
            <a:spLocks noChangeArrowheads="1"/>
          </p:cNvSpPr>
          <p:nvPr/>
        </p:nvSpPr>
        <p:spPr bwMode="auto">
          <a:xfrm>
            <a:off x="1516063" y="5284788"/>
            <a:ext cx="12287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eaLnBrk="1" hangingPunct="1">
              <a:lnSpc>
                <a:spcPct val="80000"/>
              </a:lnSpc>
              <a:spcBef>
                <a:spcPct val="0"/>
              </a:spcBef>
              <a:buClrTx/>
              <a:buFontTx/>
              <a:buNone/>
            </a:pPr>
            <a:r>
              <a:rPr lang="en-US" altLang="en-US" sz="1600" i="0" u="sng">
                <a:solidFill>
                  <a:srgbClr val="0070C0"/>
                </a:solidFill>
                <a:latin typeface="Calibri" pitchFamily="34" charset="0"/>
                <a:ea typeface="MS PGothic" pitchFamily="34" charset="-128"/>
              </a:rPr>
              <a:t>CiR</a:t>
            </a:r>
          </a:p>
          <a:p>
            <a:pPr eaLnBrk="1" hangingPunct="1">
              <a:lnSpc>
                <a:spcPct val="80000"/>
              </a:lnSpc>
              <a:spcBef>
                <a:spcPct val="0"/>
              </a:spcBef>
              <a:buClrTx/>
              <a:buFontTx/>
              <a:buNone/>
            </a:pPr>
            <a:r>
              <a:rPr lang="en-US" altLang="en-US" sz="1600" i="0">
                <a:solidFill>
                  <a:srgbClr val="000000"/>
                </a:solidFill>
                <a:latin typeface="Calibri" pitchFamily="34" charset="0"/>
                <a:ea typeface="MS PGothic" pitchFamily="34" charset="-128"/>
              </a:rPr>
              <a:t>art. 12-13</a:t>
            </a:r>
            <a:br>
              <a:rPr lang="en-US" altLang="en-US" sz="1600" i="0">
                <a:solidFill>
                  <a:srgbClr val="000000"/>
                </a:solidFill>
                <a:latin typeface="Calibri" pitchFamily="34" charset="0"/>
                <a:ea typeface="MS PGothic" pitchFamily="34" charset="-128"/>
              </a:rPr>
            </a:br>
            <a:r>
              <a:rPr lang="en-US" altLang="en-US" sz="1600" i="0">
                <a:solidFill>
                  <a:srgbClr val="000000"/>
                </a:solidFill>
                <a:latin typeface="Calibri" pitchFamily="34" charset="0"/>
                <a:ea typeface="MS PGothic" pitchFamily="34" charset="-128"/>
              </a:rPr>
              <a:t>art. 17</a:t>
            </a:r>
          </a:p>
        </p:txBody>
      </p:sp>
      <p:sp>
        <p:nvSpPr>
          <p:cNvPr id="92" name="Rectangle 2"/>
          <p:cNvSpPr txBox="1">
            <a:spLocks noChangeArrowheads="1"/>
          </p:cNvSpPr>
          <p:nvPr/>
        </p:nvSpPr>
        <p:spPr bwMode="auto">
          <a:xfrm rot="-5400000">
            <a:off x="-2424906" y="3553619"/>
            <a:ext cx="58928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Performance measurement</a:t>
            </a:r>
            <a:endParaRPr lang="en-GB" altLang="fr-FR" sz="2600" b="0" i="0">
              <a:solidFill>
                <a:schemeClr val="bg1"/>
              </a:solidFill>
            </a:endParaRPr>
          </a:p>
        </p:txBody>
      </p:sp>
      <p:sp>
        <p:nvSpPr>
          <p:cNvPr id="52" name="Rectangle 2"/>
          <p:cNvSpPr txBox="1">
            <a:spLocks noChangeArrowheads="1"/>
          </p:cNvSpPr>
          <p:nvPr/>
        </p:nvSpPr>
        <p:spPr bwMode="auto">
          <a:xfrm rot="16200000">
            <a:off x="5969794" y="3674269"/>
            <a:ext cx="58086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defRPr/>
            </a:pPr>
            <a:r>
              <a:rPr lang="en-GB" sz="2600" b="0" cap="all" spc="700" noProof="1" smtClean="0">
                <a:solidFill>
                  <a:schemeClr val="bg1">
                    <a:lumMod val="85000"/>
                  </a:schemeClr>
                </a:solidFill>
              </a:rPr>
              <a:t>Key principles</a:t>
            </a:r>
            <a:endParaRPr lang="en-GB" sz="2600" b="0" cap="all" spc="700" dirty="0" smtClean="0">
              <a:solidFill>
                <a:schemeClr val="bg1">
                  <a:lumMod val="85000"/>
                </a:schemeClr>
              </a:solidFill>
            </a:endParaRPr>
          </a:p>
        </p:txBody>
      </p:sp>
      <p:sp>
        <p:nvSpPr>
          <p:cNvPr id="53" name="Rectangle 52"/>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41895556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2000"/>
                                        <p:tgtEl>
                                          <p:spTgt spid="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0" fill="hold"/>
                                        <p:tgtEl>
                                          <p:spTgt spid="5"/>
                                        </p:tgtEl>
                                        <p:attrNameLst>
                                          <p:attrName>ppt_x</p:attrName>
                                        </p:attrNameLst>
                                      </p:cBhvr>
                                      <p:tavLst>
                                        <p:tav tm="0">
                                          <p:val>
                                            <p:strVal val="1+#ppt_w/2"/>
                                          </p:val>
                                        </p:tav>
                                        <p:tav tm="100000">
                                          <p:val>
                                            <p:strVal val="#ppt_x"/>
                                          </p:val>
                                        </p:tav>
                                      </p:tavLst>
                                    </p:anim>
                                    <p:anim calcmode="lin" valueType="num">
                                      <p:cBhvr additive="base">
                                        <p:cTn id="13" dur="2500" fill="hold"/>
                                        <p:tgtEl>
                                          <p:spTgt spid="5"/>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2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nodeType="afterGroup">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1500"/>
                                        <p:tgtEl>
                                          <p:spTgt spid="85"/>
                                        </p:tgtEl>
                                      </p:cBhvr>
                                    </p:animEffect>
                                  </p:childTnLst>
                                </p:cTn>
                              </p:par>
                            </p:childTnLst>
                          </p:cTn>
                        </p:par>
                        <p:par>
                          <p:cTn id="22" fill="hold" nodeType="afterGroup">
                            <p:stCondLst>
                              <p:cond delay="4500"/>
                            </p:stCondLst>
                            <p:childTnLst>
                              <p:par>
                                <p:cTn id="23" presetID="10" presetClass="entr" presetSubtype="0"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1500"/>
                                        <p:tgtEl>
                                          <p:spTgt spid="87"/>
                                        </p:tgtEl>
                                      </p:cBhvr>
                                    </p:animEffect>
                                  </p:childTnLst>
                                </p:cTn>
                              </p:par>
                            </p:childTnLst>
                          </p:cTn>
                        </p:par>
                        <p:par>
                          <p:cTn id="26" fill="hold" nodeType="afterGroup">
                            <p:stCondLst>
                              <p:cond delay="6000"/>
                            </p:stCondLst>
                            <p:childTnLst>
                              <p:par>
                                <p:cTn id="27" presetID="10" presetClass="entr" presetSubtype="0" fill="hold" grpId="0" nodeType="after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1500"/>
                                        <p:tgtEl>
                                          <p:spTgt spid="86"/>
                                        </p:tgtEl>
                                      </p:cBhvr>
                                    </p:animEffect>
                                  </p:childTnLst>
                                </p:cTn>
                              </p:par>
                            </p:childTnLst>
                          </p:cTn>
                        </p:par>
                        <p:par>
                          <p:cTn id="30" fill="hold" nodeType="afterGroup">
                            <p:stCondLst>
                              <p:cond delay="7500"/>
                            </p:stCondLst>
                            <p:childTnLst>
                              <p:par>
                                <p:cTn id="31" presetID="10"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nodeType="afterGroup">
                            <p:stCondLst>
                              <p:cond delay="500"/>
                            </p:stCondLst>
                            <p:childTnLst>
                              <p:par>
                                <p:cTn id="40" presetID="10" presetClass="entr" presetSubtype="0"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childTnLst>
                          </p:cTn>
                        </p:par>
                        <p:par>
                          <p:cTn id="53" fill="hold" nodeType="afterGroup">
                            <p:stCondLst>
                              <p:cond delay="500"/>
                            </p:stCondLst>
                            <p:childTnLst>
                              <p:par>
                                <p:cTn id="54" presetID="10" presetClass="entr" presetSubtype="0"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fade">
                                      <p:cBhvr>
                                        <p:cTn id="56" dur="500"/>
                                        <p:tgtEl>
                                          <p:spTgt spid="71"/>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0" presetClass="entr" presetSubtype="0" fill="hold" nodeType="clickEffect">
                                  <p:stCondLst>
                                    <p:cond delay="0"/>
                                  </p:stCondLst>
                                  <p:childTnLst>
                                    <p:set>
                                      <p:cBhvr>
                                        <p:cTn id="60" dur="1" fill="hold">
                                          <p:stCondLst>
                                            <p:cond delay="0"/>
                                          </p:stCondLst>
                                        </p:cTn>
                                        <p:tgtEl>
                                          <p:spTgt spid="75"/>
                                        </p:tgtEl>
                                        <p:attrNameLst>
                                          <p:attrName>style.visibility</p:attrName>
                                        </p:attrNameLst>
                                      </p:cBhvr>
                                      <p:to>
                                        <p:strVal val="visible"/>
                                      </p:to>
                                    </p:set>
                                    <p:animEffect transition="in" filter="fade">
                                      <p:cBhvr>
                                        <p:cTn id="61" dur="500"/>
                                        <p:tgtEl>
                                          <p:spTgt spid="7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childTnLst>
                          </p:cTn>
                        </p:par>
                        <p:par>
                          <p:cTn id="67" fill="hold" nodeType="afterGroup">
                            <p:stCondLst>
                              <p:cond delay="500"/>
                            </p:stCondLst>
                            <p:childTnLst>
                              <p:par>
                                <p:cTn id="68" presetID="10" presetClass="entr" presetSubtype="0" fill="hold" nodeType="after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3" grpId="0" animBg="1"/>
      <p:bldP spid="44" grpId="0" animBg="1"/>
      <p:bldP spid="34" grpId="0" animBg="1"/>
      <p:bldP spid="85" grpId="0"/>
      <p:bldP spid="86" grpId="0"/>
      <p:bldP spid="87" grpId="0"/>
      <p:bldP spid="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393700" y="16081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Financial envelope</a:t>
            </a:r>
            <a:endParaRPr lang="en-GB" altLang="fr-FR" sz="2600" b="0" i="0">
              <a:solidFill>
                <a:schemeClr val="bg1"/>
              </a:solidFill>
            </a:endParaRPr>
          </a:p>
        </p:txBody>
      </p:sp>
      <p:sp>
        <p:nvSpPr>
          <p:cNvPr id="11" name="Rectangle 3"/>
          <p:cNvSpPr txBox="1">
            <a:spLocks noChangeArrowheads="1"/>
          </p:cNvSpPr>
          <p:nvPr/>
        </p:nvSpPr>
        <p:spPr bwMode="auto">
          <a:xfrm>
            <a:off x="684213" y="2205038"/>
            <a:ext cx="7631112" cy="4060825"/>
          </a:xfrm>
          <a:prstGeom prst="rect">
            <a:avLst/>
          </a:prstGeom>
          <a:noFill/>
          <a:ln>
            <a:miter lim="800000"/>
            <a:headEnd/>
            <a:tailEnd/>
          </a:ln>
        </p:spPr>
        <p:txBody>
          <a:bodyPr/>
          <a:lstStyle>
            <a:lvl1pPr marL="342900" indent="-342900" algn="l" rtl="0" eaLnBrk="0" fontAlgn="base" hangingPunct="0">
              <a:spcBef>
                <a:spcPct val="0"/>
              </a:spcBef>
              <a:spcAft>
                <a:spcPct val="0"/>
              </a:spcAft>
              <a:defRPr sz="2800">
                <a:solidFill>
                  <a:srgbClr val="003C68"/>
                </a:solidFill>
                <a:latin typeface="+mn-lt"/>
                <a:ea typeface="+mn-ea"/>
                <a:cs typeface="+mn-cs"/>
              </a:defRPr>
            </a:lvl1pPr>
            <a:lvl2pPr marL="742950" indent="-285750" algn="l" rtl="0" eaLnBrk="0" fontAlgn="base" hangingPunct="0">
              <a:spcBef>
                <a:spcPct val="0"/>
              </a:spcBef>
              <a:spcAft>
                <a:spcPct val="0"/>
              </a:spcAft>
              <a:buClr>
                <a:schemeClr val="tx1"/>
              </a:buClr>
              <a:buChar char="–"/>
              <a:defRPr sz="2400">
                <a:solidFill>
                  <a:srgbClr val="003C68"/>
                </a:solidFill>
                <a:latin typeface="+mn-lt"/>
              </a:defRPr>
            </a:lvl2pPr>
            <a:lvl3pPr marL="1143000" indent="-228600" algn="l" rtl="0" eaLnBrk="0" fontAlgn="base" hangingPunct="0">
              <a:spcBef>
                <a:spcPct val="0"/>
              </a:spcBef>
              <a:spcAft>
                <a:spcPct val="0"/>
              </a:spcAft>
              <a:buClr>
                <a:schemeClr val="tx1"/>
              </a:buClr>
              <a:buChar char="•"/>
              <a:defRPr sz="2000">
                <a:solidFill>
                  <a:srgbClr val="003C68"/>
                </a:solidFill>
                <a:latin typeface="+mn-lt"/>
              </a:defRPr>
            </a:lvl3pPr>
            <a:lvl4pPr marL="1600200" indent="-228600" algn="l" rtl="0" eaLnBrk="0" fontAlgn="base" hangingPunct="0">
              <a:spcBef>
                <a:spcPct val="0"/>
              </a:spcBef>
              <a:spcAft>
                <a:spcPct val="0"/>
              </a:spcAft>
              <a:buClr>
                <a:schemeClr val="tx1"/>
              </a:buClr>
              <a:buChar char="–"/>
              <a:defRPr sz="1600">
                <a:solidFill>
                  <a:srgbClr val="003C68"/>
                </a:solidFill>
                <a:latin typeface="+mn-lt"/>
              </a:defRPr>
            </a:lvl4pPr>
            <a:lvl5pPr marL="2057400" indent="-228600" algn="l" rtl="0" eaLnBrk="0" fontAlgn="base" hangingPunct="0">
              <a:spcBef>
                <a:spcPct val="0"/>
              </a:spcBef>
              <a:spcAft>
                <a:spcPct val="0"/>
              </a:spcAft>
              <a:buClr>
                <a:schemeClr val="tx1"/>
              </a:buClr>
              <a:buChar char="»"/>
              <a:defRPr sz="1400">
                <a:solidFill>
                  <a:srgbClr val="003C68"/>
                </a:solidFill>
                <a:latin typeface="+mn-lt"/>
              </a:defRPr>
            </a:lvl5pPr>
            <a:lvl6pPr marL="2514600" indent="-228600" algn="l" rtl="0" eaLnBrk="0" fontAlgn="base" hangingPunct="0">
              <a:spcBef>
                <a:spcPct val="0"/>
              </a:spcBef>
              <a:spcAft>
                <a:spcPct val="0"/>
              </a:spcAft>
              <a:buClr>
                <a:schemeClr val="tx1"/>
              </a:buClr>
              <a:buChar char="»"/>
              <a:defRPr sz="1400">
                <a:solidFill>
                  <a:srgbClr val="003C68"/>
                </a:solidFill>
                <a:latin typeface="+mn-lt"/>
              </a:defRPr>
            </a:lvl6pPr>
            <a:lvl7pPr marL="2971800" indent="-228600" algn="l" rtl="0" eaLnBrk="0" fontAlgn="base" hangingPunct="0">
              <a:spcBef>
                <a:spcPct val="0"/>
              </a:spcBef>
              <a:spcAft>
                <a:spcPct val="0"/>
              </a:spcAft>
              <a:buClr>
                <a:schemeClr val="tx1"/>
              </a:buClr>
              <a:buChar char="»"/>
              <a:defRPr sz="1400">
                <a:solidFill>
                  <a:srgbClr val="003C68"/>
                </a:solidFill>
                <a:latin typeface="+mn-lt"/>
              </a:defRPr>
            </a:lvl7pPr>
            <a:lvl8pPr marL="3429000" indent="-228600" algn="l" rtl="0" eaLnBrk="0" fontAlgn="base" hangingPunct="0">
              <a:spcBef>
                <a:spcPct val="0"/>
              </a:spcBef>
              <a:spcAft>
                <a:spcPct val="0"/>
              </a:spcAft>
              <a:buClr>
                <a:schemeClr val="tx1"/>
              </a:buClr>
              <a:buChar char="»"/>
              <a:defRPr sz="1400">
                <a:solidFill>
                  <a:srgbClr val="003C68"/>
                </a:solidFill>
                <a:latin typeface="+mn-lt"/>
              </a:defRPr>
            </a:lvl8pPr>
            <a:lvl9pPr marL="3886200" indent="-228600" algn="l" rtl="0" eaLnBrk="0" fontAlgn="base" hangingPunct="0">
              <a:spcBef>
                <a:spcPct val="0"/>
              </a:spcBef>
              <a:spcAft>
                <a:spcPct val="0"/>
              </a:spcAft>
              <a:buClr>
                <a:schemeClr val="tx1"/>
              </a:buClr>
              <a:buChar char="»"/>
              <a:defRPr sz="1400">
                <a:solidFill>
                  <a:srgbClr val="003C68"/>
                </a:solidFill>
                <a:latin typeface="+mn-lt"/>
              </a:defRPr>
            </a:lvl9pPr>
          </a:lstStyle>
          <a:p>
            <a:pPr marL="0" indent="0">
              <a:lnSpc>
                <a:spcPct val="85000"/>
              </a:lnSpc>
              <a:buClr>
                <a:srgbClr val="100167"/>
              </a:buClr>
              <a:defRPr/>
            </a:pPr>
            <a:endParaRPr lang="en-GB" sz="2000" kern="0" dirty="0" smtClean="0">
              <a:solidFill>
                <a:srgbClr val="3166CF"/>
              </a:solidFill>
            </a:endParaRPr>
          </a:p>
          <a:p>
            <a:pPr marL="0" indent="0">
              <a:lnSpc>
                <a:spcPct val="85000"/>
              </a:lnSpc>
              <a:buClr>
                <a:srgbClr val="100167"/>
              </a:buClr>
              <a:defRPr/>
            </a:pPr>
            <a:r>
              <a:rPr lang="en-GB" sz="2000" kern="0" dirty="0" smtClean="0">
                <a:solidFill>
                  <a:srgbClr val="3166CF"/>
                </a:solidFill>
              </a:rPr>
              <a:t>IPA II 2014–2020 </a:t>
            </a:r>
            <a:r>
              <a:rPr lang="en-GB" sz="2000" b="0" kern="0" dirty="0">
                <a:solidFill>
                  <a:srgbClr val="3166CF"/>
                </a:solidFill>
              </a:rPr>
              <a:t>(EUR millions</a:t>
            </a:r>
            <a:r>
              <a:rPr lang="en-GB" sz="2000" b="0" kern="0" dirty="0" smtClean="0">
                <a:solidFill>
                  <a:srgbClr val="3166CF"/>
                </a:solidFill>
              </a:rPr>
              <a:t>) </a:t>
            </a:r>
            <a:r>
              <a:rPr lang="en-GB" sz="1400" b="0" kern="0" dirty="0" smtClean="0">
                <a:solidFill>
                  <a:srgbClr val="3166CF"/>
                </a:solidFill>
              </a:rPr>
              <a:t>MFF data, Sept.2013</a:t>
            </a:r>
            <a:endParaRPr lang="fr-BE" sz="1400" b="0" kern="0" dirty="0">
              <a:solidFill>
                <a:srgbClr val="3166CF"/>
              </a:solidFill>
            </a:endParaRPr>
          </a:p>
          <a:p>
            <a:pPr marL="0" indent="0">
              <a:lnSpc>
                <a:spcPct val="85000"/>
              </a:lnSpc>
              <a:buClr>
                <a:srgbClr val="100167"/>
              </a:buClr>
              <a:defRPr/>
            </a:pPr>
            <a:endParaRPr lang="en-GB" sz="2000" b="0" u="sng" kern="0" dirty="0" smtClean="0"/>
          </a:p>
          <a:p>
            <a:pPr marL="0" indent="0">
              <a:lnSpc>
                <a:spcPct val="85000"/>
              </a:lnSpc>
              <a:buClr>
                <a:srgbClr val="100167"/>
              </a:buClr>
              <a:defRPr/>
            </a:pPr>
            <a:endParaRPr lang="en-GB" sz="2000" b="0" u="sng" kern="0" dirty="0" smtClean="0"/>
          </a:p>
          <a:p>
            <a:pPr marL="0" indent="0">
              <a:lnSpc>
                <a:spcPct val="85000"/>
              </a:lnSpc>
              <a:buClr>
                <a:srgbClr val="100167"/>
              </a:buClr>
              <a:defRPr/>
            </a:pPr>
            <a:endParaRPr lang="en-GB" sz="2000" b="0" u="sng" kern="0" dirty="0" smtClean="0"/>
          </a:p>
          <a:p>
            <a:pPr marL="0" indent="0">
              <a:lnSpc>
                <a:spcPct val="85000"/>
              </a:lnSpc>
              <a:buClr>
                <a:srgbClr val="100167"/>
              </a:buClr>
              <a:defRPr/>
            </a:pPr>
            <a:endParaRPr lang="en-GB" sz="2000" b="0" u="sng" kern="0" dirty="0"/>
          </a:p>
          <a:p>
            <a:pPr marL="0" indent="0">
              <a:lnSpc>
                <a:spcPct val="85000"/>
              </a:lnSpc>
              <a:buClr>
                <a:srgbClr val="100167"/>
              </a:buClr>
              <a:defRPr/>
            </a:pPr>
            <a:endParaRPr lang="en-GB" sz="2000" b="0" u="sng" kern="0" dirty="0" smtClean="0"/>
          </a:p>
          <a:p>
            <a:pPr marL="0" indent="0">
              <a:lnSpc>
                <a:spcPct val="85000"/>
              </a:lnSpc>
              <a:buClr>
                <a:srgbClr val="100167"/>
              </a:buClr>
              <a:defRPr/>
            </a:pPr>
            <a:endParaRPr lang="en-GB" sz="2000" b="0" u="sng" kern="0" dirty="0"/>
          </a:p>
          <a:p>
            <a:pPr marL="0" indent="0">
              <a:lnSpc>
                <a:spcPct val="85000"/>
              </a:lnSpc>
              <a:buClr>
                <a:srgbClr val="100167"/>
              </a:buClr>
              <a:defRPr/>
            </a:pPr>
            <a:endParaRPr lang="en-GB" sz="1600" b="0" u="sng" kern="0" dirty="0" smtClean="0"/>
          </a:p>
          <a:p>
            <a:pPr marL="0" indent="0">
              <a:lnSpc>
                <a:spcPct val="85000"/>
              </a:lnSpc>
              <a:buClr>
                <a:srgbClr val="100167"/>
              </a:buClr>
              <a:defRPr/>
            </a:pPr>
            <a:r>
              <a:rPr lang="en-GB" sz="2000" kern="0" dirty="0" smtClean="0">
                <a:solidFill>
                  <a:schemeClr val="bg1">
                    <a:lumMod val="65000"/>
                  </a:schemeClr>
                </a:solidFill>
              </a:rPr>
              <a:t>IPA 2007–2013 </a:t>
            </a:r>
            <a:r>
              <a:rPr lang="en-GB" sz="2000" b="0" kern="0" dirty="0" smtClean="0">
                <a:solidFill>
                  <a:schemeClr val="bg1">
                    <a:lumMod val="65000"/>
                  </a:schemeClr>
                </a:solidFill>
              </a:rPr>
              <a:t>(EUR millions)</a:t>
            </a:r>
          </a:p>
          <a:p>
            <a:pPr marL="0" indent="0">
              <a:lnSpc>
                <a:spcPct val="85000"/>
              </a:lnSpc>
              <a:buClr>
                <a:srgbClr val="100167"/>
              </a:buClr>
              <a:defRPr/>
            </a:pPr>
            <a:endParaRPr lang="en-GB" sz="1200" kern="0" dirty="0" smtClean="0"/>
          </a:p>
          <a:p>
            <a:pPr marL="0" indent="0">
              <a:lnSpc>
                <a:spcPct val="85000"/>
              </a:lnSpc>
              <a:buClr>
                <a:srgbClr val="100167"/>
              </a:buClr>
              <a:defRPr/>
            </a:pPr>
            <a:r>
              <a:rPr lang="en-GB" sz="1600" b="0" kern="0" dirty="0"/>
              <a:t>	</a:t>
            </a:r>
            <a:r>
              <a:rPr lang="en-GB" sz="1600" b="0" kern="0" dirty="0" smtClean="0"/>
              <a:t>				     </a:t>
            </a:r>
            <a:endParaRPr lang="en-GB" sz="1600" b="0" kern="0" dirty="0"/>
          </a:p>
          <a:p>
            <a:pPr marL="0" indent="0">
              <a:lnSpc>
                <a:spcPct val="85000"/>
              </a:lnSpc>
              <a:buClr>
                <a:srgbClr val="100167"/>
              </a:buClr>
              <a:defRPr/>
            </a:pPr>
            <a:endParaRPr lang="en-GB" sz="1600" b="0" u="sng" kern="0" dirty="0" smtClean="0"/>
          </a:p>
        </p:txBody>
      </p:sp>
      <p:graphicFrame>
        <p:nvGraphicFramePr>
          <p:cNvPr id="13" name="Table 12"/>
          <p:cNvGraphicFramePr>
            <a:graphicFrameLocks noGrp="1"/>
          </p:cNvGraphicFramePr>
          <p:nvPr/>
        </p:nvGraphicFramePr>
        <p:xfrm>
          <a:off x="684213" y="2852738"/>
          <a:ext cx="7704137" cy="1422399"/>
        </p:xfrm>
        <a:graphic>
          <a:graphicData uri="http://schemas.openxmlformats.org/drawingml/2006/table">
            <a:tbl>
              <a:tblPr firstRow="1" bandRow="1"/>
              <a:tblGrid>
                <a:gridCol w="1100591"/>
                <a:gridCol w="1100591"/>
                <a:gridCol w="1100591"/>
                <a:gridCol w="1100591"/>
                <a:gridCol w="1100591"/>
                <a:gridCol w="1100591"/>
                <a:gridCol w="1100591"/>
              </a:tblGrid>
              <a:tr h="483384">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2014</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2015</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2016</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2017</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2018</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2019</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2020</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8DC6FF"/>
                    </a:solidFill>
                  </a:tcPr>
                </a:tc>
              </a:tr>
              <a:tr h="455631">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1573.8</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1605.2</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1637.4</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1670.1</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1703.5</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1737.6</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1771.1</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40000"/>
                      </a:srgbClr>
                    </a:solidFill>
                  </a:tcPr>
                </a:tc>
              </a:tr>
              <a:tr h="483384">
                <a:tc gridSpan="7">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r>
                        <a:rPr lang="en-GB" sz="1800" dirty="0" smtClean="0"/>
                        <a:t>Total</a:t>
                      </a:r>
                      <a:r>
                        <a:rPr lang="en-GB" sz="1800" baseline="0" dirty="0" smtClean="0"/>
                        <a:t> amount for IPA II        11698.7</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8DC6FF">
                        <a:tint val="20000"/>
                      </a:srgb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bl>
          </a:graphicData>
        </a:graphic>
      </p:graphicFrame>
      <p:graphicFrame>
        <p:nvGraphicFramePr>
          <p:cNvPr id="8" name="Table 7"/>
          <p:cNvGraphicFramePr>
            <a:graphicFrameLocks noGrp="1"/>
          </p:cNvGraphicFramePr>
          <p:nvPr/>
        </p:nvGraphicFramePr>
        <p:xfrm>
          <a:off x="684213" y="4864100"/>
          <a:ext cx="7704137" cy="1422399"/>
        </p:xfrm>
        <a:graphic>
          <a:graphicData uri="http://schemas.openxmlformats.org/drawingml/2006/table">
            <a:tbl>
              <a:tblPr firstRow="1" bandRow="1"/>
              <a:tblGrid>
                <a:gridCol w="1100591"/>
                <a:gridCol w="1100591"/>
                <a:gridCol w="1100591"/>
                <a:gridCol w="1100591"/>
                <a:gridCol w="1100591"/>
                <a:gridCol w="1100591"/>
                <a:gridCol w="1100591"/>
              </a:tblGrid>
              <a:tr h="483384">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2007</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2008</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2009</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2010</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2011</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2012</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c>
                  <a:txBody>
                    <a:bodyPr/>
                    <a:lstStyle>
                      <a:lvl1pPr marL="0" algn="l" defTabSz="914400" rtl="0" eaLnBrk="1" latinLnBrk="0" hangingPunct="1">
                        <a:defRPr sz="1800" b="1" kern="1200">
                          <a:solidFill>
                            <a:schemeClr val="lt1"/>
                          </a:solidFill>
                          <a:latin typeface="Arial"/>
                          <a:ea typeface=""/>
                          <a:cs typeface=""/>
                        </a:defRPr>
                      </a:lvl1pPr>
                      <a:lvl2pPr marL="457200" algn="l" defTabSz="914400" rtl="0" eaLnBrk="1" latinLnBrk="0" hangingPunct="1">
                        <a:defRPr sz="1800" b="1" kern="1200">
                          <a:solidFill>
                            <a:schemeClr val="lt1"/>
                          </a:solidFill>
                          <a:latin typeface="Arial"/>
                          <a:ea typeface=""/>
                          <a:cs typeface=""/>
                        </a:defRPr>
                      </a:lvl2pPr>
                      <a:lvl3pPr marL="914400" algn="l" defTabSz="914400" rtl="0" eaLnBrk="1" latinLnBrk="0" hangingPunct="1">
                        <a:defRPr sz="1800" b="1" kern="1200">
                          <a:solidFill>
                            <a:schemeClr val="lt1"/>
                          </a:solidFill>
                          <a:latin typeface="Arial"/>
                          <a:ea typeface=""/>
                          <a:cs typeface=""/>
                        </a:defRPr>
                      </a:lvl3pPr>
                      <a:lvl4pPr marL="1371600" algn="l" defTabSz="914400" rtl="0" eaLnBrk="1" latinLnBrk="0" hangingPunct="1">
                        <a:defRPr sz="1800" b="1" kern="1200">
                          <a:solidFill>
                            <a:schemeClr val="lt1"/>
                          </a:solidFill>
                          <a:latin typeface="Arial"/>
                          <a:ea typeface=""/>
                          <a:cs typeface=""/>
                        </a:defRPr>
                      </a:lvl4pPr>
                      <a:lvl5pPr marL="1828800" algn="l" defTabSz="914400" rtl="0" eaLnBrk="1" latinLnBrk="0" hangingPunct="1">
                        <a:defRPr sz="1800" b="1" kern="1200">
                          <a:solidFill>
                            <a:schemeClr val="lt1"/>
                          </a:solidFill>
                          <a:latin typeface="Arial"/>
                          <a:ea typeface=""/>
                          <a:cs typeface=""/>
                        </a:defRPr>
                      </a:lvl5pPr>
                      <a:lvl6pPr marL="2286000" algn="l" defTabSz="914400" rtl="0" eaLnBrk="1" latinLnBrk="0" hangingPunct="1">
                        <a:defRPr sz="1800" b="1" kern="1200">
                          <a:solidFill>
                            <a:schemeClr val="lt1"/>
                          </a:solidFill>
                          <a:latin typeface="Arial"/>
                          <a:ea typeface=""/>
                          <a:cs typeface=""/>
                        </a:defRPr>
                      </a:lvl6pPr>
                      <a:lvl7pPr marL="2743200" algn="l" defTabSz="914400" rtl="0" eaLnBrk="1" latinLnBrk="0" hangingPunct="1">
                        <a:defRPr sz="1800" b="1" kern="1200">
                          <a:solidFill>
                            <a:schemeClr val="lt1"/>
                          </a:solidFill>
                          <a:latin typeface="Arial"/>
                          <a:ea typeface=""/>
                          <a:cs typeface=""/>
                        </a:defRPr>
                      </a:lvl7pPr>
                      <a:lvl8pPr marL="3200400" algn="l" defTabSz="914400" rtl="0" eaLnBrk="1" latinLnBrk="0" hangingPunct="1">
                        <a:defRPr sz="1800" b="1" kern="1200">
                          <a:solidFill>
                            <a:schemeClr val="lt1"/>
                          </a:solidFill>
                          <a:latin typeface="Arial"/>
                          <a:ea typeface=""/>
                          <a:cs typeface=""/>
                        </a:defRPr>
                      </a:lvl8pPr>
                      <a:lvl9pPr marL="3657600" algn="l" defTabSz="914400" rtl="0" eaLnBrk="1" latinLnBrk="0" hangingPunct="1">
                        <a:defRPr sz="1800" b="1" kern="1200">
                          <a:solidFill>
                            <a:schemeClr val="lt1"/>
                          </a:solidFill>
                          <a:latin typeface="Arial"/>
                          <a:ea typeface=""/>
                          <a:cs typeface=""/>
                        </a:defRPr>
                      </a:lvl9pPr>
                    </a:lstStyle>
                    <a:p>
                      <a:pPr algn="ctr"/>
                      <a:r>
                        <a:rPr lang="en-GB" sz="1800" dirty="0" smtClean="0"/>
                        <a:t>2013</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77777"/>
                    </a:solidFill>
                  </a:tcPr>
                </a:tc>
              </a:tr>
              <a:tr h="455631">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1263.2</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1501.4</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1541.6</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1591.3</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1796.8</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1876.0</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c>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pPr algn="ctr"/>
                      <a:r>
                        <a:rPr lang="en-GB" sz="1800" dirty="0" smtClean="0"/>
                        <a:t>1956.3</a:t>
                      </a:r>
                      <a:endParaRPr lang="en-GB" sz="1800" dirty="0"/>
                    </a:p>
                  </a:txBody>
                  <a:tcPr marL="91439" marR="91439" marT="45682" marB="45682">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chemeClr val="bg2">
                        <a:lumMod val="40000"/>
                        <a:lumOff val="60000"/>
                      </a:schemeClr>
                    </a:solidFill>
                  </a:tcPr>
                </a:tc>
              </a:tr>
              <a:tr h="483384">
                <a:tc gridSpan="7">
                  <a:txBody>
                    <a:bodyPr/>
                    <a:lstStyle>
                      <a:lvl1pPr marL="0" algn="l" defTabSz="914400" rtl="0" eaLnBrk="1" latinLnBrk="0" hangingPunct="1">
                        <a:defRPr sz="1800" kern="1200">
                          <a:solidFill>
                            <a:schemeClr val="dk1"/>
                          </a:solidFill>
                          <a:latin typeface="Arial"/>
                          <a:ea typeface=""/>
                          <a:cs typeface=""/>
                        </a:defRPr>
                      </a:lvl1pPr>
                      <a:lvl2pPr marL="457200" algn="l" defTabSz="914400" rtl="0" eaLnBrk="1" latinLnBrk="0" hangingPunct="1">
                        <a:defRPr sz="1800" kern="1200">
                          <a:solidFill>
                            <a:schemeClr val="dk1"/>
                          </a:solidFill>
                          <a:latin typeface="Arial"/>
                          <a:ea typeface=""/>
                          <a:cs typeface=""/>
                        </a:defRPr>
                      </a:lvl2pPr>
                      <a:lvl3pPr marL="914400" algn="l" defTabSz="914400" rtl="0" eaLnBrk="1" latinLnBrk="0" hangingPunct="1">
                        <a:defRPr sz="1800" kern="1200">
                          <a:solidFill>
                            <a:schemeClr val="dk1"/>
                          </a:solidFill>
                          <a:latin typeface="Arial"/>
                          <a:ea typeface=""/>
                          <a:cs typeface=""/>
                        </a:defRPr>
                      </a:lvl3pPr>
                      <a:lvl4pPr marL="1371600" algn="l" defTabSz="914400" rtl="0" eaLnBrk="1" latinLnBrk="0" hangingPunct="1">
                        <a:defRPr sz="1800" kern="1200">
                          <a:solidFill>
                            <a:schemeClr val="dk1"/>
                          </a:solidFill>
                          <a:latin typeface="Arial"/>
                          <a:ea typeface=""/>
                          <a:cs typeface=""/>
                        </a:defRPr>
                      </a:lvl4pPr>
                      <a:lvl5pPr marL="1828800" algn="l" defTabSz="914400" rtl="0" eaLnBrk="1" latinLnBrk="0" hangingPunct="1">
                        <a:defRPr sz="1800" kern="1200">
                          <a:solidFill>
                            <a:schemeClr val="dk1"/>
                          </a:solidFill>
                          <a:latin typeface="Arial"/>
                          <a:ea typeface=""/>
                          <a:cs typeface=""/>
                        </a:defRPr>
                      </a:lvl5pPr>
                      <a:lvl6pPr marL="2286000" algn="l" defTabSz="914400" rtl="0" eaLnBrk="1" latinLnBrk="0" hangingPunct="1">
                        <a:defRPr sz="1800" kern="1200">
                          <a:solidFill>
                            <a:schemeClr val="dk1"/>
                          </a:solidFill>
                          <a:latin typeface="Arial"/>
                          <a:ea typeface=""/>
                          <a:cs typeface=""/>
                        </a:defRPr>
                      </a:lvl6pPr>
                      <a:lvl7pPr marL="2743200" algn="l" defTabSz="914400" rtl="0" eaLnBrk="1" latinLnBrk="0" hangingPunct="1">
                        <a:defRPr sz="1800" kern="1200">
                          <a:solidFill>
                            <a:schemeClr val="dk1"/>
                          </a:solidFill>
                          <a:latin typeface="Arial"/>
                          <a:ea typeface=""/>
                          <a:cs typeface=""/>
                        </a:defRPr>
                      </a:lvl7pPr>
                      <a:lvl8pPr marL="3200400" algn="l" defTabSz="914400" rtl="0" eaLnBrk="1" latinLnBrk="0" hangingPunct="1">
                        <a:defRPr sz="1800" kern="1200">
                          <a:solidFill>
                            <a:schemeClr val="dk1"/>
                          </a:solidFill>
                          <a:latin typeface="Arial"/>
                          <a:ea typeface=""/>
                          <a:cs typeface=""/>
                        </a:defRPr>
                      </a:lvl8pPr>
                      <a:lvl9pPr marL="3657600" algn="l" defTabSz="914400" rtl="0" eaLnBrk="1" latinLnBrk="0" hangingPunct="1">
                        <a:defRPr sz="1800" kern="1200">
                          <a:solidFill>
                            <a:schemeClr val="dk1"/>
                          </a:solidFill>
                          <a:latin typeface="Arial"/>
                          <a:ea typeface=""/>
                          <a:cs typeface=""/>
                        </a:defRPr>
                      </a:lvl9pPr>
                    </a:lstStyle>
                    <a:p>
                      <a:r>
                        <a:rPr lang="en-GB" sz="1800" dirty="0" smtClean="0"/>
                        <a:t>Total</a:t>
                      </a:r>
                      <a:r>
                        <a:rPr lang="en-GB" sz="1800" baseline="0" dirty="0" smtClean="0"/>
                        <a:t> amount for IPA         11526.7</a:t>
                      </a:r>
                      <a:endParaRPr lang="en-GB" sz="1800" dirty="0"/>
                    </a:p>
                  </a:txBody>
                  <a:tcPr marL="91439" marR="91439" marT="45682" marB="45682">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chemeClr val="bg1">
                        <a:lumMod val="95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bl>
          </a:graphicData>
        </a:graphic>
      </p:graphicFrame>
      <p:sp>
        <p:nvSpPr>
          <p:cNvPr id="15" name="Rectangle 14"/>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178294575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Effect transition="in" filter="fade">
                                      <p:cBhvr>
                                        <p:cTn id="11" dur="500"/>
                                        <p:tgtEl>
                                          <p:spTgt spid="11">
                                            <p:txEl>
                                              <p:pRg st="1" end="1"/>
                                            </p:txEl>
                                          </p:spTgt>
                                        </p:tgtEl>
                                      </p:cBhvr>
                                    </p:animEffect>
                                  </p:childTnLst>
                                </p:cTn>
                              </p:par>
                            </p:childTnLst>
                          </p:cTn>
                        </p:par>
                        <p:par>
                          <p:cTn id="12" fill="hold" nodeType="afterGroup">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nodeType="afterGroup">
                            <p:stCondLst>
                              <p:cond delay="30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11">
                                            <p:txEl>
                                              <p:pRg st="9" end="9"/>
                                            </p:txEl>
                                          </p:spTgt>
                                        </p:tgtEl>
                                        <p:attrNameLst>
                                          <p:attrName>style.visibility</p:attrName>
                                        </p:attrNameLst>
                                      </p:cBhvr>
                                      <p:to>
                                        <p:strVal val="visible"/>
                                      </p:to>
                                    </p:set>
                                    <p:animEffect transition="in" filter="fade">
                                      <p:cBhvr>
                                        <p:cTn id="23" dur="500"/>
                                        <p:tgtEl>
                                          <p:spTgt spid="11">
                                            <p:txEl>
                                              <p:pRg st="9" end="9"/>
                                            </p:txEl>
                                          </p:spTgt>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11">
                                            <p:txEl>
                                              <p:pRg st="11" end="11"/>
                                            </p:txEl>
                                          </p:spTgt>
                                        </p:tgtEl>
                                        <p:attrNameLst>
                                          <p:attrName>style.visibility</p:attrName>
                                        </p:attrNameLst>
                                      </p:cBhvr>
                                      <p:to>
                                        <p:strVal val="visible"/>
                                      </p:to>
                                    </p:set>
                                    <p:animEffect transition="in" filter="fade">
                                      <p:cBhvr>
                                        <p:cTn id="27" dur="500"/>
                                        <p:tgtEl>
                                          <p:spTgt spid="11">
                                            <p:txEl>
                                              <p:pRg st="11" end="11"/>
                                            </p:txEl>
                                          </p:spTgt>
                                        </p:tgtEl>
                                      </p:cBhvr>
                                    </p:animEffect>
                                  </p:childTnLst>
                                </p:cTn>
                              </p:par>
                            </p:childTnLst>
                          </p:cTn>
                        </p:par>
                        <p:par>
                          <p:cTn id="28" fill="hold" nodeType="afterGroup">
                            <p:stCondLst>
                              <p:cond delay="45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0" y="2208213"/>
            <a:ext cx="9194800" cy="4665662"/>
          </a:xfrm>
          <a:prstGeom prst="rect">
            <a:avLst/>
          </a:prstGeom>
          <a:solidFill>
            <a:schemeClr val="bg1">
              <a:lumMod val="95000"/>
              <a:alpha val="2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endParaRPr lang="en-GB" smtClean="0">
              <a:solidFill>
                <a:srgbClr val="FFFFFF"/>
              </a:solidFill>
              <a:ea typeface="MS PGothic" pitchFamily="34" charset="-128"/>
            </a:endParaRPr>
          </a:p>
        </p:txBody>
      </p:sp>
      <p:sp>
        <p:nvSpPr>
          <p:cNvPr id="15390" name="Rektangel 54"/>
          <p:cNvSpPr>
            <a:spLocks noChangeArrowheads="1"/>
          </p:cNvSpPr>
          <p:nvPr/>
        </p:nvSpPr>
        <p:spPr bwMode="auto">
          <a:xfrm>
            <a:off x="1644650" y="5102225"/>
            <a:ext cx="1944688" cy="504825"/>
          </a:xfrm>
          <a:prstGeom prst="rect">
            <a:avLst/>
          </a:prstGeom>
          <a:noFill/>
          <a:ln w="9525">
            <a:solidFill>
              <a:srgbClr val="000000">
                <a:alpha val="50980"/>
              </a:srgb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ts val="288"/>
              </a:spcBef>
              <a:buClrTx/>
              <a:buFontTx/>
              <a:buNone/>
            </a:pPr>
            <a:r>
              <a:rPr lang="en-GB" altLang="en-US" sz="1400" b="0" i="0" noProof="1">
                <a:solidFill>
                  <a:srgbClr val="080808"/>
                </a:solidFill>
                <a:latin typeface="Calibri" pitchFamily="34" charset="0"/>
              </a:rPr>
              <a:t>INDIVIDUAL MEASURES</a:t>
            </a:r>
            <a:endParaRPr lang="en-US" altLang="en-US" sz="1400" b="0" i="0">
              <a:solidFill>
                <a:srgbClr val="FFD624"/>
              </a:solidFill>
            </a:endParaRPr>
          </a:p>
        </p:txBody>
      </p:sp>
      <p:sp>
        <p:nvSpPr>
          <p:cNvPr id="10" name="Rectangle 2"/>
          <p:cNvSpPr txBox="1">
            <a:spLocks noChangeArrowheads="1"/>
          </p:cNvSpPr>
          <p:nvPr/>
        </p:nvSpPr>
        <p:spPr bwMode="auto">
          <a:xfrm>
            <a:off x="393700" y="16081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Strategies &amp; programmes</a:t>
            </a:r>
            <a:endParaRPr lang="en-GB" altLang="fr-FR" sz="2600" b="0" i="0">
              <a:solidFill>
                <a:schemeClr val="bg1"/>
              </a:solidFill>
            </a:endParaRPr>
          </a:p>
        </p:txBody>
      </p:sp>
      <p:grpSp>
        <p:nvGrpSpPr>
          <p:cNvPr id="2" name="Group 1"/>
          <p:cNvGrpSpPr>
            <a:grpSpLocks/>
          </p:cNvGrpSpPr>
          <p:nvPr/>
        </p:nvGrpSpPr>
        <p:grpSpPr bwMode="auto">
          <a:xfrm>
            <a:off x="1604963" y="4621213"/>
            <a:ext cx="6169025" cy="423862"/>
            <a:chOff x="778608" y="3914924"/>
            <a:chExt cx="7460471" cy="485565"/>
          </a:xfrm>
        </p:grpSpPr>
        <p:sp>
          <p:nvSpPr>
            <p:cNvPr id="15385" name="Rounded Rectangle 85"/>
            <p:cNvSpPr>
              <a:spLocks noChangeArrowheads="1"/>
            </p:cNvSpPr>
            <p:nvPr/>
          </p:nvSpPr>
          <p:spPr bwMode="auto">
            <a:xfrm>
              <a:off x="778608" y="3914924"/>
              <a:ext cx="7460471" cy="485565"/>
            </a:xfrm>
            <a:prstGeom prst="roundRect">
              <a:avLst>
                <a:gd name="adj" fmla="val 7653"/>
              </a:avLst>
            </a:prstGeom>
            <a:gradFill flip="none" rotWithShape="1">
              <a:gsLst>
                <a:gs pos="27000">
                  <a:srgbClr val="222268">
                    <a:shade val="30000"/>
                    <a:satMod val="115000"/>
                    <a:alpha val="69000"/>
                  </a:srgbClr>
                </a:gs>
                <a:gs pos="74000">
                  <a:srgbClr val="222268">
                    <a:shade val="67500"/>
                    <a:satMod val="115000"/>
                  </a:srgbClr>
                </a:gs>
                <a:gs pos="100000">
                  <a:srgbClr val="222268">
                    <a:shade val="100000"/>
                    <a:satMod val="115000"/>
                  </a:srgbClr>
                </a:gs>
              </a:gsLst>
              <a:lin ang="5400000" scaled="1"/>
              <a:tileRect/>
            </a:gra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defRPr/>
              </a:pPr>
              <a:endParaRPr lang="en-US" altLang="fr-FR" sz="7600" i="0" smtClean="0">
                <a:solidFill>
                  <a:srgbClr val="FFD624"/>
                </a:solidFill>
              </a:endParaRPr>
            </a:p>
          </p:txBody>
        </p:sp>
        <p:sp>
          <p:nvSpPr>
            <p:cNvPr id="15384" name="Rektangel 76"/>
            <p:cNvSpPr>
              <a:spLocks noChangeArrowheads="1"/>
            </p:cNvSpPr>
            <p:nvPr/>
          </p:nvSpPr>
          <p:spPr bwMode="auto">
            <a:xfrm>
              <a:off x="922595" y="3940384"/>
              <a:ext cx="7172496" cy="45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spcAft>
                  <a:spcPts val="600"/>
                </a:spcAft>
                <a:buClrTx/>
                <a:buFontTx/>
                <a:buNone/>
                <a:defRPr/>
              </a:pPr>
              <a:r>
                <a:rPr lang="en-GB" altLang="fr-FR" sz="2000" i="0" noProof="1" smtClean="0">
                  <a:solidFill>
                    <a:schemeClr val="bg2">
                      <a:lumMod val="20000"/>
                      <a:lumOff val="80000"/>
                    </a:schemeClr>
                  </a:solidFill>
                  <a:latin typeface="Calibri" pitchFamily="34" charset="0"/>
                </a:rPr>
                <a:t>(annual or multi-annual) ACTION PROGRAMMES</a:t>
              </a:r>
            </a:p>
          </p:txBody>
        </p:sp>
      </p:grpSp>
      <p:grpSp>
        <p:nvGrpSpPr>
          <p:cNvPr id="4" name="Group 3"/>
          <p:cNvGrpSpPr>
            <a:grpSpLocks/>
          </p:cNvGrpSpPr>
          <p:nvPr/>
        </p:nvGrpSpPr>
        <p:grpSpPr bwMode="auto">
          <a:xfrm>
            <a:off x="1592263" y="2327275"/>
            <a:ext cx="6164262" cy="461963"/>
            <a:chOff x="767760" y="2564904"/>
            <a:chExt cx="6164855" cy="462235"/>
          </a:xfrm>
        </p:grpSpPr>
        <p:sp>
          <p:nvSpPr>
            <p:cNvPr id="34858" name="Round Same Side Corner Rectangle 83"/>
            <p:cNvSpPr>
              <a:spLocks noChangeArrowheads="1"/>
            </p:cNvSpPr>
            <p:nvPr/>
          </p:nvSpPr>
          <p:spPr bwMode="auto">
            <a:xfrm>
              <a:off x="767760" y="2564904"/>
              <a:ext cx="6164855" cy="462235"/>
            </a:xfrm>
            <a:custGeom>
              <a:avLst/>
              <a:gdLst>
                <a:gd name="T0" fmla="*/ 2147483647 w 3049200"/>
                <a:gd name="T1" fmla="*/ 2147483647 h 374650"/>
                <a:gd name="T2" fmla="*/ 2147483647 w 3049200"/>
                <a:gd name="T3" fmla="*/ 2147483647 h 374650"/>
                <a:gd name="T4" fmla="*/ 0 w 3049200"/>
                <a:gd name="T5" fmla="*/ 2147483647 h 374650"/>
                <a:gd name="T6" fmla="*/ 2147483647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lnTo>
                    <a:pt x="62443" y="0"/>
                  </a:ln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p>
              <a:endParaRPr lang="en-GB"/>
            </a:p>
          </p:txBody>
        </p:sp>
        <p:sp>
          <p:nvSpPr>
            <p:cNvPr id="66" name="Rektangel 54"/>
            <p:cNvSpPr>
              <a:spLocks noChangeArrowheads="1"/>
            </p:cNvSpPr>
            <p:nvPr/>
          </p:nvSpPr>
          <p:spPr bwMode="auto">
            <a:xfrm>
              <a:off x="890009" y="2564904"/>
              <a:ext cx="5817160" cy="46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defRPr/>
              </a:pPr>
              <a:r>
                <a:rPr lang="en-GB" altLang="en-US" sz="2000" b="0" i="0" cap="all" noProof="1" smtClean="0">
                  <a:solidFill>
                    <a:schemeClr val="bg1"/>
                  </a:solidFill>
                  <a:latin typeface="Calibri" pitchFamily="34" charset="0"/>
                  <a:cs typeface="Arial" charset="0"/>
                </a:rPr>
                <a:t>Indicative programming (strategic planning)</a:t>
              </a:r>
            </a:p>
          </p:txBody>
        </p:sp>
      </p:grpSp>
      <p:sp>
        <p:nvSpPr>
          <p:cNvPr id="32" name="Round Same Side Corner Rectangle 83"/>
          <p:cNvSpPr>
            <a:spLocks noChangeArrowheads="1"/>
          </p:cNvSpPr>
          <p:nvPr/>
        </p:nvSpPr>
        <p:spPr bwMode="auto">
          <a:xfrm>
            <a:off x="1633538" y="3989388"/>
            <a:ext cx="6164262" cy="461962"/>
          </a:xfrm>
          <a:custGeom>
            <a:avLst/>
            <a:gdLst>
              <a:gd name="T0" fmla="*/ 2147483647 w 3049200"/>
              <a:gd name="T1" fmla="*/ 2147483647 h 374650"/>
              <a:gd name="T2" fmla="*/ 2147483647 w 3049200"/>
              <a:gd name="T3" fmla="*/ 2147483647 h 374650"/>
              <a:gd name="T4" fmla="*/ 0 w 3049200"/>
              <a:gd name="T5" fmla="*/ 2147483647 h 374650"/>
              <a:gd name="T6" fmla="*/ 2147483647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lnTo>
                  <a:pt x="62443" y="0"/>
                </a:ln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p>
            <a:endParaRPr lang="en-GB"/>
          </a:p>
        </p:txBody>
      </p:sp>
      <p:sp>
        <p:nvSpPr>
          <p:cNvPr id="33" name="Rektangel 54"/>
          <p:cNvSpPr>
            <a:spLocks noChangeArrowheads="1"/>
          </p:cNvSpPr>
          <p:nvPr/>
        </p:nvSpPr>
        <p:spPr bwMode="auto">
          <a:xfrm>
            <a:off x="1927225" y="3994150"/>
            <a:ext cx="5413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defRPr/>
            </a:pPr>
            <a:r>
              <a:rPr lang="en-GB" altLang="en-US" sz="2000" b="0" i="0" cap="all" noProof="1" smtClean="0">
                <a:solidFill>
                  <a:schemeClr val="bg1"/>
                </a:solidFill>
                <a:latin typeface="Calibri" pitchFamily="34" charset="0"/>
                <a:cs typeface="Arial" charset="0"/>
              </a:rPr>
              <a:t>programming</a:t>
            </a:r>
          </a:p>
        </p:txBody>
      </p:sp>
      <p:grpSp>
        <p:nvGrpSpPr>
          <p:cNvPr id="15374" name="Group 69"/>
          <p:cNvGrpSpPr>
            <a:grpSpLocks/>
          </p:cNvGrpSpPr>
          <p:nvPr/>
        </p:nvGrpSpPr>
        <p:grpSpPr bwMode="auto">
          <a:xfrm>
            <a:off x="1492250" y="2965450"/>
            <a:ext cx="6264275" cy="477838"/>
            <a:chOff x="1139460" y="3852115"/>
            <a:chExt cx="2072342" cy="584996"/>
          </a:xfrm>
        </p:grpSpPr>
        <p:sp>
          <p:nvSpPr>
            <p:cNvPr id="34856" name="Rounded Rectangle 85"/>
            <p:cNvSpPr>
              <a:spLocks noChangeArrowheads="1"/>
            </p:cNvSpPr>
            <p:nvPr/>
          </p:nvSpPr>
          <p:spPr bwMode="auto">
            <a:xfrm>
              <a:off x="1139460" y="3852116"/>
              <a:ext cx="2072342" cy="584995"/>
            </a:xfrm>
            <a:prstGeom prst="roundRect">
              <a:avLst>
                <a:gd name="adj" fmla="val 7653"/>
              </a:avLst>
            </a:prstGeom>
            <a:solidFill>
              <a:srgbClr val="FFFFFF"/>
            </a:soli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D624"/>
                </a:solidFill>
              </a:endParaRPr>
            </a:p>
          </p:txBody>
        </p:sp>
        <p:sp>
          <p:nvSpPr>
            <p:cNvPr id="15378" name="Rounded Rectangle 86"/>
            <p:cNvSpPr>
              <a:spLocks noChangeArrowheads="1"/>
            </p:cNvSpPr>
            <p:nvPr/>
          </p:nvSpPr>
          <p:spPr bwMode="auto">
            <a:xfrm>
              <a:off x="1166769" y="3852115"/>
              <a:ext cx="2037155" cy="584996"/>
            </a:xfrm>
            <a:prstGeom prst="roundRect">
              <a:avLst>
                <a:gd name="adj" fmla="val 7653"/>
              </a:avLst>
            </a:prstGeom>
            <a:gradFill flip="none" rotWithShape="1">
              <a:gsLst>
                <a:gs pos="0">
                  <a:srgbClr val="0996FF">
                    <a:shade val="30000"/>
                    <a:satMod val="115000"/>
                  </a:srgbClr>
                </a:gs>
                <a:gs pos="50000">
                  <a:srgbClr val="0996FF">
                    <a:shade val="67500"/>
                    <a:satMod val="115000"/>
                  </a:srgbClr>
                </a:gs>
                <a:gs pos="100000">
                  <a:srgbClr val="0996FF">
                    <a:shade val="100000"/>
                    <a:satMod val="115000"/>
                  </a:srgb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spcAft>
                  <a:spcPts val="1000"/>
                </a:spcAft>
                <a:buClrTx/>
                <a:buFontTx/>
                <a:buNone/>
                <a:defRPr/>
              </a:pPr>
              <a:r>
                <a:rPr lang="en-GB" altLang="en-US" sz="2000" i="0" dirty="0" smtClean="0">
                  <a:solidFill>
                    <a:schemeClr val="bg2">
                      <a:lumMod val="20000"/>
                      <a:lumOff val="80000"/>
                    </a:schemeClr>
                  </a:solidFill>
                  <a:latin typeface="Calibri" pitchFamily="34" charset="0"/>
                </a:rPr>
                <a:t>COUNTRY / MULTI-COUNTRY STRATEGY PAPERS</a:t>
              </a:r>
              <a:endParaRPr lang="en-US" altLang="en-US" sz="2000" i="0" dirty="0" smtClean="0">
                <a:solidFill>
                  <a:schemeClr val="bg2">
                    <a:lumMod val="20000"/>
                    <a:lumOff val="80000"/>
                  </a:schemeClr>
                </a:solidFill>
              </a:endParaRPr>
            </a:p>
          </p:txBody>
        </p:sp>
      </p:grpSp>
      <p:cxnSp>
        <p:nvCxnSpPr>
          <p:cNvPr id="74" name="Straight Connector 73"/>
          <p:cNvCxnSpPr/>
          <p:nvPr/>
        </p:nvCxnSpPr>
        <p:spPr bwMode="auto">
          <a:xfrm>
            <a:off x="4662488" y="2789238"/>
            <a:ext cx="0" cy="176212"/>
          </a:xfrm>
          <a:prstGeom prst="line">
            <a:avLst/>
          </a:prstGeom>
          <a:noFill/>
          <a:ln w="25400" cap="flat" cmpd="sng" algn="ctr">
            <a:solidFill>
              <a:schemeClr val="tx2">
                <a:lumMod val="65000"/>
                <a:lumOff val="35000"/>
              </a:schemeClr>
            </a:solidFill>
            <a:prstDash val="solid"/>
            <a:round/>
            <a:headEnd type="none" w="med" len="med"/>
            <a:tailEnd type="none" w="med" len="med"/>
          </a:ln>
          <a:effectLst/>
        </p:spPr>
      </p:cxnSp>
      <p:sp>
        <p:nvSpPr>
          <p:cNvPr id="75" name="Isosceles Triangle 63"/>
          <p:cNvSpPr>
            <a:spLocks noChangeArrowheads="1"/>
          </p:cNvSpPr>
          <p:nvPr/>
        </p:nvSpPr>
        <p:spPr bwMode="auto">
          <a:xfrm flipV="1">
            <a:off x="3983038" y="3570288"/>
            <a:ext cx="1406525" cy="252412"/>
          </a:xfrm>
          <a:prstGeom prst="triangle">
            <a:avLst>
              <a:gd name="adj" fmla="val 50000"/>
            </a:avLst>
          </a:prstGeom>
          <a:solidFill>
            <a:srgbClr val="F2F2F2"/>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lIns="61155" tIns="30577" rIns="61155" bIns="30577" anchor="ctr"/>
          <a:lstStyle/>
          <a:p>
            <a:pPr algn="ctr">
              <a:defRPr/>
            </a:pPr>
            <a:endParaRPr lang="en-US">
              <a:cs typeface="Arial" charset="0"/>
            </a:endParaRPr>
          </a:p>
        </p:txBody>
      </p:sp>
      <p:sp>
        <p:nvSpPr>
          <p:cNvPr id="84" name="Rektangel 54"/>
          <p:cNvSpPr>
            <a:spLocks noChangeArrowheads="1"/>
          </p:cNvSpPr>
          <p:nvPr/>
        </p:nvSpPr>
        <p:spPr bwMode="auto">
          <a:xfrm>
            <a:off x="3716338" y="5103813"/>
            <a:ext cx="1944687" cy="503237"/>
          </a:xfrm>
          <a:prstGeom prst="rect">
            <a:avLst/>
          </a:prstGeom>
          <a:noFill/>
          <a:ln w="9525">
            <a:solidFill>
              <a:srgbClr val="000000">
                <a:alpha val="50980"/>
              </a:srgb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ts val="288"/>
              </a:spcBef>
              <a:buClrTx/>
              <a:buFontTx/>
              <a:buNone/>
            </a:pPr>
            <a:r>
              <a:rPr lang="en-GB" altLang="en-US" sz="1400" b="0" i="0" noProof="1">
                <a:solidFill>
                  <a:srgbClr val="080808"/>
                </a:solidFill>
                <a:latin typeface="Calibri" pitchFamily="34" charset="0"/>
              </a:rPr>
              <a:t>SPECIAL MEASURES</a:t>
            </a:r>
            <a:endParaRPr lang="en-US" altLang="en-US" sz="1400" b="0" i="0">
              <a:solidFill>
                <a:srgbClr val="FFD624"/>
              </a:solidFill>
            </a:endParaRPr>
          </a:p>
        </p:txBody>
      </p:sp>
      <p:sp>
        <p:nvSpPr>
          <p:cNvPr id="85" name="Rektangel 54"/>
          <p:cNvSpPr>
            <a:spLocks noChangeArrowheads="1"/>
          </p:cNvSpPr>
          <p:nvPr/>
        </p:nvSpPr>
        <p:spPr bwMode="auto">
          <a:xfrm>
            <a:off x="5783263" y="5114925"/>
            <a:ext cx="1944687" cy="503238"/>
          </a:xfrm>
          <a:prstGeom prst="rect">
            <a:avLst/>
          </a:prstGeom>
          <a:noFill/>
          <a:ln w="9525">
            <a:solidFill>
              <a:srgbClr val="000000">
                <a:alpha val="50980"/>
              </a:srgb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ts val="288"/>
              </a:spcBef>
              <a:buClrTx/>
              <a:buFontTx/>
              <a:buNone/>
            </a:pPr>
            <a:r>
              <a:rPr lang="en-GB" altLang="en-US" sz="1400" b="0" i="0" noProof="1">
                <a:solidFill>
                  <a:srgbClr val="080808"/>
                </a:solidFill>
                <a:latin typeface="Calibri" pitchFamily="34" charset="0"/>
              </a:rPr>
              <a:t>SUPPORT MEASURES</a:t>
            </a:r>
            <a:endParaRPr lang="en-US" altLang="en-US" sz="1400" b="0" i="0">
              <a:solidFill>
                <a:srgbClr val="FFD624"/>
              </a:solidFill>
            </a:endParaRPr>
          </a:p>
        </p:txBody>
      </p:sp>
      <p:sp>
        <p:nvSpPr>
          <p:cNvPr id="38" name="Isosceles Triangle 63"/>
          <p:cNvSpPr>
            <a:spLocks noChangeArrowheads="1"/>
          </p:cNvSpPr>
          <p:nvPr/>
        </p:nvSpPr>
        <p:spPr bwMode="auto">
          <a:xfrm flipV="1">
            <a:off x="3984625" y="5665788"/>
            <a:ext cx="1406525" cy="252412"/>
          </a:xfrm>
          <a:prstGeom prst="triangle">
            <a:avLst>
              <a:gd name="adj" fmla="val 50000"/>
            </a:avLst>
          </a:prstGeom>
          <a:solidFill>
            <a:srgbClr val="F2F2F2"/>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lIns="61155" tIns="30577" rIns="61155" bIns="30577" anchor="ctr"/>
          <a:lstStyle/>
          <a:p>
            <a:pPr algn="ctr">
              <a:defRPr/>
            </a:pPr>
            <a:endParaRPr lang="en-US">
              <a:cs typeface="Arial" charset="0"/>
            </a:endParaRPr>
          </a:p>
        </p:txBody>
      </p:sp>
      <p:grpSp>
        <p:nvGrpSpPr>
          <p:cNvPr id="5" name="Group 80"/>
          <p:cNvGrpSpPr>
            <a:grpSpLocks/>
          </p:cNvGrpSpPr>
          <p:nvPr/>
        </p:nvGrpSpPr>
        <p:grpSpPr bwMode="auto">
          <a:xfrm>
            <a:off x="1673225" y="6059488"/>
            <a:ext cx="6129338" cy="431800"/>
            <a:chOff x="1374775" y="2987673"/>
            <a:chExt cx="3049201" cy="1449388"/>
          </a:xfrm>
        </p:grpSpPr>
        <p:sp>
          <p:nvSpPr>
            <p:cNvPr id="34854" name="Rounded Rectangle 85"/>
            <p:cNvSpPr>
              <a:spLocks noChangeArrowheads="1"/>
            </p:cNvSpPr>
            <p:nvPr/>
          </p:nvSpPr>
          <p:spPr bwMode="auto">
            <a:xfrm>
              <a:off x="1374775" y="2987673"/>
              <a:ext cx="3049201" cy="1449388"/>
            </a:xfrm>
            <a:prstGeom prst="roundRect">
              <a:avLst>
                <a:gd name="adj" fmla="val 7653"/>
              </a:avLst>
            </a:prstGeom>
            <a:solidFill>
              <a:srgbClr val="FFFFFF"/>
            </a:soli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US" altLang="en-US"/>
            </a:p>
          </p:txBody>
        </p:sp>
        <p:sp>
          <p:nvSpPr>
            <p:cNvPr id="7" name="Rounded Rectangle 86"/>
            <p:cNvSpPr>
              <a:spLocks noChangeArrowheads="1"/>
            </p:cNvSpPr>
            <p:nvPr/>
          </p:nvSpPr>
          <p:spPr bwMode="auto">
            <a:xfrm>
              <a:off x="1394519" y="2987673"/>
              <a:ext cx="3009713" cy="1449388"/>
            </a:xfrm>
            <a:prstGeom prst="roundRect">
              <a:avLst>
                <a:gd name="adj" fmla="val 7653"/>
              </a:avLst>
            </a:prstGeom>
            <a:solidFill>
              <a:srgbClr val="1E4649"/>
            </a:solidFill>
            <a:ln>
              <a:noFill/>
            </a:ln>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p>
              <a:pPr algn="ctr">
                <a:spcAft>
                  <a:spcPts val="1000"/>
                </a:spcAft>
                <a:defRPr/>
              </a:pPr>
              <a:r>
                <a:rPr lang="en-GB" altLang="en-US" sz="1800" dirty="0">
                  <a:solidFill>
                    <a:schemeClr val="bg2">
                      <a:lumMod val="20000"/>
                      <a:lumOff val="80000"/>
                    </a:schemeClr>
                  </a:solidFill>
                  <a:latin typeface="Calibri" pitchFamily="34" charset="0"/>
                </a:rPr>
                <a:t>FINANCING AGREEMENTS</a:t>
              </a:r>
              <a:endParaRPr lang="en-US" altLang="en-US" sz="8800" dirty="0">
                <a:solidFill>
                  <a:schemeClr val="bg2">
                    <a:lumMod val="20000"/>
                    <a:lumOff val="80000"/>
                  </a:schemeClr>
                </a:solidFill>
              </a:endParaRPr>
            </a:p>
          </p:txBody>
        </p:sp>
      </p:grpSp>
      <p:sp>
        <p:nvSpPr>
          <p:cNvPr id="37" name="Rektangel 41"/>
          <p:cNvSpPr/>
          <p:nvPr>
            <p:custDataLst>
              <p:tags r:id="rId1"/>
            </p:custDataLst>
          </p:nvPr>
        </p:nvSpPr>
        <p:spPr bwMode="auto">
          <a:xfrm rot="16200000">
            <a:off x="6494463" y="3800475"/>
            <a:ext cx="3714750" cy="339725"/>
          </a:xfrm>
          <a:prstGeom prst="rect">
            <a:avLst/>
          </a:prstGeom>
        </p:spPr>
        <p:txBody>
          <a:bodyPr>
            <a:spAutoFit/>
          </a:bodyPr>
          <a:lstStyle/>
          <a:p>
            <a:pPr algn="ctr" defTabSz="801688" eaLnBrk="1" fontAlgn="auto" hangingPunct="1">
              <a:spcBef>
                <a:spcPct val="20000"/>
              </a:spcBef>
              <a:spcAft>
                <a:spcPts val="0"/>
              </a:spcAft>
              <a:defRPr/>
            </a:pPr>
            <a:r>
              <a:rPr lang="da-DK" sz="1600" kern="0" noProof="1">
                <a:solidFill>
                  <a:prstClr val="black"/>
                </a:solidFill>
                <a:latin typeface="Calibri"/>
                <a:ea typeface="ＭＳ Ｐゴシック"/>
                <a:cs typeface="+mn-cs"/>
              </a:rPr>
              <a:t>COMMISSION IMPLEMENTING DECISIONS</a:t>
            </a:r>
          </a:p>
        </p:txBody>
      </p:sp>
      <p:sp>
        <p:nvSpPr>
          <p:cNvPr id="36" name="AutoShape 24"/>
          <p:cNvSpPr>
            <a:spLocks/>
          </p:cNvSpPr>
          <p:nvPr/>
        </p:nvSpPr>
        <p:spPr bwMode="auto">
          <a:xfrm rot="10800000" flipH="1">
            <a:off x="7977188" y="2233613"/>
            <a:ext cx="215900" cy="3471862"/>
          </a:xfrm>
          <a:prstGeom prst="rightBrace">
            <a:avLst>
              <a:gd name="adj1" fmla="val 249254"/>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sp>
        <p:nvSpPr>
          <p:cNvPr id="35" name="Rounded Rectangle 34"/>
          <p:cNvSpPr/>
          <p:nvPr/>
        </p:nvSpPr>
        <p:spPr>
          <a:xfrm>
            <a:off x="1412875" y="3940175"/>
            <a:ext cx="6553200" cy="1725613"/>
          </a:xfrm>
          <a:prstGeom prst="roundRect">
            <a:avLst/>
          </a:prstGeom>
          <a:solidFill>
            <a:schemeClr val="bg1">
              <a:alpha val="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GB" sz="1800" b="0"/>
          </a:p>
        </p:txBody>
      </p:sp>
      <p:sp>
        <p:nvSpPr>
          <p:cNvPr id="9" name="Rounded Rectangle 8"/>
          <p:cNvSpPr/>
          <p:nvPr/>
        </p:nvSpPr>
        <p:spPr>
          <a:xfrm>
            <a:off x="1425575" y="2219325"/>
            <a:ext cx="6551613" cy="1317625"/>
          </a:xfrm>
          <a:prstGeom prst="roundRect">
            <a:avLst/>
          </a:prstGeom>
          <a:solidFill>
            <a:schemeClr val="bg1">
              <a:alpha val="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GB" sz="1800" b="0"/>
          </a:p>
        </p:txBody>
      </p:sp>
      <p:sp>
        <p:nvSpPr>
          <p:cNvPr id="59" name="Rectangle 58"/>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cxnSp>
        <p:nvCxnSpPr>
          <p:cNvPr id="61" name="Straight Connector 60"/>
          <p:cNvCxnSpPr/>
          <p:nvPr/>
        </p:nvCxnSpPr>
        <p:spPr bwMode="auto">
          <a:xfrm>
            <a:off x="4686300" y="4452938"/>
            <a:ext cx="0" cy="176212"/>
          </a:xfrm>
          <a:prstGeom prst="line">
            <a:avLst/>
          </a:prstGeom>
          <a:noFill/>
          <a:ln w="25400" cap="flat" cmpd="sng" algn="ctr">
            <a:solidFill>
              <a:schemeClr val="tx2">
                <a:lumMod val="65000"/>
                <a:lumOff val="35000"/>
              </a:schemeClr>
            </a:solidFill>
            <a:prstDash val="solid"/>
            <a:round/>
            <a:headEnd type="none" w="med" len="med"/>
            <a:tailEnd type="none" w="med" len="med"/>
          </a:ln>
          <a:effectLst/>
        </p:spPr>
      </p:cxnSp>
      <p:sp>
        <p:nvSpPr>
          <p:cNvPr id="64" name="AutoShape 24"/>
          <p:cNvSpPr>
            <a:spLocks/>
          </p:cNvSpPr>
          <p:nvPr/>
        </p:nvSpPr>
        <p:spPr bwMode="auto">
          <a:xfrm flipH="1">
            <a:off x="1208088" y="2233613"/>
            <a:ext cx="217487" cy="3471862"/>
          </a:xfrm>
          <a:prstGeom prst="rightBrace">
            <a:avLst>
              <a:gd name="adj1" fmla="val 247435"/>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grpSp>
        <p:nvGrpSpPr>
          <p:cNvPr id="13" name="Group 12"/>
          <p:cNvGrpSpPr>
            <a:grpSpLocks/>
          </p:cNvGrpSpPr>
          <p:nvPr/>
        </p:nvGrpSpPr>
        <p:grpSpPr bwMode="auto">
          <a:xfrm>
            <a:off x="219075" y="2965450"/>
            <a:ext cx="1098550" cy="2089150"/>
            <a:chOff x="219080" y="2965738"/>
            <a:chExt cx="1097803" cy="2088689"/>
          </a:xfrm>
        </p:grpSpPr>
        <p:sp>
          <p:nvSpPr>
            <p:cNvPr id="34845" name="Rektangel 76"/>
            <p:cNvSpPr>
              <a:spLocks noChangeArrowheads="1"/>
            </p:cNvSpPr>
            <p:nvPr/>
          </p:nvSpPr>
          <p:spPr bwMode="auto">
            <a:xfrm>
              <a:off x="219080" y="3385179"/>
              <a:ext cx="1097803" cy="61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700" u="sng" noProof="1">
                  <a:solidFill>
                    <a:srgbClr val="1E4649"/>
                  </a:solidFill>
                  <a:latin typeface="Calibri" pitchFamily="34" charset="0"/>
                </a:rPr>
                <a:t>IPA II  REG </a:t>
              </a:r>
              <a:r>
                <a:rPr lang="en-GB" altLang="en-US" sz="1700" noProof="1">
                  <a:solidFill>
                    <a:srgbClr val="1E4649"/>
                  </a:solidFill>
                  <a:latin typeface="Calibri" pitchFamily="34" charset="0"/>
                </a:rPr>
                <a:t/>
              </a:r>
              <a:br>
                <a:rPr lang="en-GB" altLang="en-US" sz="1700" noProof="1">
                  <a:solidFill>
                    <a:srgbClr val="1E4649"/>
                  </a:solidFill>
                  <a:latin typeface="Calibri" pitchFamily="34" charset="0"/>
                </a:rPr>
              </a:br>
              <a:r>
                <a:rPr lang="en-GB" altLang="en-US" sz="1700" noProof="1">
                  <a:solidFill>
                    <a:srgbClr val="1E4649"/>
                  </a:solidFill>
                  <a:latin typeface="Calibri" pitchFamily="34" charset="0"/>
                </a:rPr>
                <a:t>art. 6-7</a:t>
              </a:r>
            </a:p>
          </p:txBody>
        </p:sp>
        <p:grpSp>
          <p:nvGrpSpPr>
            <p:cNvPr id="34846" name="Group 11"/>
            <p:cNvGrpSpPr>
              <a:grpSpLocks/>
            </p:cNvGrpSpPr>
            <p:nvPr/>
          </p:nvGrpSpPr>
          <p:grpSpPr bwMode="auto">
            <a:xfrm>
              <a:off x="337662" y="2965738"/>
              <a:ext cx="831749" cy="2088689"/>
              <a:chOff x="337662" y="2965738"/>
              <a:chExt cx="831749" cy="2088689"/>
            </a:xfrm>
          </p:grpSpPr>
          <p:sp>
            <p:nvSpPr>
              <p:cNvPr id="34847" name="Rektangel 76"/>
              <p:cNvSpPr>
                <a:spLocks noChangeArrowheads="1"/>
              </p:cNvSpPr>
              <p:nvPr/>
            </p:nvSpPr>
            <p:spPr bwMode="auto">
              <a:xfrm>
                <a:off x="337662" y="4079017"/>
                <a:ext cx="831749" cy="61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700" u="sng" noProof="1">
                    <a:solidFill>
                      <a:srgbClr val="1E4649"/>
                    </a:solidFill>
                    <a:latin typeface="Calibri" pitchFamily="34" charset="0"/>
                  </a:rPr>
                  <a:t>CIR</a:t>
                </a:r>
                <a:r>
                  <a:rPr lang="en-GB" altLang="en-US" sz="1700" noProof="1">
                    <a:solidFill>
                      <a:srgbClr val="1E4649"/>
                    </a:solidFill>
                    <a:latin typeface="Calibri" pitchFamily="34" charset="0"/>
                  </a:rPr>
                  <a:t> </a:t>
                </a:r>
                <a:br>
                  <a:rPr lang="en-GB" altLang="en-US" sz="1700" noProof="1">
                    <a:solidFill>
                      <a:srgbClr val="1E4649"/>
                    </a:solidFill>
                    <a:latin typeface="Calibri" pitchFamily="34" charset="0"/>
                  </a:rPr>
                </a:br>
                <a:r>
                  <a:rPr lang="en-GB" altLang="en-US" sz="1700" noProof="1">
                    <a:solidFill>
                      <a:srgbClr val="1E4649"/>
                    </a:solidFill>
                    <a:latin typeface="Calibri" pitchFamily="34" charset="0"/>
                  </a:rPr>
                  <a:t>art. 2-3</a:t>
                </a:r>
              </a:p>
            </p:txBody>
          </p:sp>
          <p:grpSp>
            <p:nvGrpSpPr>
              <p:cNvPr id="34848" name="Group 35"/>
              <p:cNvGrpSpPr>
                <a:grpSpLocks/>
              </p:cNvGrpSpPr>
              <p:nvPr/>
            </p:nvGrpSpPr>
            <p:grpSpPr bwMode="auto">
              <a:xfrm rot="-5400000">
                <a:off x="675481" y="4803602"/>
                <a:ext cx="250825" cy="250825"/>
                <a:chOff x="530225" y="5016504"/>
                <a:chExt cx="393700" cy="393700"/>
              </a:xfrm>
            </p:grpSpPr>
            <p:sp>
              <p:nvSpPr>
                <p:cNvPr id="34852" name="Oval 67"/>
                <p:cNvSpPr>
                  <a:spLocks noChangeArrowheads="1"/>
                </p:cNvSpPr>
                <p:nvPr/>
              </p:nvSpPr>
              <p:spPr bwMode="auto">
                <a:xfrm>
                  <a:off x="530225" y="5016504"/>
                  <a:ext cx="393700" cy="393700"/>
                </a:xfrm>
                <a:prstGeom prst="ellipse">
                  <a:avLst/>
                </a:prstGeom>
                <a:noFill/>
                <a:ln w="9525" algn="ctr">
                  <a:solidFill>
                    <a:srgbClr val="00336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sp>
              <p:nvSpPr>
                <p:cNvPr id="34853" name="Isosceles Triangle 68"/>
                <p:cNvSpPr>
                  <a:spLocks noChangeArrowheads="1"/>
                </p:cNvSpPr>
                <p:nvPr/>
              </p:nvSpPr>
              <p:spPr bwMode="auto">
                <a:xfrm rot="5400000">
                  <a:off x="634879" y="5111187"/>
                  <a:ext cx="234227" cy="204325"/>
                </a:xfrm>
                <a:prstGeom prst="triangle">
                  <a:avLst>
                    <a:gd name="adj" fmla="val 50000"/>
                  </a:avLst>
                </a:prstGeom>
                <a:solidFill>
                  <a:srgbClr val="1E4649"/>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grpSp>
          <p:grpSp>
            <p:nvGrpSpPr>
              <p:cNvPr id="34849" name="Group 35"/>
              <p:cNvGrpSpPr>
                <a:grpSpLocks/>
              </p:cNvGrpSpPr>
              <p:nvPr/>
            </p:nvGrpSpPr>
            <p:grpSpPr bwMode="auto">
              <a:xfrm rot="5400000">
                <a:off x="675480" y="2965738"/>
                <a:ext cx="250825" cy="250825"/>
                <a:chOff x="530225" y="5016504"/>
                <a:chExt cx="393700" cy="393700"/>
              </a:xfrm>
            </p:grpSpPr>
            <p:sp>
              <p:nvSpPr>
                <p:cNvPr id="34850" name="Oval 67"/>
                <p:cNvSpPr>
                  <a:spLocks noChangeArrowheads="1"/>
                </p:cNvSpPr>
                <p:nvPr/>
              </p:nvSpPr>
              <p:spPr bwMode="auto">
                <a:xfrm>
                  <a:off x="530225" y="5016504"/>
                  <a:ext cx="393700" cy="393700"/>
                </a:xfrm>
                <a:prstGeom prst="ellipse">
                  <a:avLst/>
                </a:prstGeom>
                <a:noFill/>
                <a:ln w="9525" algn="ctr">
                  <a:solidFill>
                    <a:srgbClr val="00336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sp>
              <p:nvSpPr>
                <p:cNvPr id="34851" name="Isosceles Triangle 68"/>
                <p:cNvSpPr>
                  <a:spLocks noChangeArrowheads="1"/>
                </p:cNvSpPr>
                <p:nvPr/>
              </p:nvSpPr>
              <p:spPr bwMode="auto">
                <a:xfrm rot="5400000">
                  <a:off x="634879" y="5111187"/>
                  <a:ext cx="234227" cy="204325"/>
                </a:xfrm>
                <a:prstGeom prst="triangle">
                  <a:avLst>
                    <a:gd name="adj" fmla="val 50000"/>
                  </a:avLst>
                </a:prstGeom>
                <a:solidFill>
                  <a:srgbClr val="1E4649"/>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grpSp>
        </p:grpSp>
      </p:grpSp>
      <p:grpSp>
        <p:nvGrpSpPr>
          <p:cNvPr id="3" name="Group 2"/>
          <p:cNvGrpSpPr>
            <a:grpSpLocks/>
          </p:cNvGrpSpPr>
          <p:nvPr/>
        </p:nvGrpSpPr>
        <p:grpSpPr bwMode="auto">
          <a:xfrm>
            <a:off x="327025" y="5937250"/>
            <a:ext cx="1200150" cy="615950"/>
            <a:chOff x="347963" y="5918200"/>
            <a:chExt cx="1199338" cy="615553"/>
          </a:xfrm>
        </p:grpSpPr>
        <p:sp>
          <p:nvSpPr>
            <p:cNvPr id="34842" name="Rektangel 76"/>
            <p:cNvSpPr>
              <a:spLocks noChangeArrowheads="1"/>
            </p:cNvSpPr>
            <p:nvPr/>
          </p:nvSpPr>
          <p:spPr bwMode="auto">
            <a:xfrm>
              <a:off x="598843" y="5918200"/>
              <a:ext cx="94845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700" u="sng" noProof="1">
                  <a:solidFill>
                    <a:srgbClr val="1E4649"/>
                  </a:solidFill>
                  <a:latin typeface="Calibri" pitchFamily="34" charset="0"/>
                </a:rPr>
                <a:t>IPA II IR</a:t>
              </a:r>
              <a:r>
                <a:rPr lang="en-GB" altLang="en-US" sz="1700" noProof="1">
                  <a:solidFill>
                    <a:srgbClr val="1E4649"/>
                  </a:solidFill>
                  <a:latin typeface="Calibri" pitchFamily="34" charset="0"/>
                </a:rPr>
                <a:t> </a:t>
              </a:r>
              <a:br>
                <a:rPr lang="en-GB" altLang="en-US" sz="1700" noProof="1">
                  <a:solidFill>
                    <a:srgbClr val="1E4649"/>
                  </a:solidFill>
                  <a:latin typeface="Calibri" pitchFamily="34" charset="0"/>
                </a:rPr>
              </a:br>
              <a:r>
                <a:rPr lang="en-GB" altLang="en-US" sz="1700" noProof="1">
                  <a:solidFill>
                    <a:srgbClr val="1E4649"/>
                  </a:solidFill>
                  <a:latin typeface="Calibri" pitchFamily="34" charset="0"/>
                </a:rPr>
                <a:t>art. 6</a:t>
              </a:r>
            </a:p>
          </p:txBody>
        </p:sp>
        <p:sp>
          <p:nvSpPr>
            <p:cNvPr id="34843" name="Oval 67"/>
            <p:cNvSpPr>
              <a:spLocks noChangeArrowheads="1"/>
            </p:cNvSpPr>
            <p:nvPr/>
          </p:nvSpPr>
          <p:spPr bwMode="auto">
            <a:xfrm>
              <a:off x="347963" y="6044486"/>
              <a:ext cx="250880" cy="250996"/>
            </a:xfrm>
            <a:prstGeom prst="ellipse">
              <a:avLst/>
            </a:prstGeom>
            <a:noFill/>
            <a:ln w="9525" algn="ctr">
              <a:solidFill>
                <a:srgbClr val="00336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sp>
          <p:nvSpPr>
            <p:cNvPr id="34844" name="Isosceles Triangle 68"/>
            <p:cNvSpPr>
              <a:spLocks noChangeArrowheads="1"/>
            </p:cNvSpPr>
            <p:nvPr/>
          </p:nvSpPr>
          <p:spPr bwMode="auto">
            <a:xfrm rot="5400000">
              <a:off x="411279" y="6104882"/>
              <a:ext cx="149327" cy="130203"/>
            </a:xfrm>
            <a:prstGeom prst="triangle">
              <a:avLst>
                <a:gd name="adj" fmla="val 50000"/>
              </a:avLst>
            </a:prstGeom>
            <a:solidFill>
              <a:srgbClr val="1E4649"/>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endParaRPr lang="en-GB" altLang="en-US">
                <a:solidFill>
                  <a:srgbClr val="003366"/>
                </a:solidFill>
                <a:latin typeface="Calibri" pitchFamily="34" charset="0"/>
              </a:endParaRPr>
            </a:p>
          </p:txBody>
        </p:sp>
      </p:grpSp>
    </p:spTree>
    <p:extLst>
      <p:ext uri="{BB962C8B-B14F-4D97-AF65-F5344CB8AC3E}">
        <p14:creationId xmlns:p14="http://schemas.microsoft.com/office/powerpoint/2010/main" val="124790350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fade">
                                      <p:cBhvr>
                                        <p:cTn id="15" dur="500"/>
                                        <p:tgtEl>
                                          <p:spTgt spid="74"/>
                                        </p:tgtEl>
                                      </p:cBhvr>
                                    </p:animEffect>
                                  </p:childTnLst>
                                </p:cTn>
                              </p:par>
                            </p:childTnLst>
                          </p:cTn>
                        </p:par>
                        <p:par>
                          <p:cTn id="16" fill="hold" nodeType="afterGroup">
                            <p:stCondLst>
                              <p:cond delay="3000"/>
                            </p:stCondLst>
                            <p:childTnLst>
                              <p:par>
                                <p:cTn id="17" presetID="10" presetClass="entr" presetSubtype="0" fill="hold" nodeType="afterEffect">
                                  <p:stCondLst>
                                    <p:cond delay="0"/>
                                  </p:stCondLst>
                                  <p:childTnLst>
                                    <p:set>
                                      <p:cBhvr>
                                        <p:cTn id="18" dur="1" fill="hold">
                                          <p:stCondLst>
                                            <p:cond delay="0"/>
                                          </p:stCondLst>
                                        </p:cTn>
                                        <p:tgtEl>
                                          <p:spTgt spid="15374"/>
                                        </p:tgtEl>
                                        <p:attrNameLst>
                                          <p:attrName>style.visibility</p:attrName>
                                        </p:attrNameLst>
                                      </p:cBhvr>
                                      <p:to>
                                        <p:strVal val="visible"/>
                                      </p:to>
                                    </p:set>
                                    <p:animEffect transition="in" filter="fade">
                                      <p:cBhvr>
                                        <p:cTn id="19" dur="500"/>
                                        <p:tgtEl>
                                          <p:spTgt spid="15374"/>
                                        </p:tgtEl>
                                      </p:cBhvr>
                                    </p:animEffect>
                                  </p:childTnLst>
                                </p:cTn>
                              </p:par>
                            </p:childTnLst>
                          </p:cTn>
                        </p:par>
                        <p:par>
                          <p:cTn id="20" fill="hold" nodeType="afterGroup">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childTnLst>
                                </p:cTn>
                              </p:par>
                            </p:childTnLst>
                          </p:cTn>
                        </p:par>
                        <p:par>
                          <p:cTn id="29" fill="hold" nodeType="afterGroup">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par>
                          <p:cTn id="33" fill="hold" nodeType="afterGroup">
                            <p:stCondLst>
                              <p:cond delay="1000"/>
                            </p:stCondLst>
                            <p:childTnLst>
                              <p:par>
                                <p:cTn id="34" presetID="10" presetClass="entr" presetSubtype="0"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par>
                          <p:cTn id="37" fill="hold" nodeType="afterGroup">
                            <p:stCondLst>
                              <p:cond delay="1500"/>
                            </p:stCondLst>
                            <p:childTnLst>
                              <p:par>
                                <p:cTn id="38" presetID="10" presetClass="entr" presetSubtype="0"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childTnLst>
                                </p:cTn>
                              </p:par>
                            </p:childTnLst>
                          </p:cTn>
                        </p:par>
                        <p:par>
                          <p:cTn id="41" fill="hold" nodeType="afterGroup">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15390"/>
                                        </p:tgtEl>
                                        <p:attrNameLst>
                                          <p:attrName>style.visibility</p:attrName>
                                        </p:attrNameLst>
                                      </p:cBhvr>
                                      <p:to>
                                        <p:strVal val="visible"/>
                                      </p:to>
                                    </p:set>
                                    <p:animEffect transition="in" filter="fade">
                                      <p:cBhvr>
                                        <p:cTn id="44" dur="500"/>
                                        <p:tgtEl>
                                          <p:spTgt spid="15390"/>
                                        </p:tgtEl>
                                      </p:cBhvr>
                                    </p:animEffect>
                                  </p:childTnLst>
                                </p:cTn>
                              </p:par>
                            </p:childTnLst>
                          </p:cTn>
                        </p:par>
                        <p:par>
                          <p:cTn id="45" fill="hold" nodeType="afterGroup">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fade">
                                      <p:cBhvr>
                                        <p:cTn id="48" dur="500"/>
                                        <p:tgtEl>
                                          <p:spTgt spid="84"/>
                                        </p:tgtEl>
                                      </p:cBhvr>
                                    </p:animEffect>
                                  </p:childTnLst>
                                </p:cTn>
                              </p:par>
                            </p:childTnLst>
                          </p:cTn>
                        </p:par>
                        <p:par>
                          <p:cTn id="49" fill="hold" nodeType="afterGroup">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childTnLst>
                          </p:cTn>
                        </p:par>
                        <p:par>
                          <p:cTn id="53" fill="hold" nodeType="afterGroup">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nodeType="afterGroup">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par>
                          <p:cTn id="61" fill="hold" nodeType="afterGroup">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childTnLst>
                          </p:cTn>
                        </p:par>
                        <p:par>
                          <p:cTn id="65" fill="hold" nodeType="afterGroup">
                            <p:stCondLst>
                              <p:cond delay="5000"/>
                            </p:stCondLst>
                            <p:childTnLst>
                              <p:par>
                                <p:cTn id="66" presetID="10"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childTnLst>
                          </p:cTn>
                        </p:par>
                        <p:par>
                          <p:cTn id="69" fill="hold" nodeType="afterGroup">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64"/>
                                        </p:tgtEl>
                                        <p:attrNameLst>
                                          <p:attrName>style.visibility</p:attrName>
                                        </p:attrNameLst>
                                      </p:cBhvr>
                                      <p:to>
                                        <p:strVal val="visible"/>
                                      </p:to>
                                    </p:set>
                                    <p:animEffect transition="in" filter="fade">
                                      <p:cBhvr>
                                        <p:cTn id="72" dur="500"/>
                                        <p:tgtEl>
                                          <p:spTgt spid="64"/>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par>
                          <p:cTn id="78" fill="hold" nodeType="afterGroup">
                            <p:stCondLst>
                              <p:cond delay="500"/>
                            </p:stCondLst>
                            <p:childTnLst>
                              <p:par>
                                <p:cTn id="79" presetID="10" presetClass="entr" presetSubtype="0" fill="hold"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500"/>
                                        <p:tgtEl>
                                          <p:spTgt spid="5"/>
                                        </p:tgtEl>
                                      </p:cBhvr>
                                    </p:animEffect>
                                  </p:childTnLst>
                                </p:cTn>
                              </p:par>
                            </p:childTnLst>
                          </p:cTn>
                        </p:par>
                        <p:par>
                          <p:cTn id="82" fill="hold" nodeType="afterGroup">
                            <p:stCondLst>
                              <p:cond delay="1000"/>
                            </p:stCondLst>
                            <p:childTnLst>
                              <p:par>
                                <p:cTn id="83" presetID="10" presetClass="entr" presetSubtype="0" fill="hold" nodeType="after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fade">
                                      <p:cBhvr>
                                        <p:cTn id="8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0" grpId="0" animBg="1"/>
      <p:bldP spid="10" grpId="0" animBg="1"/>
      <p:bldP spid="32" grpId="0" animBg="1"/>
      <p:bldP spid="75" grpId="0" animBg="1"/>
      <p:bldP spid="84" grpId="0" animBg="1"/>
      <p:bldP spid="85" grpId="0" animBg="1"/>
      <p:bldP spid="38" grpId="0" animBg="1"/>
      <p:bldP spid="37" grpId="0"/>
      <p:bldP spid="36" grpId="0" animBg="1"/>
      <p:bldP spid="35" grpId="0" animBg="1"/>
      <p:bldP spid="9" grpId="0" animBg="1"/>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5229225"/>
            <a:ext cx="8362950" cy="1295400"/>
          </a:xfrm>
        </p:spPr>
        <p:txBody>
          <a:bodyPr/>
          <a:lstStyle/>
          <a:p>
            <a:pPr indent="0" eaLnBrk="1" hangingPunct="1">
              <a:spcBef>
                <a:spcPts val="600"/>
              </a:spcBef>
              <a:buClr>
                <a:srgbClr val="100167"/>
              </a:buClr>
              <a:buFont typeface="Arial" pitchFamily="34" charset="0"/>
              <a:buNone/>
              <a:defRPr/>
            </a:pPr>
            <a:endParaRPr lang="en-GB" sz="2000" dirty="0" smtClean="0">
              <a:solidFill>
                <a:srgbClr val="0066FF"/>
              </a:solidFill>
            </a:endParaRPr>
          </a:p>
          <a:p>
            <a:pPr indent="0" eaLnBrk="1" hangingPunct="1">
              <a:spcBef>
                <a:spcPts val="600"/>
              </a:spcBef>
              <a:buClr>
                <a:srgbClr val="100167"/>
              </a:buClr>
              <a:buFont typeface="Arial" pitchFamily="34" charset="0"/>
              <a:buNone/>
              <a:defRPr/>
            </a:pPr>
            <a:endParaRPr lang="en-GB" sz="2000" dirty="0">
              <a:solidFill>
                <a:srgbClr val="0066FF"/>
              </a:solidFill>
            </a:endParaRPr>
          </a:p>
          <a:p>
            <a:pPr indent="0" eaLnBrk="1" hangingPunct="1">
              <a:spcBef>
                <a:spcPts val="600"/>
              </a:spcBef>
              <a:buClr>
                <a:srgbClr val="100167"/>
              </a:buClr>
              <a:buFont typeface="Arial" pitchFamily="34" charset="0"/>
              <a:buNone/>
              <a:defRPr/>
            </a:pPr>
            <a:endParaRPr lang="en-GB" sz="1600" dirty="0" smtClean="0">
              <a:solidFill>
                <a:srgbClr val="0066FF"/>
              </a:solidFill>
            </a:endParaRPr>
          </a:p>
          <a:p>
            <a:pPr marL="114300" indent="-457200" eaLnBrk="1" hangingPunct="1">
              <a:buClr>
                <a:srgbClr val="100167"/>
              </a:buClr>
              <a:buFont typeface="+mj-lt"/>
              <a:buAutoNum type="arabicPeriod"/>
              <a:defRPr/>
            </a:pPr>
            <a:endParaRPr lang="en-GB" sz="2000" dirty="0">
              <a:solidFill>
                <a:srgbClr val="0066FF"/>
              </a:solidFill>
            </a:endParaRPr>
          </a:p>
          <a:p>
            <a:pPr marL="1371600" lvl="3" indent="0" eaLnBrk="1" hangingPunct="1">
              <a:buClr>
                <a:srgbClr val="100167"/>
              </a:buClr>
              <a:buFontTx/>
              <a:buNone/>
              <a:defRPr/>
            </a:pPr>
            <a:endParaRPr lang="en-GB" dirty="0">
              <a:solidFill>
                <a:srgbClr val="0066FF"/>
              </a:solidFill>
              <a:latin typeface="Verdana" pitchFamily="34" charset="0"/>
            </a:endParaRPr>
          </a:p>
          <a:p>
            <a:pPr eaLnBrk="1" hangingPunct="1">
              <a:defRPr/>
            </a:pPr>
            <a:endParaRPr lang="en-GB" dirty="0"/>
          </a:p>
        </p:txBody>
      </p:sp>
      <p:sp>
        <p:nvSpPr>
          <p:cNvPr id="4" name="Rectangle 2"/>
          <p:cNvSpPr txBox="1">
            <a:spLocks noChangeArrowheads="1"/>
          </p:cNvSpPr>
          <p:nvPr/>
        </p:nvSpPr>
        <p:spPr bwMode="auto">
          <a:xfrm>
            <a:off x="393700" y="1547813"/>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2600" b="0" i="0" noProof="1">
                <a:solidFill>
                  <a:srgbClr val="000099"/>
                </a:solidFill>
              </a:rPr>
              <a:t>Sectors of assistance</a:t>
            </a:r>
          </a:p>
        </p:txBody>
      </p:sp>
      <p:grpSp>
        <p:nvGrpSpPr>
          <p:cNvPr id="22" name="Group 21"/>
          <p:cNvGrpSpPr>
            <a:grpSpLocks/>
          </p:cNvGrpSpPr>
          <p:nvPr/>
        </p:nvGrpSpPr>
        <p:grpSpPr bwMode="auto">
          <a:xfrm>
            <a:off x="468313" y="2149475"/>
            <a:ext cx="3887787" cy="4159250"/>
            <a:chOff x="468311" y="2149252"/>
            <a:chExt cx="3887665" cy="4160067"/>
          </a:xfrm>
        </p:grpSpPr>
        <p:sp>
          <p:nvSpPr>
            <p:cNvPr id="6" name="Rektangel 30"/>
            <p:cNvSpPr>
              <a:spLocks noChangeArrowheads="1"/>
            </p:cNvSpPr>
            <p:nvPr/>
          </p:nvSpPr>
          <p:spPr bwMode="auto">
            <a:xfrm>
              <a:off x="468311" y="2348880"/>
              <a:ext cx="3887665" cy="3960439"/>
            </a:xfrm>
            <a:prstGeom prst="rect">
              <a:avLst/>
            </a:prstGeom>
            <a:gradFill rotWithShape="1">
              <a:gsLst>
                <a:gs pos="100000">
                  <a:schemeClr val="bg1">
                    <a:lumMod val="85000"/>
                  </a:schemeClr>
                </a:gs>
                <a:gs pos="98000">
                  <a:srgbClr val="A7E6F5">
                    <a:alpha val="47000"/>
                  </a:srgbClr>
                </a:gs>
                <a:gs pos="100000">
                  <a:schemeClr val="tx1"/>
                </a:gs>
              </a:gsLst>
              <a:lin ang="16200000"/>
            </a:gradFill>
            <a:ln w="9525">
              <a:noFill/>
              <a:miter lim="800000"/>
              <a:headEnd/>
              <a:tailEnd/>
            </a:ln>
            <a:effectLst>
              <a:outerShdw blurRad="63500" dist="23000" dir="5400000" rotWithShape="0">
                <a:srgbClr val="000000">
                  <a:alpha val="34999"/>
                </a:srgbClr>
              </a:outerShdw>
              <a:reflection blurRad="6350" stA="50000" endA="300" endPos="55000" dir="5400000" sy="-100000" algn="bl" rotWithShape="0"/>
            </a:effectLst>
          </p:spPr>
          <p:txBody>
            <a:bodyPr anchor="ctr"/>
            <a:lstStyle/>
            <a:p>
              <a:pPr>
                <a:defRPr/>
              </a:pPr>
              <a:endParaRPr lang="da-DK" sz="1400" dirty="0">
                <a:solidFill>
                  <a:srgbClr val="3166CF"/>
                </a:solidFill>
                <a:latin typeface="Arial" pitchFamily="34" charset="0"/>
                <a:ea typeface="ＭＳ Ｐゴシック" pitchFamily="-97" charset="-128"/>
                <a:cs typeface="Arial" charset="0"/>
              </a:endParaRPr>
            </a:p>
          </p:txBody>
        </p:sp>
        <p:sp>
          <p:nvSpPr>
            <p:cNvPr id="13" name="Round Same Side Corner Rectangle 12"/>
            <p:cNvSpPr/>
            <p:nvPr/>
          </p:nvSpPr>
          <p:spPr bwMode="auto">
            <a:xfrm>
              <a:off x="468311" y="2149252"/>
              <a:ext cx="3887665" cy="631949"/>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25614" name="Rektangel 76"/>
            <p:cNvSpPr>
              <a:spLocks noChangeArrowheads="1"/>
            </p:cNvSpPr>
            <p:nvPr/>
          </p:nvSpPr>
          <p:spPr bwMode="auto">
            <a:xfrm>
              <a:off x="468313" y="2276475"/>
              <a:ext cx="3887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spcAft>
                  <a:spcPts val="600"/>
                </a:spcAft>
                <a:buClrTx/>
                <a:buFontTx/>
                <a:buNone/>
              </a:pPr>
              <a:r>
                <a:rPr lang="en-GB" altLang="fr-FR" i="0" noProof="1">
                  <a:solidFill>
                    <a:srgbClr val="FFFFFF"/>
                  </a:solidFill>
                  <a:latin typeface="Calibri" pitchFamily="34" charset="0"/>
                </a:rPr>
                <a:t>Governance &amp; rule of law</a:t>
              </a:r>
            </a:p>
          </p:txBody>
        </p:sp>
      </p:grpSp>
      <p:grpSp>
        <p:nvGrpSpPr>
          <p:cNvPr id="23" name="Group 22"/>
          <p:cNvGrpSpPr>
            <a:grpSpLocks/>
          </p:cNvGrpSpPr>
          <p:nvPr/>
        </p:nvGrpSpPr>
        <p:grpSpPr bwMode="auto">
          <a:xfrm>
            <a:off x="4716463" y="2149475"/>
            <a:ext cx="3887787" cy="4160838"/>
            <a:chOff x="4716015" y="2149252"/>
            <a:chExt cx="3887666" cy="4160687"/>
          </a:xfrm>
        </p:grpSpPr>
        <p:sp>
          <p:nvSpPr>
            <p:cNvPr id="7" name="Rektangel 30"/>
            <p:cNvSpPr>
              <a:spLocks noChangeArrowheads="1"/>
            </p:cNvSpPr>
            <p:nvPr/>
          </p:nvSpPr>
          <p:spPr bwMode="auto">
            <a:xfrm>
              <a:off x="4716016" y="2348880"/>
              <a:ext cx="3887665" cy="3961059"/>
            </a:xfrm>
            <a:prstGeom prst="rect">
              <a:avLst/>
            </a:prstGeom>
            <a:gradFill rotWithShape="1">
              <a:gsLst>
                <a:gs pos="100000">
                  <a:schemeClr val="bg1">
                    <a:lumMod val="85000"/>
                  </a:schemeClr>
                </a:gs>
                <a:gs pos="98000">
                  <a:srgbClr val="A7E6F5">
                    <a:alpha val="47000"/>
                  </a:srgbClr>
                </a:gs>
                <a:gs pos="100000">
                  <a:schemeClr val="tx1"/>
                </a:gs>
              </a:gsLst>
              <a:lin ang="16200000"/>
            </a:gradFill>
            <a:ln w="9525">
              <a:noFill/>
              <a:miter lim="800000"/>
              <a:headEnd/>
              <a:tailEnd/>
            </a:ln>
            <a:effectLst>
              <a:outerShdw blurRad="63500" dist="23000" dir="5400000" rotWithShape="0">
                <a:srgbClr val="000000">
                  <a:alpha val="34999"/>
                </a:srgbClr>
              </a:outerShdw>
              <a:reflection blurRad="6350" stA="50000" endA="300" endPos="55000" dir="5400000" sy="-100000" algn="bl" rotWithShape="0"/>
            </a:effectLst>
          </p:spPr>
          <p:txBody>
            <a:bodyPr anchor="ctr"/>
            <a:lstStyle/>
            <a:p>
              <a:pPr>
                <a:defRPr/>
              </a:pPr>
              <a:endParaRPr lang="da-DK" sz="1400" dirty="0">
                <a:solidFill>
                  <a:srgbClr val="3166CF"/>
                </a:solidFill>
                <a:latin typeface="Arial" pitchFamily="34" charset="0"/>
                <a:ea typeface="ＭＳ Ｐゴシック" pitchFamily="-97" charset="-128"/>
                <a:cs typeface="Arial" charset="0"/>
              </a:endParaRPr>
            </a:p>
          </p:txBody>
        </p:sp>
        <p:sp>
          <p:nvSpPr>
            <p:cNvPr id="19" name="Round Same Side Corner Rectangle 18"/>
            <p:cNvSpPr/>
            <p:nvPr/>
          </p:nvSpPr>
          <p:spPr bwMode="auto">
            <a:xfrm>
              <a:off x="4716015" y="2149252"/>
              <a:ext cx="3887666" cy="631802"/>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25611" name="Rektangel 76"/>
            <p:cNvSpPr>
              <a:spLocks noChangeArrowheads="1"/>
            </p:cNvSpPr>
            <p:nvPr/>
          </p:nvSpPr>
          <p:spPr bwMode="auto">
            <a:xfrm>
              <a:off x="4716015" y="2276475"/>
              <a:ext cx="3887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spcAft>
                  <a:spcPts val="600"/>
                </a:spcAft>
                <a:buClrTx/>
                <a:buFontTx/>
                <a:buNone/>
              </a:pPr>
              <a:r>
                <a:rPr lang="en-GB" altLang="fr-FR" i="0" noProof="1">
                  <a:solidFill>
                    <a:srgbClr val="FFFFFF"/>
                  </a:solidFill>
                  <a:latin typeface="Calibri" pitchFamily="34" charset="0"/>
                </a:rPr>
                <a:t>Competitiveness &amp; growth</a:t>
              </a:r>
            </a:p>
          </p:txBody>
        </p:sp>
      </p:grpSp>
      <p:sp>
        <p:nvSpPr>
          <p:cNvPr id="5" name="Rectangle 3"/>
          <p:cNvSpPr txBox="1">
            <a:spLocks noChangeArrowheads="1"/>
          </p:cNvSpPr>
          <p:nvPr/>
        </p:nvSpPr>
        <p:spPr bwMode="auto">
          <a:xfrm>
            <a:off x="468313" y="2781300"/>
            <a:ext cx="3887787"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28650" indent="-285750">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574675" indent="-342900">
              <a:spcBef>
                <a:spcPct val="20000"/>
              </a:spcBef>
              <a:buChar char="»"/>
              <a:defRPr sz="2000">
                <a:solidFill>
                  <a:schemeClr val="tx1"/>
                </a:solidFill>
                <a:latin typeface="Arial" pitchFamily="34" charset="0"/>
              </a:defRPr>
            </a:lvl5pPr>
            <a:lvl6pPr marL="1031875" indent="-342900" eaLnBrk="0" fontAlgn="base" hangingPunct="0">
              <a:spcBef>
                <a:spcPct val="20000"/>
              </a:spcBef>
              <a:spcAft>
                <a:spcPct val="0"/>
              </a:spcAft>
              <a:buChar char="»"/>
              <a:defRPr sz="2000">
                <a:solidFill>
                  <a:schemeClr val="tx1"/>
                </a:solidFill>
                <a:latin typeface="Arial" pitchFamily="34" charset="0"/>
              </a:defRPr>
            </a:lvl6pPr>
            <a:lvl7pPr marL="1489075" indent="-342900" eaLnBrk="0" fontAlgn="base" hangingPunct="0">
              <a:spcBef>
                <a:spcPct val="20000"/>
              </a:spcBef>
              <a:spcAft>
                <a:spcPct val="0"/>
              </a:spcAft>
              <a:buChar char="»"/>
              <a:defRPr sz="2000">
                <a:solidFill>
                  <a:schemeClr val="tx1"/>
                </a:solidFill>
                <a:latin typeface="Arial" pitchFamily="34" charset="0"/>
              </a:defRPr>
            </a:lvl7pPr>
            <a:lvl8pPr marL="1946275" indent="-342900" eaLnBrk="0" fontAlgn="base" hangingPunct="0">
              <a:spcBef>
                <a:spcPct val="20000"/>
              </a:spcBef>
              <a:spcAft>
                <a:spcPct val="0"/>
              </a:spcAft>
              <a:buChar char="»"/>
              <a:defRPr sz="2000">
                <a:solidFill>
                  <a:schemeClr val="tx1"/>
                </a:solidFill>
                <a:latin typeface="Arial" pitchFamily="34" charset="0"/>
              </a:defRPr>
            </a:lvl8pPr>
            <a:lvl9pPr marL="2403475" indent="-342900" eaLnBrk="0" fontAlgn="base" hangingPunct="0">
              <a:spcBef>
                <a:spcPct val="20000"/>
              </a:spcBef>
              <a:spcAft>
                <a:spcPct val="0"/>
              </a:spcAft>
              <a:buChar char="»"/>
              <a:defRPr sz="2000">
                <a:solidFill>
                  <a:schemeClr val="tx1"/>
                </a:solidFill>
                <a:latin typeface="Arial" pitchFamily="34" charset="0"/>
              </a:defRPr>
            </a:lvl9pPr>
          </a:lstStyle>
          <a:p>
            <a:pPr lvl="4" eaLnBrk="1" hangingPunct="1">
              <a:buClr>
                <a:srgbClr val="0099FF"/>
              </a:buClr>
            </a:pPr>
            <a:r>
              <a:rPr lang="en-GB" altLang="fr-FR" sz="1600" b="0" dirty="0">
                <a:solidFill>
                  <a:srgbClr val="0099FF"/>
                </a:solidFill>
                <a:latin typeface="Verdana" pitchFamily="34" charset="0"/>
              </a:rPr>
              <a:t>Democracy and governance </a:t>
            </a:r>
          </a:p>
          <a:p>
            <a:pPr lvl="4" eaLnBrk="1" hangingPunct="1">
              <a:buClr>
                <a:srgbClr val="0099FF"/>
              </a:buClr>
            </a:pPr>
            <a:r>
              <a:rPr lang="en-GB" altLang="fr-FR" sz="1600" b="0" dirty="0">
                <a:solidFill>
                  <a:srgbClr val="0099FF"/>
                </a:solidFill>
                <a:latin typeface="Verdana" pitchFamily="34" charset="0"/>
              </a:rPr>
              <a:t>Rule of law and fundamental  	rights</a:t>
            </a:r>
          </a:p>
          <a:p>
            <a:pPr lvl="4" eaLnBrk="1" hangingPunct="1">
              <a:buClr>
                <a:srgbClr val="0099FF"/>
              </a:buClr>
              <a:buFont typeface="Verdana" pitchFamily="34" charset="0"/>
              <a:buNone/>
            </a:pPr>
            <a:r>
              <a:rPr lang="en-GB" altLang="fr-FR" sz="1600" b="0" u="sng" dirty="0">
                <a:solidFill>
                  <a:srgbClr val="00487E"/>
                </a:solidFill>
                <a:latin typeface="Verdana" pitchFamily="34" charset="0"/>
              </a:rPr>
              <a:t>focus on</a:t>
            </a:r>
            <a:r>
              <a:rPr lang="en-GB" altLang="fr-FR" sz="1600" b="0" dirty="0">
                <a:solidFill>
                  <a:srgbClr val="00487E"/>
                </a:solidFill>
                <a:latin typeface="Verdana" pitchFamily="34" charset="0"/>
              </a:rPr>
              <a:t>: </a:t>
            </a:r>
          </a:p>
          <a:p>
            <a:pPr eaLnBrk="1" hangingPunct="1">
              <a:spcBef>
                <a:spcPts val="600"/>
              </a:spcBef>
              <a:buClr>
                <a:srgbClr val="100167"/>
              </a:buClr>
            </a:pPr>
            <a:r>
              <a:rPr lang="en-GB" altLang="fr-FR" sz="1600" b="0" dirty="0">
                <a:solidFill>
                  <a:srgbClr val="00487E"/>
                </a:solidFill>
              </a:rPr>
              <a:t>protection of minorities, incl. Roma</a:t>
            </a:r>
          </a:p>
          <a:p>
            <a:pPr eaLnBrk="1" hangingPunct="1">
              <a:spcBef>
                <a:spcPts val="600"/>
              </a:spcBef>
              <a:buClr>
                <a:srgbClr val="100167"/>
              </a:buClr>
            </a:pPr>
            <a:r>
              <a:rPr lang="en-GB" altLang="fr-FR" sz="1600" b="0" dirty="0">
                <a:solidFill>
                  <a:srgbClr val="00487E"/>
                </a:solidFill>
              </a:rPr>
              <a:t>freedom of the media</a:t>
            </a:r>
          </a:p>
          <a:p>
            <a:pPr eaLnBrk="1" hangingPunct="1">
              <a:spcBef>
                <a:spcPts val="600"/>
              </a:spcBef>
              <a:buClr>
                <a:srgbClr val="100167"/>
              </a:buClr>
            </a:pPr>
            <a:r>
              <a:rPr lang="en-GB" altLang="fr-FR" sz="1600" b="0" dirty="0">
                <a:solidFill>
                  <a:srgbClr val="00487E"/>
                </a:solidFill>
              </a:rPr>
              <a:t>fight against corruption and organised crime </a:t>
            </a:r>
          </a:p>
          <a:p>
            <a:pPr eaLnBrk="1" hangingPunct="1">
              <a:spcBef>
                <a:spcPts val="600"/>
              </a:spcBef>
              <a:buClr>
                <a:srgbClr val="100167"/>
              </a:buClr>
            </a:pPr>
            <a:r>
              <a:rPr lang="en-GB" altLang="fr-FR" sz="1600" b="0" dirty="0">
                <a:solidFill>
                  <a:srgbClr val="00487E"/>
                </a:solidFill>
              </a:rPr>
              <a:t>public finance management</a:t>
            </a:r>
          </a:p>
          <a:p>
            <a:pPr eaLnBrk="1" hangingPunct="1">
              <a:spcBef>
                <a:spcPts val="600"/>
              </a:spcBef>
              <a:buClr>
                <a:srgbClr val="100167"/>
              </a:buClr>
            </a:pPr>
            <a:r>
              <a:rPr lang="fr-BE" altLang="fr-FR" sz="1600" b="0" dirty="0">
                <a:solidFill>
                  <a:srgbClr val="00487E"/>
                </a:solidFill>
              </a:rPr>
              <a:t>...</a:t>
            </a:r>
            <a:endParaRPr lang="en-GB" altLang="fr-FR" sz="1600" b="0" dirty="0">
              <a:solidFill>
                <a:srgbClr val="00487E"/>
              </a:solidFill>
            </a:endParaRPr>
          </a:p>
          <a:p>
            <a:pPr eaLnBrk="1" hangingPunct="1">
              <a:spcAft>
                <a:spcPts val="1200"/>
              </a:spcAft>
              <a:buClr>
                <a:srgbClr val="000099"/>
              </a:buClr>
              <a:buFontTx/>
              <a:buNone/>
            </a:pPr>
            <a:endParaRPr lang="en-US" altLang="fr-FR" sz="1600" i="0" dirty="0">
              <a:solidFill>
                <a:srgbClr val="0066FF"/>
              </a:solidFill>
            </a:endParaRPr>
          </a:p>
          <a:p>
            <a:pPr eaLnBrk="1" hangingPunct="1">
              <a:spcAft>
                <a:spcPts val="1200"/>
              </a:spcAft>
              <a:buClr>
                <a:srgbClr val="000099"/>
              </a:buClr>
              <a:buFontTx/>
              <a:buNone/>
            </a:pPr>
            <a:endParaRPr lang="en-US" altLang="fr-FR" sz="1600" i="0" dirty="0">
              <a:solidFill>
                <a:srgbClr val="0066FF"/>
              </a:solidFill>
            </a:endParaRPr>
          </a:p>
          <a:p>
            <a:pPr eaLnBrk="1" hangingPunct="1">
              <a:spcAft>
                <a:spcPts val="1200"/>
              </a:spcAft>
              <a:buClr>
                <a:srgbClr val="000099"/>
              </a:buClr>
              <a:buFontTx/>
              <a:buNone/>
            </a:pPr>
            <a:endParaRPr lang="en-US" altLang="fr-FR" sz="1600" i="0" dirty="0">
              <a:solidFill>
                <a:srgbClr val="0066FF"/>
              </a:solidFill>
            </a:endParaRPr>
          </a:p>
        </p:txBody>
      </p:sp>
      <p:sp>
        <p:nvSpPr>
          <p:cNvPr id="8" name="Rectangle 3"/>
          <p:cNvSpPr txBox="1">
            <a:spLocks noChangeArrowheads="1"/>
          </p:cNvSpPr>
          <p:nvPr/>
        </p:nvSpPr>
        <p:spPr bwMode="auto">
          <a:xfrm>
            <a:off x="4716463" y="2781300"/>
            <a:ext cx="3887787"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574675" indent="-342900">
              <a:spcBef>
                <a:spcPct val="20000"/>
              </a:spcBef>
              <a:buChar char="»"/>
              <a:defRPr sz="2000">
                <a:solidFill>
                  <a:schemeClr val="tx1"/>
                </a:solidFill>
                <a:latin typeface="Arial" pitchFamily="34" charset="0"/>
              </a:defRPr>
            </a:lvl5pPr>
            <a:lvl6pPr marL="1031875" indent="-342900" eaLnBrk="0" fontAlgn="base" hangingPunct="0">
              <a:spcBef>
                <a:spcPct val="20000"/>
              </a:spcBef>
              <a:spcAft>
                <a:spcPct val="0"/>
              </a:spcAft>
              <a:buChar char="»"/>
              <a:defRPr sz="2000">
                <a:solidFill>
                  <a:schemeClr val="tx1"/>
                </a:solidFill>
                <a:latin typeface="Arial" pitchFamily="34" charset="0"/>
              </a:defRPr>
            </a:lvl6pPr>
            <a:lvl7pPr marL="1489075" indent="-342900" eaLnBrk="0" fontAlgn="base" hangingPunct="0">
              <a:spcBef>
                <a:spcPct val="20000"/>
              </a:spcBef>
              <a:spcAft>
                <a:spcPct val="0"/>
              </a:spcAft>
              <a:buChar char="»"/>
              <a:defRPr sz="2000">
                <a:solidFill>
                  <a:schemeClr val="tx1"/>
                </a:solidFill>
                <a:latin typeface="Arial" pitchFamily="34" charset="0"/>
              </a:defRPr>
            </a:lvl7pPr>
            <a:lvl8pPr marL="1946275" indent="-342900" eaLnBrk="0" fontAlgn="base" hangingPunct="0">
              <a:spcBef>
                <a:spcPct val="20000"/>
              </a:spcBef>
              <a:spcAft>
                <a:spcPct val="0"/>
              </a:spcAft>
              <a:buChar char="»"/>
              <a:defRPr sz="2000">
                <a:solidFill>
                  <a:schemeClr val="tx1"/>
                </a:solidFill>
                <a:latin typeface="Arial" pitchFamily="34" charset="0"/>
              </a:defRPr>
            </a:lvl8pPr>
            <a:lvl9pPr marL="2403475" indent="-342900" eaLnBrk="0" fontAlgn="base" hangingPunct="0">
              <a:spcBef>
                <a:spcPct val="20000"/>
              </a:spcBef>
              <a:spcAft>
                <a:spcPct val="0"/>
              </a:spcAft>
              <a:buChar char="»"/>
              <a:defRPr sz="2000">
                <a:solidFill>
                  <a:schemeClr val="tx1"/>
                </a:solidFill>
                <a:latin typeface="Arial" pitchFamily="34" charset="0"/>
              </a:defRPr>
            </a:lvl9pPr>
          </a:lstStyle>
          <a:p>
            <a:pPr lvl="4" eaLnBrk="1" hangingPunct="1">
              <a:buClr>
                <a:srgbClr val="0099FF"/>
              </a:buClr>
            </a:pPr>
            <a:r>
              <a:rPr lang="en-GB" altLang="fr-FR" sz="1600" b="0">
                <a:solidFill>
                  <a:srgbClr val="0099FF"/>
                </a:solidFill>
                <a:latin typeface="Verdana" pitchFamily="34" charset="0"/>
              </a:rPr>
              <a:t>Environment and climate 	action</a:t>
            </a:r>
          </a:p>
          <a:p>
            <a:pPr lvl="4" eaLnBrk="1" hangingPunct="1">
              <a:buClr>
                <a:srgbClr val="0099FF"/>
              </a:buClr>
            </a:pPr>
            <a:r>
              <a:rPr lang="en-GB" altLang="fr-FR" sz="1600" b="0">
                <a:solidFill>
                  <a:srgbClr val="0099FF"/>
                </a:solidFill>
                <a:latin typeface="Verdana" pitchFamily="34" charset="0"/>
              </a:rPr>
              <a:t>Transport</a:t>
            </a:r>
          </a:p>
          <a:p>
            <a:pPr lvl="4" eaLnBrk="1" hangingPunct="1">
              <a:buClr>
                <a:srgbClr val="0099FF"/>
              </a:buClr>
            </a:pPr>
            <a:r>
              <a:rPr lang="en-GB" altLang="fr-FR" sz="1600" b="0">
                <a:solidFill>
                  <a:srgbClr val="0099FF"/>
                </a:solidFill>
                <a:latin typeface="Verdana" pitchFamily="34" charset="0"/>
              </a:rPr>
              <a:t>Energy</a:t>
            </a:r>
          </a:p>
          <a:p>
            <a:pPr lvl="4" eaLnBrk="1" hangingPunct="1">
              <a:buClr>
                <a:srgbClr val="0099FF"/>
              </a:buClr>
            </a:pPr>
            <a:r>
              <a:rPr lang="en-GB" altLang="fr-FR" sz="1600" b="0">
                <a:solidFill>
                  <a:srgbClr val="0099FF"/>
                </a:solidFill>
                <a:latin typeface="Verdana" pitchFamily="34" charset="0"/>
              </a:rPr>
              <a:t>Competitiveness and 	innovation</a:t>
            </a:r>
          </a:p>
          <a:p>
            <a:pPr lvl="4" eaLnBrk="1" hangingPunct="1">
              <a:buClr>
                <a:srgbClr val="0099FF"/>
              </a:buClr>
            </a:pPr>
            <a:r>
              <a:rPr lang="en-GB" altLang="fr-FR" sz="1600" b="0">
                <a:solidFill>
                  <a:srgbClr val="0099FF"/>
                </a:solidFill>
                <a:latin typeface="Verdana" pitchFamily="34" charset="0"/>
              </a:rPr>
              <a:t>Education, employment </a:t>
            </a:r>
          </a:p>
          <a:p>
            <a:pPr lvl="4" eaLnBrk="1" hangingPunct="1">
              <a:buClr>
                <a:srgbClr val="0099FF"/>
              </a:buClr>
              <a:buFont typeface="Verdana" pitchFamily="34" charset="0"/>
              <a:buNone/>
            </a:pPr>
            <a:r>
              <a:rPr lang="en-GB" altLang="fr-FR" sz="1600" b="0">
                <a:solidFill>
                  <a:srgbClr val="0099FF"/>
                </a:solidFill>
                <a:latin typeface="Verdana" pitchFamily="34" charset="0"/>
              </a:rPr>
              <a:t>	and social policies</a:t>
            </a:r>
          </a:p>
          <a:p>
            <a:pPr lvl="4" eaLnBrk="1" hangingPunct="1">
              <a:buClr>
                <a:srgbClr val="0099FF"/>
              </a:buClr>
            </a:pPr>
            <a:r>
              <a:rPr lang="en-GB" altLang="fr-FR" sz="1600" b="0">
                <a:solidFill>
                  <a:srgbClr val="0099FF"/>
                </a:solidFill>
                <a:latin typeface="Verdana" pitchFamily="34" charset="0"/>
              </a:rPr>
              <a:t>Agriculture and rural 	development</a:t>
            </a:r>
          </a:p>
          <a:p>
            <a:pPr lvl="4" eaLnBrk="1" hangingPunct="1">
              <a:buClr>
                <a:srgbClr val="0099FF"/>
              </a:buClr>
            </a:pPr>
            <a:r>
              <a:rPr lang="en-GB" altLang="fr-FR" sz="1600" b="0">
                <a:solidFill>
                  <a:srgbClr val="0099FF"/>
                </a:solidFill>
                <a:latin typeface="Verdana" pitchFamily="34" charset="0"/>
              </a:rPr>
              <a:t>Regional cooperation and 	territorial cooperation</a:t>
            </a:r>
          </a:p>
          <a:p>
            <a:pPr eaLnBrk="1" hangingPunct="1">
              <a:spcAft>
                <a:spcPts val="1200"/>
              </a:spcAft>
              <a:buClr>
                <a:srgbClr val="000099"/>
              </a:buClr>
              <a:buFontTx/>
              <a:buNone/>
            </a:pPr>
            <a:endParaRPr lang="en-US" altLang="fr-FR" sz="1400" i="0">
              <a:solidFill>
                <a:srgbClr val="0066FF"/>
              </a:solidFill>
            </a:endParaRPr>
          </a:p>
          <a:p>
            <a:pPr eaLnBrk="1" hangingPunct="1">
              <a:spcAft>
                <a:spcPts val="1200"/>
              </a:spcAft>
              <a:buClr>
                <a:srgbClr val="000099"/>
              </a:buClr>
              <a:buFontTx/>
              <a:buNone/>
            </a:pPr>
            <a:endParaRPr lang="en-US" altLang="fr-FR" sz="1600" i="0">
              <a:solidFill>
                <a:srgbClr val="0066FF"/>
              </a:solidFill>
            </a:endParaRPr>
          </a:p>
          <a:p>
            <a:pPr eaLnBrk="1" hangingPunct="1">
              <a:spcAft>
                <a:spcPts val="1200"/>
              </a:spcAft>
              <a:buClr>
                <a:srgbClr val="000099"/>
              </a:buClr>
              <a:buFontTx/>
              <a:buNone/>
            </a:pPr>
            <a:endParaRPr lang="en-US" altLang="fr-FR" sz="1600" i="0">
              <a:solidFill>
                <a:srgbClr val="0066FF"/>
              </a:solidFill>
            </a:endParaRPr>
          </a:p>
          <a:p>
            <a:pPr eaLnBrk="1" hangingPunct="1">
              <a:spcAft>
                <a:spcPts val="1200"/>
              </a:spcAft>
              <a:buClr>
                <a:srgbClr val="000099"/>
              </a:buClr>
              <a:buFontTx/>
              <a:buNone/>
            </a:pPr>
            <a:endParaRPr lang="en-US" altLang="fr-FR" sz="1600" i="0">
              <a:solidFill>
                <a:srgbClr val="0066FF"/>
              </a:solidFill>
            </a:endParaRPr>
          </a:p>
        </p:txBody>
      </p:sp>
      <p:sp>
        <p:nvSpPr>
          <p:cNvPr id="15" name="Rectangle 14"/>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6426156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fade">
                                      <p:cBhvr>
                                        <p:cTn id="23" dur="500"/>
                                        <p:tgtEl>
                                          <p:spTgt spid="5">
                                            <p:txEl>
                                              <p:pRg st="1" end="1"/>
                                            </p:txEl>
                                          </p:spTgt>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Effect transition="in" filter="fade">
                                      <p:cBhvr>
                                        <p:cTn id="31" dur="500"/>
                                        <p:tgtEl>
                                          <p:spTgt spid="5">
                                            <p:txEl>
                                              <p:pRg st="3" end="3"/>
                                            </p:txEl>
                                          </p:spTgt>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childTnLst>
                                </p:cTn>
                              </p:par>
                            </p:childTnLst>
                          </p:cTn>
                        </p:par>
                        <p:par>
                          <p:cTn id="36" fill="hold" nodeType="afterGroup">
                            <p:stCondLst>
                              <p:cond delay="4000"/>
                            </p:stCondLst>
                            <p:childTnLst>
                              <p:par>
                                <p:cTn id="37" presetID="10" presetClass="entr" presetSubtype="0" fill="hold" nodeType="after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fade">
                                      <p:cBhvr>
                                        <p:cTn id="39" dur="500"/>
                                        <p:tgtEl>
                                          <p:spTgt spid="5">
                                            <p:txEl>
                                              <p:pRg st="5" end="5"/>
                                            </p:txEl>
                                          </p:spTgt>
                                        </p:tgtEl>
                                      </p:cBhvr>
                                    </p:animEffect>
                                  </p:childTnLst>
                                </p:cTn>
                              </p:par>
                            </p:childTnLst>
                          </p:cTn>
                        </p:par>
                        <p:par>
                          <p:cTn id="40" fill="hold" nodeType="afterGroup">
                            <p:stCondLst>
                              <p:cond delay="4500"/>
                            </p:stCondLst>
                            <p:childTnLst>
                              <p:par>
                                <p:cTn id="41" presetID="10" presetClass="entr" presetSubtype="0" fill="hold" nodeType="after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fade">
                                      <p:cBhvr>
                                        <p:cTn id="43" dur="500"/>
                                        <p:tgtEl>
                                          <p:spTgt spid="5">
                                            <p:txEl>
                                              <p:pRg st="6" end="6"/>
                                            </p:txEl>
                                          </p:spTgt>
                                        </p:tgtEl>
                                      </p:cBhvr>
                                    </p:animEffect>
                                  </p:childTnLst>
                                </p:cTn>
                              </p:par>
                            </p:childTnLst>
                          </p:cTn>
                        </p:par>
                        <p:par>
                          <p:cTn id="44" fill="hold" nodeType="afterGroup">
                            <p:stCondLst>
                              <p:cond delay="5000"/>
                            </p:stCondLst>
                            <p:childTnLst>
                              <p:par>
                                <p:cTn id="45" presetID="10" presetClass="entr" presetSubtype="0" fill="hold" nodeType="after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childTnLst>
                                </p:cTn>
                              </p:par>
                            </p:childTnLst>
                          </p:cTn>
                        </p:par>
                        <p:par>
                          <p:cTn id="48" fill="hold" nodeType="afterGroup">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par>
                          <p:cTn id="52" fill="hold" nodeType="afterGroup">
                            <p:stCondLst>
                              <p:cond delay="6000"/>
                            </p:stCondLst>
                            <p:childTnLst>
                              <p:par>
                                <p:cTn id="53" presetID="10" presetClass="entr" presetSubtype="0" fill="hold" nodeType="after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Effect transition="in" filter="fade">
                                      <p:cBhvr>
                                        <p:cTn id="55" dur="500"/>
                                        <p:tgtEl>
                                          <p:spTgt spid="8">
                                            <p:txEl>
                                              <p:pRg st="0" end="0"/>
                                            </p:txEl>
                                          </p:spTgt>
                                        </p:tgtEl>
                                      </p:cBhvr>
                                    </p:animEffect>
                                  </p:childTnLst>
                                </p:cTn>
                              </p:par>
                            </p:childTnLst>
                          </p:cTn>
                        </p:par>
                        <p:par>
                          <p:cTn id="56" fill="hold" nodeType="afterGroup">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xEl>
                                              <p:pRg st="1" end="1"/>
                                            </p:txEl>
                                          </p:spTgt>
                                        </p:tgtEl>
                                        <p:attrNameLst>
                                          <p:attrName>style.visibility</p:attrName>
                                        </p:attrNameLst>
                                      </p:cBhvr>
                                      <p:to>
                                        <p:strVal val="visible"/>
                                      </p:to>
                                    </p:set>
                                    <p:animEffect transition="in" filter="fade">
                                      <p:cBhvr>
                                        <p:cTn id="59" dur="500"/>
                                        <p:tgtEl>
                                          <p:spTgt spid="8">
                                            <p:txEl>
                                              <p:pRg st="1" end="1"/>
                                            </p:txEl>
                                          </p:spTgt>
                                        </p:tgtEl>
                                      </p:cBhvr>
                                    </p:animEffect>
                                  </p:childTnLst>
                                </p:cTn>
                              </p:par>
                            </p:childTnLst>
                          </p:cTn>
                        </p:par>
                        <p:par>
                          <p:cTn id="60" fill="hold" nodeType="afterGroup">
                            <p:stCondLst>
                              <p:cond delay="7000"/>
                            </p:stCondLst>
                            <p:childTnLst>
                              <p:par>
                                <p:cTn id="61" presetID="10" presetClass="entr" presetSubtype="0" fill="hold" nodeType="after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animEffect transition="in" filter="fade">
                                      <p:cBhvr>
                                        <p:cTn id="63" dur="500"/>
                                        <p:tgtEl>
                                          <p:spTgt spid="8">
                                            <p:txEl>
                                              <p:pRg st="2" end="2"/>
                                            </p:txEl>
                                          </p:spTgt>
                                        </p:tgtEl>
                                      </p:cBhvr>
                                    </p:animEffect>
                                  </p:childTnLst>
                                </p:cTn>
                              </p:par>
                            </p:childTnLst>
                          </p:cTn>
                        </p:par>
                        <p:par>
                          <p:cTn id="64" fill="hold" nodeType="afterGroup">
                            <p:stCondLst>
                              <p:cond delay="7500"/>
                            </p:stCondLst>
                            <p:childTnLst>
                              <p:par>
                                <p:cTn id="65" presetID="10" presetClass="entr" presetSubtype="0" fill="hold" nodeType="afterEffect">
                                  <p:stCondLst>
                                    <p:cond delay="0"/>
                                  </p:stCondLst>
                                  <p:childTnLst>
                                    <p:set>
                                      <p:cBhvr>
                                        <p:cTn id="66" dur="1" fill="hold">
                                          <p:stCondLst>
                                            <p:cond delay="0"/>
                                          </p:stCondLst>
                                        </p:cTn>
                                        <p:tgtEl>
                                          <p:spTgt spid="8">
                                            <p:txEl>
                                              <p:pRg st="3" end="3"/>
                                            </p:txEl>
                                          </p:spTgt>
                                        </p:tgtEl>
                                        <p:attrNameLst>
                                          <p:attrName>style.visibility</p:attrName>
                                        </p:attrNameLst>
                                      </p:cBhvr>
                                      <p:to>
                                        <p:strVal val="visible"/>
                                      </p:to>
                                    </p:set>
                                    <p:animEffect transition="in" filter="fade">
                                      <p:cBhvr>
                                        <p:cTn id="67" dur="500"/>
                                        <p:tgtEl>
                                          <p:spTgt spid="8">
                                            <p:txEl>
                                              <p:pRg st="3" end="3"/>
                                            </p:txEl>
                                          </p:spTgt>
                                        </p:tgtEl>
                                      </p:cBhvr>
                                    </p:animEffect>
                                  </p:childTnLst>
                                </p:cTn>
                              </p:par>
                            </p:childTnLst>
                          </p:cTn>
                        </p:par>
                        <p:par>
                          <p:cTn id="68" fill="hold" nodeType="afterGroup">
                            <p:stCondLst>
                              <p:cond delay="8000"/>
                            </p:stCondLst>
                            <p:childTnLst>
                              <p:par>
                                <p:cTn id="69" presetID="10" presetClass="entr" presetSubtype="0" fill="hold" nodeType="afterEffect">
                                  <p:stCondLst>
                                    <p:cond delay="0"/>
                                  </p:stCondLst>
                                  <p:childTnLst>
                                    <p:set>
                                      <p:cBhvr>
                                        <p:cTn id="70" dur="1" fill="hold">
                                          <p:stCondLst>
                                            <p:cond delay="0"/>
                                          </p:stCondLst>
                                        </p:cTn>
                                        <p:tgtEl>
                                          <p:spTgt spid="8">
                                            <p:txEl>
                                              <p:pRg st="4" end="4"/>
                                            </p:txEl>
                                          </p:spTgt>
                                        </p:tgtEl>
                                        <p:attrNameLst>
                                          <p:attrName>style.visibility</p:attrName>
                                        </p:attrNameLst>
                                      </p:cBhvr>
                                      <p:to>
                                        <p:strVal val="visible"/>
                                      </p:to>
                                    </p:set>
                                    <p:animEffect transition="in" filter="fade">
                                      <p:cBhvr>
                                        <p:cTn id="71" dur="500"/>
                                        <p:tgtEl>
                                          <p:spTgt spid="8">
                                            <p:txEl>
                                              <p:pRg st="4" end="4"/>
                                            </p:txEl>
                                          </p:spTgt>
                                        </p:tgtEl>
                                      </p:cBhvr>
                                    </p:animEffect>
                                  </p:childTnLst>
                                </p:cTn>
                              </p:par>
                            </p:childTnLst>
                          </p:cTn>
                        </p:par>
                        <p:par>
                          <p:cTn id="72" fill="hold" nodeType="afterGroup">
                            <p:stCondLst>
                              <p:cond delay="8500"/>
                            </p:stCondLst>
                            <p:childTnLst>
                              <p:par>
                                <p:cTn id="73" presetID="10" presetClass="entr" presetSubtype="0" fill="hold" nodeType="afterEffect">
                                  <p:stCondLst>
                                    <p:cond delay="0"/>
                                  </p:stCondLst>
                                  <p:childTnLst>
                                    <p:set>
                                      <p:cBhvr>
                                        <p:cTn id="74" dur="1" fill="hold">
                                          <p:stCondLst>
                                            <p:cond delay="0"/>
                                          </p:stCondLst>
                                        </p:cTn>
                                        <p:tgtEl>
                                          <p:spTgt spid="8">
                                            <p:txEl>
                                              <p:pRg st="5" end="5"/>
                                            </p:txEl>
                                          </p:spTgt>
                                        </p:tgtEl>
                                        <p:attrNameLst>
                                          <p:attrName>style.visibility</p:attrName>
                                        </p:attrNameLst>
                                      </p:cBhvr>
                                      <p:to>
                                        <p:strVal val="visible"/>
                                      </p:to>
                                    </p:set>
                                    <p:animEffect transition="in" filter="fade">
                                      <p:cBhvr>
                                        <p:cTn id="75" dur="500"/>
                                        <p:tgtEl>
                                          <p:spTgt spid="8">
                                            <p:txEl>
                                              <p:pRg st="5" end="5"/>
                                            </p:txEl>
                                          </p:spTgt>
                                        </p:tgtEl>
                                      </p:cBhvr>
                                    </p:animEffect>
                                  </p:childTnLst>
                                </p:cTn>
                              </p:par>
                            </p:childTnLst>
                          </p:cTn>
                        </p:par>
                        <p:par>
                          <p:cTn id="76" fill="hold" nodeType="afterGroup">
                            <p:stCondLst>
                              <p:cond delay="9000"/>
                            </p:stCondLst>
                            <p:childTnLst>
                              <p:par>
                                <p:cTn id="77" presetID="10" presetClass="entr" presetSubtype="0" fill="hold" nodeType="afterEffect">
                                  <p:stCondLst>
                                    <p:cond delay="0"/>
                                  </p:stCondLst>
                                  <p:childTnLst>
                                    <p:set>
                                      <p:cBhvr>
                                        <p:cTn id="78" dur="1" fill="hold">
                                          <p:stCondLst>
                                            <p:cond delay="0"/>
                                          </p:stCondLst>
                                        </p:cTn>
                                        <p:tgtEl>
                                          <p:spTgt spid="8">
                                            <p:txEl>
                                              <p:pRg st="6" end="6"/>
                                            </p:txEl>
                                          </p:spTgt>
                                        </p:tgtEl>
                                        <p:attrNameLst>
                                          <p:attrName>style.visibility</p:attrName>
                                        </p:attrNameLst>
                                      </p:cBhvr>
                                      <p:to>
                                        <p:strVal val="visible"/>
                                      </p:to>
                                    </p:set>
                                    <p:animEffect transition="in" filter="fade">
                                      <p:cBhvr>
                                        <p:cTn id="79" dur="500"/>
                                        <p:tgtEl>
                                          <p:spTgt spid="8">
                                            <p:txEl>
                                              <p:pRg st="6" end="6"/>
                                            </p:txEl>
                                          </p:spTgt>
                                        </p:tgtEl>
                                      </p:cBhvr>
                                    </p:animEffect>
                                  </p:childTnLst>
                                </p:cTn>
                              </p:par>
                            </p:childTnLst>
                          </p:cTn>
                        </p:par>
                        <p:par>
                          <p:cTn id="80" fill="hold" nodeType="afterGroup">
                            <p:stCondLst>
                              <p:cond delay="9500"/>
                            </p:stCondLst>
                            <p:childTnLst>
                              <p:par>
                                <p:cTn id="81" presetID="10" presetClass="entr" presetSubtype="0" fill="hold" nodeType="afterEffect">
                                  <p:stCondLst>
                                    <p:cond delay="0"/>
                                  </p:stCondLst>
                                  <p:childTnLst>
                                    <p:set>
                                      <p:cBhvr>
                                        <p:cTn id="82" dur="1" fill="hold">
                                          <p:stCondLst>
                                            <p:cond delay="0"/>
                                          </p:stCondLst>
                                        </p:cTn>
                                        <p:tgtEl>
                                          <p:spTgt spid="8">
                                            <p:txEl>
                                              <p:pRg st="7" end="7"/>
                                            </p:txEl>
                                          </p:spTgt>
                                        </p:tgtEl>
                                        <p:attrNameLst>
                                          <p:attrName>style.visibility</p:attrName>
                                        </p:attrNameLst>
                                      </p:cBhvr>
                                      <p:to>
                                        <p:strVal val="visible"/>
                                      </p:to>
                                    </p:set>
                                    <p:animEffect transition="in" filter="fade">
                                      <p:cBhvr>
                                        <p:cTn id="83"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2700" y="2681288"/>
            <a:ext cx="9144000" cy="41910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endParaRPr lang="en-GB" smtClean="0">
              <a:solidFill>
                <a:srgbClr val="FFFFFF"/>
              </a:solidFill>
              <a:ea typeface="MS PGothic" pitchFamily="34" charset="-128"/>
            </a:endParaRPr>
          </a:p>
        </p:txBody>
      </p:sp>
      <p:sp>
        <p:nvSpPr>
          <p:cNvPr id="36" name="Rektangel 54"/>
          <p:cNvSpPr>
            <a:spLocks noChangeArrowheads="1"/>
          </p:cNvSpPr>
          <p:nvPr/>
        </p:nvSpPr>
        <p:spPr bwMode="auto">
          <a:xfrm>
            <a:off x="434975" y="6338888"/>
            <a:ext cx="35274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ts val="288"/>
              </a:spcBef>
              <a:buClrTx/>
              <a:buFontTx/>
              <a:buNone/>
            </a:pPr>
            <a:r>
              <a:rPr lang="en-GB" altLang="en-US" sz="1200" b="0" i="0" noProof="1">
                <a:solidFill>
                  <a:srgbClr val="080808"/>
                </a:solidFill>
                <a:latin typeface="Calibri" pitchFamily="34" charset="0"/>
              </a:rPr>
              <a:t>(**) Successor to 'IPA I' components III and IV</a:t>
            </a:r>
            <a:endParaRPr lang="en-US" altLang="en-US" sz="1200" b="0" i="0">
              <a:solidFill>
                <a:srgbClr val="FFD624"/>
              </a:solidFill>
            </a:endParaRPr>
          </a:p>
        </p:txBody>
      </p:sp>
      <p:grpSp>
        <p:nvGrpSpPr>
          <p:cNvPr id="6" name="Group 5"/>
          <p:cNvGrpSpPr>
            <a:grpSpLocks/>
          </p:cNvGrpSpPr>
          <p:nvPr/>
        </p:nvGrpSpPr>
        <p:grpSpPr bwMode="auto">
          <a:xfrm>
            <a:off x="449263" y="2781300"/>
            <a:ext cx="2060575" cy="860425"/>
            <a:chOff x="1494646" y="2349500"/>
            <a:chExt cx="2088232" cy="1033926"/>
          </a:xfrm>
        </p:grpSpPr>
        <p:sp>
          <p:nvSpPr>
            <p:cNvPr id="26672" name="Rounded Rectangle 44"/>
            <p:cNvSpPr>
              <a:spLocks noChangeArrowheads="1"/>
            </p:cNvSpPr>
            <p:nvPr/>
          </p:nvSpPr>
          <p:spPr bwMode="auto">
            <a:xfrm>
              <a:off x="1494646"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73" name="Rektangel 54"/>
            <p:cNvSpPr>
              <a:spLocks noChangeArrowheads="1"/>
            </p:cNvSpPr>
            <p:nvPr/>
          </p:nvSpPr>
          <p:spPr bwMode="auto">
            <a:xfrm>
              <a:off x="1512506" y="2353086"/>
              <a:ext cx="2070372"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500" i="0" noProof="1">
                  <a:solidFill>
                    <a:srgbClr val="080808"/>
                  </a:solidFill>
                  <a:latin typeface="Calibri" pitchFamily="34" charset="0"/>
                </a:rPr>
                <a:t>COUNTRY (1)</a:t>
              </a:r>
              <a:br>
                <a:rPr lang="en-GB" altLang="en-US" sz="1500" i="0" noProof="1">
                  <a:solidFill>
                    <a:srgbClr val="080808"/>
                  </a:solidFill>
                  <a:latin typeface="Calibri" pitchFamily="34" charset="0"/>
                </a:rPr>
              </a:br>
              <a:r>
                <a:rPr lang="en-GB" altLang="en-US" sz="1500" i="0" noProof="1">
                  <a:solidFill>
                    <a:srgbClr val="080808"/>
                  </a:solidFill>
                  <a:latin typeface="Calibri" pitchFamily="34" charset="0"/>
                </a:rPr>
                <a:t>(Sector) action programme*</a:t>
              </a:r>
            </a:p>
          </p:txBody>
        </p:sp>
      </p:grpSp>
      <p:sp>
        <p:nvSpPr>
          <p:cNvPr id="43" name="Rektangel 54"/>
          <p:cNvSpPr>
            <a:spLocks noChangeArrowheads="1"/>
          </p:cNvSpPr>
          <p:nvPr/>
        </p:nvSpPr>
        <p:spPr bwMode="auto">
          <a:xfrm>
            <a:off x="460375" y="6086475"/>
            <a:ext cx="5562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ts val="288"/>
              </a:spcBef>
              <a:buClrTx/>
              <a:buFontTx/>
              <a:buNone/>
            </a:pPr>
            <a:r>
              <a:rPr lang="en-GB" altLang="en-US" sz="1200" b="0" i="0" noProof="1">
                <a:solidFill>
                  <a:srgbClr val="080808"/>
                </a:solidFill>
                <a:latin typeface="Calibri" pitchFamily="34" charset="0"/>
              </a:rPr>
              <a:t>(*) incl. sector support (fully-flegded or sector-oriented) and/or stand-alone Actions</a:t>
            </a:r>
            <a:endParaRPr lang="en-US" altLang="en-US" sz="1200" b="0" i="0">
              <a:solidFill>
                <a:srgbClr val="FFD624"/>
              </a:solidFill>
            </a:endParaRPr>
          </a:p>
        </p:txBody>
      </p:sp>
      <p:grpSp>
        <p:nvGrpSpPr>
          <p:cNvPr id="9" name="Group 8"/>
          <p:cNvGrpSpPr>
            <a:grpSpLocks/>
          </p:cNvGrpSpPr>
          <p:nvPr/>
        </p:nvGrpSpPr>
        <p:grpSpPr bwMode="auto">
          <a:xfrm>
            <a:off x="449263" y="3683000"/>
            <a:ext cx="2060575" cy="865188"/>
            <a:chOff x="3732373" y="2349500"/>
            <a:chExt cx="2099767" cy="1033926"/>
          </a:xfrm>
        </p:grpSpPr>
        <p:sp>
          <p:nvSpPr>
            <p:cNvPr id="26670" name="Rounded Rectangle 44"/>
            <p:cNvSpPr>
              <a:spLocks noChangeArrowheads="1"/>
            </p:cNvSpPr>
            <p:nvPr/>
          </p:nvSpPr>
          <p:spPr bwMode="auto">
            <a:xfrm>
              <a:off x="3743908"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71" name="Rektangel 54"/>
            <p:cNvSpPr>
              <a:spLocks noChangeArrowheads="1"/>
            </p:cNvSpPr>
            <p:nvPr/>
          </p:nvSpPr>
          <p:spPr bwMode="auto">
            <a:xfrm>
              <a:off x="3732373" y="2356672"/>
              <a:ext cx="2088232"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500" i="0" noProof="1">
                  <a:solidFill>
                    <a:srgbClr val="080808"/>
                  </a:solidFill>
                  <a:latin typeface="Calibri" pitchFamily="34" charset="0"/>
                </a:rPr>
                <a:t>COUNTRY (2)</a:t>
              </a:r>
              <a:br>
                <a:rPr lang="en-GB" altLang="en-US" sz="1500" i="0" noProof="1">
                  <a:solidFill>
                    <a:srgbClr val="080808"/>
                  </a:solidFill>
                  <a:latin typeface="Calibri" pitchFamily="34" charset="0"/>
                </a:rPr>
              </a:br>
              <a:r>
                <a:rPr lang="en-GB" altLang="en-US" sz="1500" i="0" noProof="1">
                  <a:solidFill>
                    <a:srgbClr val="080808"/>
                  </a:solidFill>
                  <a:latin typeface="Calibri" pitchFamily="34" charset="0"/>
                </a:rPr>
                <a:t>Sector Operational Programme**</a:t>
              </a:r>
            </a:p>
          </p:txBody>
        </p:sp>
      </p:grpSp>
      <p:grpSp>
        <p:nvGrpSpPr>
          <p:cNvPr id="66562" name="Group 66561"/>
          <p:cNvGrpSpPr>
            <a:grpSpLocks/>
          </p:cNvGrpSpPr>
          <p:nvPr/>
        </p:nvGrpSpPr>
        <p:grpSpPr bwMode="auto">
          <a:xfrm>
            <a:off x="457200" y="4603750"/>
            <a:ext cx="2058988" cy="860425"/>
            <a:chOff x="6012160" y="2349500"/>
            <a:chExt cx="2088232" cy="1033926"/>
          </a:xfrm>
        </p:grpSpPr>
        <p:sp>
          <p:nvSpPr>
            <p:cNvPr id="26668" name="Rounded Rectangle 44"/>
            <p:cNvSpPr>
              <a:spLocks noChangeArrowheads="1"/>
            </p:cNvSpPr>
            <p:nvPr/>
          </p:nvSpPr>
          <p:spPr bwMode="auto">
            <a:xfrm>
              <a:off x="6012160"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69" name="Rektangel 54"/>
            <p:cNvSpPr>
              <a:spLocks noChangeArrowheads="1"/>
            </p:cNvSpPr>
            <p:nvPr/>
          </p:nvSpPr>
          <p:spPr bwMode="auto">
            <a:xfrm>
              <a:off x="6012160" y="2353086"/>
              <a:ext cx="2076697"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500" i="0" noProof="1">
                  <a:solidFill>
                    <a:srgbClr val="080808"/>
                  </a:solidFill>
                  <a:latin typeface="Calibri" pitchFamily="34" charset="0"/>
                </a:rPr>
                <a:t>MULTI-COUNTRY</a:t>
              </a:r>
              <a:br>
                <a:rPr lang="en-GB" altLang="en-US" sz="1500" i="0" noProof="1">
                  <a:solidFill>
                    <a:srgbClr val="080808"/>
                  </a:solidFill>
                  <a:latin typeface="Calibri" pitchFamily="34" charset="0"/>
                </a:rPr>
              </a:br>
              <a:r>
                <a:rPr lang="en-GB" altLang="en-US" sz="1500" i="0" noProof="1">
                  <a:solidFill>
                    <a:srgbClr val="080808"/>
                  </a:solidFill>
                  <a:latin typeface="Calibri" pitchFamily="34" charset="0"/>
                </a:rPr>
                <a:t>action programme </a:t>
              </a:r>
            </a:p>
          </p:txBody>
        </p:sp>
      </p:grpSp>
      <p:grpSp>
        <p:nvGrpSpPr>
          <p:cNvPr id="66564" name="Group 66563"/>
          <p:cNvGrpSpPr>
            <a:grpSpLocks/>
          </p:cNvGrpSpPr>
          <p:nvPr/>
        </p:nvGrpSpPr>
        <p:grpSpPr bwMode="auto">
          <a:xfrm>
            <a:off x="468313" y="5551488"/>
            <a:ext cx="4159250" cy="479425"/>
            <a:chOff x="1464121" y="5397170"/>
            <a:chExt cx="6624736" cy="571320"/>
          </a:xfrm>
        </p:grpSpPr>
        <p:sp>
          <p:nvSpPr>
            <p:cNvPr id="26666" name="Round Same Side Corner Rectangle 83"/>
            <p:cNvSpPr>
              <a:spLocks noChangeArrowheads="1"/>
            </p:cNvSpPr>
            <p:nvPr/>
          </p:nvSpPr>
          <p:spPr bwMode="auto">
            <a:xfrm rot="10800000">
              <a:off x="1464121" y="5397170"/>
              <a:ext cx="6624736" cy="571320"/>
            </a:xfrm>
            <a:custGeom>
              <a:avLst/>
              <a:gdLst>
                <a:gd name="T0" fmla="*/ 2147483647 w 3049200"/>
                <a:gd name="T1" fmla="*/ 2014544498 h 374650"/>
                <a:gd name="T2" fmla="*/ 2147483647 w 3049200"/>
                <a:gd name="T3" fmla="*/ 2147483647 h 374650"/>
                <a:gd name="T4" fmla="*/ 0 w 3049200"/>
                <a:gd name="T5" fmla="*/ 2014544498 h 374650"/>
                <a:gd name="T6" fmla="*/ 2147483647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lnTo>
                    <a:pt x="62443" y="0"/>
                  </a:ln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p>
              <a:endParaRPr lang="en-GB"/>
            </a:p>
          </p:txBody>
        </p:sp>
        <p:sp>
          <p:nvSpPr>
            <p:cNvPr id="26667" name="Rektangel 54"/>
            <p:cNvSpPr>
              <a:spLocks noChangeArrowheads="1"/>
            </p:cNvSpPr>
            <p:nvPr/>
          </p:nvSpPr>
          <p:spPr bwMode="auto">
            <a:xfrm>
              <a:off x="3236521" y="5460812"/>
              <a:ext cx="3079936" cy="47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2000" i="0" noProof="1">
                  <a:solidFill>
                    <a:srgbClr val="FFFFFF"/>
                  </a:solidFill>
                  <a:latin typeface="Calibri" pitchFamily="34" charset="0"/>
                </a:rPr>
                <a:t>DG NEAR</a:t>
              </a:r>
            </a:p>
          </p:txBody>
        </p:sp>
      </p:grpSp>
      <p:grpSp>
        <p:nvGrpSpPr>
          <p:cNvPr id="25" name="Group 24"/>
          <p:cNvGrpSpPr>
            <a:grpSpLocks/>
          </p:cNvGrpSpPr>
          <p:nvPr/>
        </p:nvGrpSpPr>
        <p:grpSpPr bwMode="auto">
          <a:xfrm>
            <a:off x="457200" y="2243138"/>
            <a:ext cx="2046288" cy="438150"/>
            <a:chOff x="6347447" y="800280"/>
            <a:chExt cx="2196411" cy="469900"/>
          </a:xfrm>
        </p:grpSpPr>
        <p:sp>
          <p:nvSpPr>
            <p:cNvPr id="26664" name="Round Same Side Corner Rectangle 46"/>
            <p:cNvSpPr>
              <a:spLocks/>
            </p:cNvSpPr>
            <p:nvPr/>
          </p:nvSpPr>
          <p:spPr bwMode="auto">
            <a:xfrm>
              <a:off x="6347447" y="800280"/>
              <a:ext cx="2196411" cy="469900"/>
            </a:xfrm>
            <a:custGeom>
              <a:avLst/>
              <a:gdLst>
                <a:gd name="T0" fmla="*/ 50183 w 2133600"/>
                <a:gd name="T1" fmla="*/ 0 h 304800"/>
                <a:gd name="T2" fmla="*/ 2057618 w 2133600"/>
                <a:gd name="T3" fmla="*/ 0 h 304800"/>
                <a:gd name="T4" fmla="*/ 2107801 w 2133600"/>
                <a:gd name="T5" fmla="*/ 2147483647 h 304800"/>
                <a:gd name="T6" fmla="*/ 2107801 w 2133600"/>
                <a:gd name="T7" fmla="*/ 2147483647 h 304800"/>
                <a:gd name="T8" fmla="*/ 2107801 w 2133600"/>
                <a:gd name="T9" fmla="*/ 2147483647 h 304800"/>
                <a:gd name="T10" fmla="*/ 0 w 2133600"/>
                <a:gd name="T11" fmla="*/ 2147483647 h 304800"/>
                <a:gd name="T12" fmla="*/ 0 w 2133600"/>
                <a:gd name="T13" fmla="*/ 2147483647 h 304800"/>
                <a:gd name="T14" fmla="*/ 0 w 2133600"/>
                <a:gd name="T15" fmla="*/ 2147483647 h 304800"/>
                <a:gd name="T16" fmla="*/ 50183 w 2133600"/>
                <a:gd name="T17" fmla="*/ 0 h 3048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33600" h="304800">
                  <a:moveTo>
                    <a:pt x="50801" y="0"/>
                  </a:moveTo>
                  <a:lnTo>
                    <a:pt x="2082799" y="0"/>
                  </a:lnTo>
                  <a:cubicBezTo>
                    <a:pt x="2110856" y="0"/>
                    <a:pt x="2133600" y="22744"/>
                    <a:pt x="2133600" y="50801"/>
                  </a:cubicBezTo>
                  <a:lnTo>
                    <a:pt x="2133600" y="304800"/>
                  </a:lnTo>
                  <a:lnTo>
                    <a:pt x="0" y="304800"/>
                  </a:lnTo>
                  <a:lnTo>
                    <a:pt x="0" y="50801"/>
                  </a:lnTo>
                  <a:cubicBezTo>
                    <a:pt x="0" y="22744"/>
                    <a:pt x="22744" y="0"/>
                    <a:pt x="50801" y="0"/>
                  </a:cubicBezTo>
                  <a:close/>
                </a:path>
              </a:pathLst>
            </a:custGeom>
            <a:gradFill rotWithShape="0">
              <a:gsLst>
                <a:gs pos="0">
                  <a:srgbClr val="2E75B6"/>
                </a:gs>
                <a:gs pos="9000">
                  <a:srgbClr val="2E75B6"/>
                </a:gs>
                <a:gs pos="100000">
                  <a:srgbClr val="333F50"/>
                </a:gs>
              </a:gsLst>
              <a:lin ang="5400000"/>
            </a:gradFill>
            <a:ln w="9525">
              <a:solidFill>
                <a:srgbClr val="333F50"/>
              </a:solidFill>
              <a:round/>
              <a:headEnd/>
              <a:tailEnd/>
            </a:ln>
          </p:spPr>
          <p:txBody>
            <a:bodyPr/>
            <a:lstStyle/>
            <a:p>
              <a:endParaRPr lang="en-GB"/>
            </a:p>
          </p:txBody>
        </p:sp>
        <p:sp>
          <p:nvSpPr>
            <p:cNvPr id="26665" name="Rectangle 47"/>
            <p:cNvSpPr>
              <a:spLocks noChangeArrowheads="1"/>
            </p:cNvSpPr>
            <p:nvPr/>
          </p:nvSpPr>
          <p:spPr bwMode="auto">
            <a:xfrm>
              <a:off x="6439441" y="800280"/>
              <a:ext cx="202133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en-US" sz="1400" i="0" noProof="1">
                  <a:solidFill>
                    <a:srgbClr val="FFFFFF"/>
                  </a:solidFill>
                  <a:latin typeface="Calibri" pitchFamily="34" charset="0"/>
                </a:rPr>
                <a:t>COUNTRY /</a:t>
              </a:r>
              <a:br>
                <a:rPr lang="en-GB" altLang="en-US" sz="1400" i="0" noProof="1">
                  <a:solidFill>
                    <a:srgbClr val="FFFFFF"/>
                  </a:solidFill>
                  <a:latin typeface="Calibri" pitchFamily="34" charset="0"/>
                </a:rPr>
              </a:br>
              <a:r>
                <a:rPr lang="en-GB" altLang="en-US" sz="1400" i="0" noProof="1">
                  <a:solidFill>
                    <a:srgbClr val="FFFFFF"/>
                  </a:solidFill>
                  <a:latin typeface="Calibri" pitchFamily="34" charset="0"/>
                </a:rPr>
                <a:t>MULTI-COUNTRY </a:t>
              </a:r>
              <a:endParaRPr lang="en-US" altLang="en-US" sz="1400" i="0">
                <a:solidFill>
                  <a:srgbClr val="FFD624"/>
                </a:solidFill>
              </a:endParaRPr>
            </a:p>
          </p:txBody>
        </p:sp>
      </p:grpSp>
      <p:grpSp>
        <p:nvGrpSpPr>
          <p:cNvPr id="30" name="Group 29"/>
          <p:cNvGrpSpPr>
            <a:grpSpLocks/>
          </p:cNvGrpSpPr>
          <p:nvPr/>
        </p:nvGrpSpPr>
        <p:grpSpPr bwMode="auto">
          <a:xfrm>
            <a:off x="2619375" y="2773363"/>
            <a:ext cx="2019300" cy="874712"/>
            <a:chOff x="6012160" y="2349500"/>
            <a:chExt cx="2088232" cy="1033926"/>
          </a:xfrm>
        </p:grpSpPr>
        <p:sp>
          <p:nvSpPr>
            <p:cNvPr id="26662" name="Rounded Rectangle 44"/>
            <p:cNvSpPr>
              <a:spLocks noChangeArrowheads="1"/>
            </p:cNvSpPr>
            <p:nvPr/>
          </p:nvSpPr>
          <p:spPr bwMode="auto">
            <a:xfrm>
              <a:off x="6012160"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63" name="Rektangel 54"/>
            <p:cNvSpPr>
              <a:spLocks noChangeArrowheads="1"/>
            </p:cNvSpPr>
            <p:nvPr/>
          </p:nvSpPr>
          <p:spPr bwMode="auto">
            <a:xfrm>
              <a:off x="6012160" y="2353085"/>
              <a:ext cx="2076697"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300" i="0" noProof="1">
                  <a:solidFill>
                    <a:srgbClr val="080808"/>
                  </a:solidFill>
                  <a:latin typeface="Calibri" pitchFamily="34" charset="0"/>
                </a:rPr>
                <a:t>Cross-border cooperation between IPA II beneficiaries themselves and with ENI countries</a:t>
              </a:r>
            </a:p>
          </p:txBody>
        </p:sp>
      </p:grpSp>
      <p:grpSp>
        <p:nvGrpSpPr>
          <p:cNvPr id="34" name="Group 33"/>
          <p:cNvGrpSpPr>
            <a:grpSpLocks/>
          </p:cNvGrpSpPr>
          <p:nvPr/>
        </p:nvGrpSpPr>
        <p:grpSpPr bwMode="auto">
          <a:xfrm>
            <a:off x="4710113" y="2776538"/>
            <a:ext cx="2019300" cy="871537"/>
            <a:chOff x="1494646" y="2349500"/>
            <a:chExt cx="2088232" cy="1033926"/>
          </a:xfrm>
        </p:grpSpPr>
        <p:sp>
          <p:nvSpPr>
            <p:cNvPr id="26660" name="Rounded Rectangle 44"/>
            <p:cNvSpPr>
              <a:spLocks noChangeArrowheads="1"/>
            </p:cNvSpPr>
            <p:nvPr/>
          </p:nvSpPr>
          <p:spPr bwMode="auto">
            <a:xfrm>
              <a:off x="1494646"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61" name="Rektangel 54"/>
            <p:cNvSpPr>
              <a:spLocks noChangeArrowheads="1"/>
            </p:cNvSpPr>
            <p:nvPr/>
          </p:nvSpPr>
          <p:spPr bwMode="auto">
            <a:xfrm>
              <a:off x="1512506" y="2353086"/>
              <a:ext cx="2070372"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300" i="0" noProof="1">
                  <a:solidFill>
                    <a:srgbClr val="080808"/>
                  </a:solidFill>
                  <a:latin typeface="Calibri" pitchFamily="34" charset="0"/>
                </a:rPr>
                <a:t>Cross-border cooperation between</a:t>
              </a:r>
              <a:br>
                <a:rPr lang="en-GB" altLang="en-US" sz="1300" i="0" noProof="1">
                  <a:solidFill>
                    <a:srgbClr val="080808"/>
                  </a:solidFill>
                  <a:latin typeface="Calibri" pitchFamily="34" charset="0"/>
                </a:rPr>
              </a:br>
              <a:r>
                <a:rPr lang="en-GB" altLang="en-US" sz="1300" i="0" noProof="1">
                  <a:solidFill>
                    <a:srgbClr val="080808"/>
                  </a:solidFill>
                  <a:latin typeface="Calibri" pitchFamily="34" charset="0"/>
                </a:rPr>
                <a:t>IPA II beneficiaries and Member States</a:t>
              </a:r>
            </a:p>
          </p:txBody>
        </p:sp>
      </p:grpSp>
      <p:grpSp>
        <p:nvGrpSpPr>
          <p:cNvPr id="38" name="Group 37"/>
          <p:cNvGrpSpPr>
            <a:grpSpLocks/>
          </p:cNvGrpSpPr>
          <p:nvPr/>
        </p:nvGrpSpPr>
        <p:grpSpPr bwMode="auto">
          <a:xfrm>
            <a:off x="4710113" y="3689350"/>
            <a:ext cx="2019300" cy="860425"/>
            <a:chOff x="3732373" y="2349499"/>
            <a:chExt cx="2099766" cy="1033927"/>
          </a:xfrm>
        </p:grpSpPr>
        <p:sp>
          <p:nvSpPr>
            <p:cNvPr id="26658" name="Rounded Rectangle 44"/>
            <p:cNvSpPr>
              <a:spLocks noChangeArrowheads="1"/>
            </p:cNvSpPr>
            <p:nvPr/>
          </p:nvSpPr>
          <p:spPr bwMode="auto">
            <a:xfrm>
              <a:off x="3743907" y="2349499"/>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59" name="Rektangel 54"/>
            <p:cNvSpPr>
              <a:spLocks noChangeArrowheads="1"/>
            </p:cNvSpPr>
            <p:nvPr/>
          </p:nvSpPr>
          <p:spPr bwMode="auto">
            <a:xfrm>
              <a:off x="3732373" y="2356672"/>
              <a:ext cx="2088232"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300" i="0" noProof="1">
                  <a:solidFill>
                    <a:srgbClr val="080808"/>
                  </a:solidFill>
                  <a:latin typeface="Calibri" pitchFamily="34" charset="0"/>
                </a:rPr>
                <a:t>Participation in transnational and interregional cooperation</a:t>
              </a:r>
            </a:p>
          </p:txBody>
        </p:sp>
      </p:grpSp>
      <p:grpSp>
        <p:nvGrpSpPr>
          <p:cNvPr id="41" name="Group 40"/>
          <p:cNvGrpSpPr>
            <a:grpSpLocks/>
          </p:cNvGrpSpPr>
          <p:nvPr/>
        </p:nvGrpSpPr>
        <p:grpSpPr bwMode="auto">
          <a:xfrm>
            <a:off x="2608263" y="2243138"/>
            <a:ext cx="4122737" cy="438150"/>
            <a:chOff x="6347447" y="800280"/>
            <a:chExt cx="2196411" cy="469900"/>
          </a:xfrm>
        </p:grpSpPr>
        <p:sp>
          <p:nvSpPr>
            <p:cNvPr id="26656" name="Round Same Side Corner Rectangle 46"/>
            <p:cNvSpPr>
              <a:spLocks/>
            </p:cNvSpPr>
            <p:nvPr/>
          </p:nvSpPr>
          <p:spPr bwMode="auto">
            <a:xfrm>
              <a:off x="6347447" y="800280"/>
              <a:ext cx="2196411" cy="469900"/>
            </a:xfrm>
            <a:custGeom>
              <a:avLst/>
              <a:gdLst>
                <a:gd name="T0" fmla="*/ 50183 w 2133600"/>
                <a:gd name="T1" fmla="*/ 0 h 304800"/>
                <a:gd name="T2" fmla="*/ 2057618 w 2133600"/>
                <a:gd name="T3" fmla="*/ 0 h 304800"/>
                <a:gd name="T4" fmla="*/ 2107801 w 2133600"/>
                <a:gd name="T5" fmla="*/ 2147483647 h 304800"/>
                <a:gd name="T6" fmla="*/ 2107801 w 2133600"/>
                <a:gd name="T7" fmla="*/ 2147483647 h 304800"/>
                <a:gd name="T8" fmla="*/ 2107801 w 2133600"/>
                <a:gd name="T9" fmla="*/ 2147483647 h 304800"/>
                <a:gd name="T10" fmla="*/ 0 w 2133600"/>
                <a:gd name="T11" fmla="*/ 2147483647 h 304800"/>
                <a:gd name="T12" fmla="*/ 0 w 2133600"/>
                <a:gd name="T13" fmla="*/ 2147483647 h 304800"/>
                <a:gd name="T14" fmla="*/ 0 w 2133600"/>
                <a:gd name="T15" fmla="*/ 2147483647 h 304800"/>
                <a:gd name="T16" fmla="*/ 50183 w 2133600"/>
                <a:gd name="T17" fmla="*/ 0 h 3048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33600" h="304800">
                  <a:moveTo>
                    <a:pt x="50801" y="0"/>
                  </a:moveTo>
                  <a:lnTo>
                    <a:pt x="2082799" y="0"/>
                  </a:lnTo>
                  <a:cubicBezTo>
                    <a:pt x="2110856" y="0"/>
                    <a:pt x="2133600" y="22744"/>
                    <a:pt x="2133600" y="50801"/>
                  </a:cubicBezTo>
                  <a:lnTo>
                    <a:pt x="2133600" y="304800"/>
                  </a:lnTo>
                  <a:lnTo>
                    <a:pt x="0" y="304800"/>
                  </a:lnTo>
                  <a:lnTo>
                    <a:pt x="0" y="50801"/>
                  </a:lnTo>
                  <a:cubicBezTo>
                    <a:pt x="0" y="22744"/>
                    <a:pt x="22744" y="0"/>
                    <a:pt x="50801" y="0"/>
                  </a:cubicBezTo>
                  <a:close/>
                </a:path>
              </a:pathLst>
            </a:custGeom>
            <a:gradFill rotWithShape="0">
              <a:gsLst>
                <a:gs pos="0">
                  <a:srgbClr val="2E75B6"/>
                </a:gs>
                <a:gs pos="9000">
                  <a:srgbClr val="2E75B6"/>
                </a:gs>
                <a:gs pos="100000">
                  <a:srgbClr val="333F50"/>
                </a:gs>
              </a:gsLst>
              <a:lin ang="5400000"/>
            </a:gradFill>
            <a:ln w="9525">
              <a:solidFill>
                <a:srgbClr val="333F50"/>
              </a:solidFill>
              <a:round/>
              <a:headEnd/>
              <a:tailEnd/>
            </a:ln>
          </p:spPr>
          <p:txBody>
            <a:bodyPr/>
            <a:lstStyle/>
            <a:p>
              <a:endParaRPr lang="en-GB"/>
            </a:p>
          </p:txBody>
        </p:sp>
        <p:sp>
          <p:nvSpPr>
            <p:cNvPr id="26657" name="Rectangle 47"/>
            <p:cNvSpPr>
              <a:spLocks noChangeArrowheads="1"/>
            </p:cNvSpPr>
            <p:nvPr/>
          </p:nvSpPr>
          <p:spPr bwMode="auto">
            <a:xfrm>
              <a:off x="6439441" y="800280"/>
              <a:ext cx="202133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en-US" sz="1400" i="0" noProof="1">
                  <a:solidFill>
                    <a:srgbClr val="FFFFFF"/>
                  </a:solidFill>
                  <a:latin typeface="Calibri" pitchFamily="34" charset="0"/>
                </a:rPr>
                <a:t>TERRITORIAL COOPERATION</a:t>
              </a:r>
              <a:endParaRPr lang="en-US" altLang="en-US" sz="1400" i="0">
                <a:solidFill>
                  <a:srgbClr val="FFD624"/>
                </a:solidFill>
              </a:endParaRPr>
            </a:p>
          </p:txBody>
        </p:sp>
      </p:grpSp>
      <p:grpSp>
        <p:nvGrpSpPr>
          <p:cNvPr id="45" name="Group 44"/>
          <p:cNvGrpSpPr>
            <a:grpSpLocks/>
          </p:cNvGrpSpPr>
          <p:nvPr/>
        </p:nvGrpSpPr>
        <p:grpSpPr bwMode="auto">
          <a:xfrm>
            <a:off x="4710113" y="5545138"/>
            <a:ext cx="2020887" cy="485775"/>
            <a:chOff x="1464121" y="5397170"/>
            <a:chExt cx="6624736" cy="571320"/>
          </a:xfrm>
        </p:grpSpPr>
        <p:sp>
          <p:nvSpPr>
            <p:cNvPr id="26654" name="Round Same Side Corner Rectangle 83"/>
            <p:cNvSpPr>
              <a:spLocks noChangeArrowheads="1"/>
            </p:cNvSpPr>
            <p:nvPr/>
          </p:nvSpPr>
          <p:spPr bwMode="auto">
            <a:xfrm rot="10800000">
              <a:off x="1464121" y="5397170"/>
              <a:ext cx="6624736" cy="571320"/>
            </a:xfrm>
            <a:custGeom>
              <a:avLst/>
              <a:gdLst>
                <a:gd name="T0" fmla="*/ 2147483647 w 3049200"/>
                <a:gd name="T1" fmla="*/ 2014544498 h 374650"/>
                <a:gd name="T2" fmla="*/ 2147483647 w 3049200"/>
                <a:gd name="T3" fmla="*/ 2147483647 h 374650"/>
                <a:gd name="T4" fmla="*/ 0 w 3049200"/>
                <a:gd name="T5" fmla="*/ 2014544498 h 374650"/>
                <a:gd name="T6" fmla="*/ 2147483647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lnTo>
                    <a:pt x="62443" y="0"/>
                  </a:ln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p>
              <a:endParaRPr lang="en-GB"/>
            </a:p>
          </p:txBody>
        </p:sp>
        <p:sp>
          <p:nvSpPr>
            <p:cNvPr id="26655" name="Rektangel 54"/>
            <p:cNvSpPr>
              <a:spLocks noChangeArrowheads="1"/>
            </p:cNvSpPr>
            <p:nvPr/>
          </p:nvSpPr>
          <p:spPr bwMode="auto">
            <a:xfrm>
              <a:off x="2019758" y="5460812"/>
              <a:ext cx="5564630" cy="47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2000" i="0" noProof="1">
                  <a:solidFill>
                    <a:srgbClr val="FFFFFF"/>
                  </a:solidFill>
                  <a:latin typeface="Calibri" pitchFamily="34" charset="0"/>
                </a:rPr>
                <a:t>DG REGIO</a:t>
              </a:r>
            </a:p>
          </p:txBody>
        </p:sp>
      </p:grpSp>
      <p:grpSp>
        <p:nvGrpSpPr>
          <p:cNvPr id="51" name="Group 50"/>
          <p:cNvGrpSpPr>
            <a:grpSpLocks/>
          </p:cNvGrpSpPr>
          <p:nvPr/>
        </p:nvGrpSpPr>
        <p:grpSpPr bwMode="auto">
          <a:xfrm>
            <a:off x="6819900" y="2243138"/>
            <a:ext cx="2012950" cy="438150"/>
            <a:chOff x="6347447" y="800280"/>
            <a:chExt cx="2196411" cy="469900"/>
          </a:xfrm>
        </p:grpSpPr>
        <p:sp>
          <p:nvSpPr>
            <p:cNvPr id="26652" name="Round Same Side Corner Rectangle 46"/>
            <p:cNvSpPr>
              <a:spLocks/>
            </p:cNvSpPr>
            <p:nvPr/>
          </p:nvSpPr>
          <p:spPr bwMode="auto">
            <a:xfrm>
              <a:off x="6347447" y="800280"/>
              <a:ext cx="2196411" cy="469900"/>
            </a:xfrm>
            <a:custGeom>
              <a:avLst/>
              <a:gdLst>
                <a:gd name="T0" fmla="*/ 50183 w 2133600"/>
                <a:gd name="T1" fmla="*/ 0 h 304800"/>
                <a:gd name="T2" fmla="*/ 2057618 w 2133600"/>
                <a:gd name="T3" fmla="*/ 0 h 304800"/>
                <a:gd name="T4" fmla="*/ 2107801 w 2133600"/>
                <a:gd name="T5" fmla="*/ 2147483647 h 304800"/>
                <a:gd name="T6" fmla="*/ 2107801 w 2133600"/>
                <a:gd name="T7" fmla="*/ 2147483647 h 304800"/>
                <a:gd name="T8" fmla="*/ 2107801 w 2133600"/>
                <a:gd name="T9" fmla="*/ 2147483647 h 304800"/>
                <a:gd name="T10" fmla="*/ 0 w 2133600"/>
                <a:gd name="T11" fmla="*/ 2147483647 h 304800"/>
                <a:gd name="T12" fmla="*/ 0 w 2133600"/>
                <a:gd name="T13" fmla="*/ 2147483647 h 304800"/>
                <a:gd name="T14" fmla="*/ 0 w 2133600"/>
                <a:gd name="T15" fmla="*/ 2147483647 h 304800"/>
                <a:gd name="T16" fmla="*/ 50183 w 2133600"/>
                <a:gd name="T17" fmla="*/ 0 h 3048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33600" h="304800">
                  <a:moveTo>
                    <a:pt x="50801" y="0"/>
                  </a:moveTo>
                  <a:lnTo>
                    <a:pt x="2082799" y="0"/>
                  </a:lnTo>
                  <a:cubicBezTo>
                    <a:pt x="2110856" y="0"/>
                    <a:pt x="2133600" y="22744"/>
                    <a:pt x="2133600" y="50801"/>
                  </a:cubicBezTo>
                  <a:lnTo>
                    <a:pt x="2133600" y="304800"/>
                  </a:lnTo>
                  <a:lnTo>
                    <a:pt x="0" y="304800"/>
                  </a:lnTo>
                  <a:lnTo>
                    <a:pt x="0" y="50801"/>
                  </a:lnTo>
                  <a:cubicBezTo>
                    <a:pt x="0" y="22744"/>
                    <a:pt x="22744" y="0"/>
                    <a:pt x="50801" y="0"/>
                  </a:cubicBezTo>
                  <a:close/>
                </a:path>
              </a:pathLst>
            </a:custGeom>
            <a:gradFill rotWithShape="0">
              <a:gsLst>
                <a:gs pos="0">
                  <a:srgbClr val="2E75B6"/>
                </a:gs>
                <a:gs pos="9000">
                  <a:srgbClr val="2E75B6"/>
                </a:gs>
                <a:gs pos="100000">
                  <a:srgbClr val="333F50"/>
                </a:gs>
              </a:gsLst>
              <a:lin ang="5400000"/>
            </a:gradFill>
            <a:ln w="9525">
              <a:solidFill>
                <a:srgbClr val="333F50"/>
              </a:solidFill>
              <a:round/>
              <a:headEnd/>
              <a:tailEnd/>
            </a:ln>
          </p:spPr>
          <p:txBody>
            <a:bodyPr/>
            <a:lstStyle/>
            <a:p>
              <a:endParaRPr lang="en-GB"/>
            </a:p>
          </p:txBody>
        </p:sp>
        <p:sp>
          <p:nvSpPr>
            <p:cNvPr id="26653" name="Rectangle 47"/>
            <p:cNvSpPr>
              <a:spLocks noChangeArrowheads="1"/>
            </p:cNvSpPr>
            <p:nvPr/>
          </p:nvSpPr>
          <p:spPr bwMode="auto">
            <a:xfrm>
              <a:off x="6439441" y="800280"/>
              <a:ext cx="202133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en-US" sz="1400" i="0" noProof="1">
                  <a:solidFill>
                    <a:srgbClr val="FFFFFF"/>
                  </a:solidFill>
                  <a:latin typeface="Calibri" pitchFamily="34" charset="0"/>
                </a:rPr>
                <a:t>RURAL DEVELOPMENT</a:t>
              </a:r>
              <a:endParaRPr lang="en-US" altLang="en-US" sz="1400" i="0">
                <a:solidFill>
                  <a:srgbClr val="FFD624"/>
                </a:solidFill>
              </a:endParaRPr>
            </a:p>
          </p:txBody>
        </p:sp>
      </p:grpSp>
      <p:grpSp>
        <p:nvGrpSpPr>
          <p:cNvPr id="54" name="Group 53"/>
          <p:cNvGrpSpPr>
            <a:grpSpLocks/>
          </p:cNvGrpSpPr>
          <p:nvPr/>
        </p:nvGrpSpPr>
        <p:grpSpPr bwMode="auto">
          <a:xfrm>
            <a:off x="6827838" y="2776538"/>
            <a:ext cx="2005012" cy="868362"/>
            <a:chOff x="1494646" y="2349500"/>
            <a:chExt cx="2088232" cy="1033926"/>
          </a:xfrm>
        </p:grpSpPr>
        <p:sp>
          <p:nvSpPr>
            <p:cNvPr id="26650" name="Rounded Rectangle 44"/>
            <p:cNvSpPr>
              <a:spLocks noChangeArrowheads="1"/>
            </p:cNvSpPr>
            <p:nvPr/>
          </p:nvSpPr>
          <p:spPr bwMode="auto">
            <a:xfrm>
              <a:off x="1494646" y="2349500"/>
              <a:ext cx="2088232" cy="1033926"/>
            </a:xfrm>
            <a:prstGeom prst="roundRect">
              <a:avLst>
                <a:gd name="adj" fmla="val 3769"/>
              </a:avLst>
            </a:prstGeom>
            <a:gradFill rotWithShape="1">
              <a:gsLst>
                <a:gs pos="0">
                  <a:srgbClr val="D9D9D9"/>
                </a:gs>
                <a:gs pos="39999">
                  <a:srgbClr val="F2F2F2"/>
                </a:gs>
                <a:gs pos="100000">
                  <a:srgbClr val="F2F2F2"/>
                </a:gs>
              </a:gsLst>
              <a:lin ang="16200000"/>
            </a:gradFill>
            <a:ln w="9525">
              <a:solidFill>
                <a:srgbClr val="A6A6A6"/>
              </a:solidFill>
              <a:round/>
              <a:headEnd/>
              <a:tailEnd/>
            </a:ln>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endParaRPr lang="en-US" altLang="en-US" sz="7600" i="0">
                <a:solidFill>
                  <a:srgbClr val="FFD624"/>
                </a:solidFill>
              </a:endParaRPr>
            </a:p>
          </p:txBody>
        </p:sp>
        <p:sp>
          <p:nvSpPr>
            <p:cNvPr id="26651" name="Rektangel 54"/>
            <p:cNvSpPr>
              <a:spLocks noChangeArrowheads="1"/>
            </p:cNvSpPr>
            <p:nvPr/>
          </p:nvSpPr>
          <p:spPr bwMode="auto">
            <a:xfrm>
              <a:off x="1512506" y="2353086"/>
              <a:ext cx="2070372" cy="1026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1500" i="0" noProof="1">
                  <a:solidFill>
                    <a:srgbClr val="080808"/>
                  </a:solidFill>
                  <a:latin typeface="Calibri" pitchFamily="34" charset="0"/>
                </a:rPr>
                <a:t>Rural Development Programme (RDP)***</a:t>
              </a:r>
            </a:p>
          </p:txBody>
        </p:sp>
      </p:grpSp>
      <p:sp>
        <p:nvSpPr>
          <p:cNvPr id="57" name="Rektangel 54"/>
          <p:cNvSpPr>
            <a:spLocks noChangeArrowheads="1"/>
          </p:cNvSpPr>
          <p:nvPr/>
        </p:nvSpPr>
        <p:spPr bwMode="auto">
          <a:xfrm>
            <a:off x="6483350" y="6088063"/>
            <a:ext cx="26860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ts val="288"/>
              </a:spcBef>
              <a:buClrTx/>
              <a:buFontTx/>
              <a:buNone/>
            </a:pPr>
            <a:r>
              <a:rPr lang="en-GB" altLang="en-US" sz="1200" b="0" i="0" noProof="1">
                <a:solidFill>
                  <a:srgbClr val="080808"/>
                </a:solidFill>
                <a:latin typeface="Calibri" pitchFamily="34" charset="0"/>
              </a:rPr>
              <a:t>(***) Successor to 'IPA I' Component V</a:t>
            </a:r>
            <a:endParaRPr lang="en-US" altLang="en-US" sz="1200" b="0" i="0">
              <a:solidFill>
                <a:srgbClr val="FFD624"/>
              </a:solidFill>
            </a:endParaRPr>
          </a:p>
        </p:txBody>
      </p:sp>
      <p:grpSp>
        <p:nvGrpSpPr>
          <p:cNvPr id="58" name="Group 57"/>
          <p:cNvGrpSpPr>
            <a:grpSpLocks/>
          </p:cNvGrpSpPr>
          <p:nvPr/>
        </p:nvGrpSpPr>
        <p:grpSpPr bwMode="auto">
          <a:xfrm>
            <a:off x="6827838" y="5545138"/>
            <a:ext cx="2005012" cy="485775"/>
            <a:chOff x="1464121" y="5397170"/>
            <a:chExt cx="6624736" cy="571320"/>
          </a:xfrm>
        </p:grpSpPr>
        <p:sp>
          <p:nvSpPr>
            <p:cNvPr id="26648" name="Round Same Side Corner Rectangle 83"/>
            <p:cNvSpPr>
              <a:spLocks noChangeArrowheads="1"/>
            </p:cNvSpPr>
            <p:nvPr/>
          </p:nvSpPr>
          <p:spPr bwMode="auto">
            <a:xfrm rot="10800000">
              <a:off x="1464121" y="5397170"/>
              <a:ext cx="6624736" cy="571320"/>
            </a:xfrm>
            <a:custGeom>
              <a:avLst/>
              <a:gdLst>
                <a:gd name="T0" fmla="*/ 2147483647 w 3049200"/>
                <a:gd name="T1" fmla="*/ 2014544498 h 374650"/>
                <a:gd name="T2" fmla="*/ 2147483647 w 3049200"/>
                <a:gd name="T3" fmla="*/ 2147483647 h 374650"/>
                <a:gd name="T4" fmla="*/ 0 w 3049200"/>
                <a:gd name="T5" fmla="*/ 2014544498 h 374650"/>
                <a:gd name="T6" fmla="*/ 2147483647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lnTo>
                    <a:pt x="62443" y="0"/>
                  </a:ln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p>
              <a:endParaRPr lang="en-GB"/>
            </a:p>
          </p:txBody>
        </p:sp>
        <p:sp>
          <p:nvSpPr>
            <p:cNvPr id="26649" name="Rektangel 54"/>
            <p:cNvSpPr>
              <a:spLocks noChangeArrowheads="1"/>
            </p:cNvSpPr>
            <p:nvPr/>
          </p:nvSpPr>
          <p:spPr bwMode="auto">
            <a:xfrm>
              <a:off x="2169167" y="5460812"/>
              <a:ext cx="4718170" cy="47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ts val="288"/>
                </a:spcBef>
                <a:buClrTx/>
                <a:buFontTx/>
                <a:buNone/>
              </a:pPr>
              <a:r>
                <a:rPr lang="en-GB" altLang="en-US" sz="2000" i="0" noProof="1">
                  <a:solidFill>
                    <a:srgbClr val="FFFFFF"/>
                  </a:solidFill>
                  <a:latin typeface="Calibri" pitchFamily="34" charset="0"/>
                </a:rPr>
                <a:t>DG AGRI</a:t>
              </a:r>
            </a:p>
          </p:txBody>
        </p:sp>
      </p:grpSp>
      <p:sp>
        <p:nvSpPr>
          <p:cNvPr id="47" name="Rectangle 2"/>
          <p:cNvSpPr txBox="1">
            <a:spLocks noChangeArrowheads="1"/>
          </p:cNvSpPr>
          <p:nvPr/>
        </p:nvSpPr>
        <p:spPr bwMode="auto">
          <a:xfrm>
            <a:off x="393700" y="1514475"/>
            <a:ext cx="82931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2600" b="0" i="0" noProof="1">
                <a:solidFill>
                  <a:srgbClr val="000099"/>
                </a:solidFill>
              </a:rPr>
              <a:t>Types of action programmes</a:t>
            </a:r>
          </a:p>
          <a:p>
            <a:pPr algn="ctr" eaLnBrk="1" hangingPunct="1">
              <a:spcBef>
                <a:spcPct val="0"/>
              </a:spcBef>
              <a:buClrTx/>
              <a:buFontTx/>
              <a:buNone/>
            </a:pPr>
            <a:endParaRPr lang="en-GB" altLang="en-US" sz="2600" b="0" i="0" noProof="1">
              <a:solidFill>
                <a:srgbClr val="000099"/>
              </a:solidFill>
            </a:endParaRPr>
          </a:p>
        </p:txBody>
      </p:sp>
      <p:sp>
        <p:nvSpPr>
          <p:cNvPr id="3" name="Rectangle 2"/>
          <p:cNvSpPr/>
          <p:nvPr/>
        </p:nvSpPr>
        <p:spPr>
          <a:xfrm>
            <a:off x="434975" y="2747963"/>
            <a:ext cx="4237038" cy="3340100"/>
          </a:xfrm>
          <a:prstGeom prst="rect">
            <a:avLst/>
          </a:prstGeom>
          <a:solidFill>
            <a:schemeClr val="bg1">
              <a:alpha val="0"/>
            </a:schemeClr>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GB" sz="1800" b="0"/>
          </a:p>
        </p:txBody>
      </p:sp>
      <p:sp>
        <p:nvSpPr>
          <p:cNvPr id="52" name="Rectangle 51"/>
          <p:cNvSpPr/>
          <p:nvPr/>
        </p:nvSpPr>
        <p:spPr>
          <a:xfrm>
            <a:off x="4678363" y="2751138"/>
            <a:ext cx="2084387" cy="3340100"/>
          </a:xfrm>
          <a:prstGeom prst="rect">
            <a:avLst/>
          </a:prstGeom>
          <a:solidFill>
            <a:schemeClr val="bg1">
              <a:alpha val="0"/>
            </a:schemeClr>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GB" sz="1800" b="0"/>
          </a:p>
        </p:txBody>
      </p:sp>
      <p:sp>
        <p:nvSpPr>
          <p:cNvPr id="55" name="Rectangle 54"/>
          <p:cNvSpPr/>
          <p:nvPr/>
        </p:nvSpPr>
        <p:spPr>
          <a:xfrm>
            <a:off x="6770688" y="2751138"/>
            <a:ext cx="2119312" cy="3340100"/>
          </a:xfrm>
          <a:prstGeom prst="rect">
            <a:avLst/>
          </a:prstGeom>
          <a:solidFill>
            <a:schemeClr val="bg1">
              <a:alpha val="0"/>
            </a:schemeClr>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GB" sz="1800" b="0"/>
          </a:p>
        </p:txBody>
      </p:sp>
      <p:sp>
        <p:nvSpPr>
          <p:cNvPr id="50" name="Rectangle 49"/>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35139804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nodeType="clickEffect">
                                  <p:stCondLst>
                                    <p:cond delay="0"/>
                                  </p:stCondLst>
                                  <p:childTnLst>
                                    <p:set>
                                      <p:cBhvr>
                                        <p:cTn id="42" dur="1" fill="hold">
                                          <p:stCondLst>
                                            <p:cond delay="0"/>
                                          </p:stCondLst>
                                        </p:cTn>
                                        <p:tgtEl>
                                          <p:spTgt spid="66562"/>
                                        </p:tgtEl>
                                        <p:attrNameLst>
                                          <p:attrName>style.visibility</p:attrName>
                                        </p:attrNameLst>
                                      </p:cBhvr>
                                      <p:to>
                                        <p:strVal val="visible"/>
                                      </p:to>
                                    </p:set>
                                    <p:animEffect transition="in" filter="fade">
                                      <p:cBhvr>
                                        <p:cTn id="43" dur="500"/>
                                        <p:tgtEl>
                                          <p:spTgt spid="6656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nodeType="clickEffect">
                                  <p:stCondLst>
                                    <p:cond delay="0"/>
                                  </p:stCondLst>
                                  <p:childTnLst>
                                    <p:set>
                                      <p:cBhvr>
                                        <p:cTn id="52" dur="1" fill="hold">
                                          <p:stCondLst>
                                            <p:cond delay="0"/>
                                          </p:stCondLst>
                                        </p:cTn>
                                        <p:tgtEl>
                                          <p:spTgt spid="66564"/>
                                        </p:tgtEl>
                                        <p:attrNameLst>
                                          <p:attrName>style.visibility</p:attrName>
                                        </p:attrNameLst>
                                      </p:cBhvr>
                                      <p:to>
                                        <p:strVal val="visible"/>
                                      </p:to>
                                    </p:set>
                                    <p:animEffect transition="in" filter="fade">
                                      <p:cBhvr>
                                        <p:cTn id="53" dur="500"/>
                                        <p:tgtEl>
                                          <p:spTgt spid="66564"/>
                                        </p:tgtEl>
                                      </p:cBhvr>
                                    </p:animEffect>
                                  </p:childTnLst>
                                </p:cTn>
                              </p:par>
                            </p:childTnLst>
                          </p:cTn>
                        </p:par>
                        <p:par>
                          <p:cTn id="54" fill="hold" nodeType="afterGroup">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3"/>
                                        </p:tgtEl>
                                        <p:attrNameLst>
                                          <p:attrName>style.visibility</p:attrName>
                                        </p:attrNameLst>
                                      </p:cBhvr>
                                      <p:to>
                                        <p:strVal val="hidden"/>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nodeType="click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childTnLst>
                          </p:cTn>
                        </p:par>
                        <p:par>
                          <p:cTn id="77" fill="hold" nodeType="afterGroup">
                            <p:stCondLst>
                              <p:cond delay="500"/>
                            </p:stCondLst>
                            <p:childTnLst>
                              <p:par>
                                <p:cTn id="78" presetID="10" presetClass="entr" presetSubtype="0" fill="hold" grpId="0"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500"/>
                                        <p:tgtEl>
                                          <p:spTgt spid="52"/>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xit" presetSubtype="0" fill="hold" grpId="1" nodeType="clickEffect">
                                  <p:stCondLst>
                                    <p:cond delay="0"/>
                                  </p:stCondLst>
                                  <p:childTnLst>
                                    <p:set>
                                      <p:cBhvr>
                                        <p:cTn id="84" dur="1" fill="hold">
                                          <p:stCondLst>
                                            <p:cond delay="0"/>
                                          </p:stCondLst>
                                        </p:cTn>
                                        <p:tgtEl>
                                          <p:spTgt spid="52"/>
                                        </p:tgtEl>
                                        <p:attrNameLst>
                                          <p:attrName>style.visibility</p:attrName>
                                        </p:attrNameLst>
                                      </p:cBhvr>
                                      <p:to>
                                        <p:strVal val="hidden"/>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0" presetClass="entr" presetSubtype="0" fill="hold" nodeType="click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fade">
                                      <p:cBhvr>
                                        <p:cTn id="92" dur="500"/>
                                        <p:tgtEl>
                                          <p:spTgt spid="57"/>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10" presetClass="entr" presetSubtype="0" fill="hold" nodeType="click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childTnLst>
                          </p:cTn>
                        </p:par>
                        <p:par>
                          <p:cTn id="98" fill="hold" nodeType="afterGroup">
                            <p:stCondLst>
                              <p:cond delay="500"/>
                            </p:stCondLst>
                            <p:childTnLst>
                              <p:par>
                                <p:cTn id="99" presetID="10" presetClass="entr" presetSubtype="0" fill="hold" grpId="0" nodeType="after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500"/>
                                        <p:tgtEl>
                                          <p:spTgt spid="55"/>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1" presetClass="exit" presetSubtype="0" fill="hold" grpId="1" nodeType="clickEffect">
                                  <p:stCondLst>
                                    <p:cond delay="0"/>
                                  </p:stCondLst>
                                  <p:childTnLst>
                                    <p:set>
                                      <p:cBhvr>
                                        <p:cTn id="105" dur="1" fill="hold">
                                          <p:stCondLst>
                                            <p:cond delay="0"/>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47" grpId="0" animBg="1"/>
      <p:bldP spid="3" grpId="0" animBg="1"/>
      <p:bldP spid="3" grpId="1" animBg="1"/>
      <p:bldP spid="52" grpId="0" animBg="1"/>
      <p:bldP spid="52" grpId="1" animBg="1"/>
      <p:bldP spid="55" grpId="0" animBg="1"/>
      <p:bldP spid="5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rot="10800000">
            <a:off x="8433" y="5373216"/>
            <a:ext cx="9144000" cy="1542956"/>
          </a:xfrm>
          <a:prstGeom prst="rect">
            <a:avLst/>
          </a:prstGeom>
          <a:gradFill>
            <a:gsLst>
              <a:gs pos="1000">
                <a:schemeClr val="bg1">
                  <a:alpha val="0"/>
                </a:schemeClr>
              </a:gs>
              <a:gs pos="100000">
                <a:schemeClr val="bg1">
                  <a:lumMod val="8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2"/>
          <p:cNvSpPr txBox="1">
            <a:spLocks noChangeArrowheads="1"/>
          </p:cNvSpPr>
          <p:nvPr/>
        </p:nvSpPr>
        <p:spPr bwMode="auto">
          <a:xfrm>
            <a:off x="393700" y="1514475"/>
            <a:ext cx="82931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en-GB" altLang="en-US" sz="2600" b="0" i="0" noProof="1">
                <a:solidFill>
                  <a:srgbClr val="000099"/>
                </a:solidFill>
              </a:rPr>
              <a:t>Programming sequence</a:t>
            </a:r>
          </a:p>
          <a:p>
            <a:pPr algn="ctr" eaLnBrk="1" hangingPunct="1">
              <a:spcBef>
                <a:spcPct val="0"/>
              </a:spcBef>
              <a:buClrTx/>
              <a:buFontTx/>
              <a:buNone/>
            </a:pPr>
            <a:endParaRPr lang="en-GB" altLang="en-US" sz="2600" b="0" i="0" noProof="1">
              <a:solidFill>
                <a:srgbClr val="000099"/>
              </a:solidFill>
            </a:endParaRPr>
          </a:p>
        </p:txBody>
      </p:sp>
      <p:sp>
        <p:nvSpPr>
          <p:cNvPr id="97" name="Rectangle 96"/>
          <p:cNvSpPr/>
          <p:nvPr/>
        </p:nvSpPr>
        <p:spPr>
          <a:xfrm>
            <a:off x="0" y="4084094"/>
            <a:ext cx="9144000" cy="2773907"/>
          </a:xfrm>
          <a:prstGeom prst="rect">
            <a:avLst/>
          </a:prstGeom>
          <a:gradFill rotWithShape="1">
            <a:gsLst>
              <a:gs pos="100000">
                <a:srgbClr val="4F81BD">
                  <a:lumMod val="20000"/>
                  <a:lumOff val="80000"/>
                  <a:alpha val="50000"/>
                </a:srgbClr>
              </a:gs>
              <a:gs pos="100000">
                <a:srgbClr val="4F81BD">
                  <a:tint val="50000"/>
                  <a:shade val="100000"/>
                  <a:satMod val="350000"/>
                </a:srgbClr>
              </a:gs>
            </a:gsLst>
            <a:lin ang="1596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114" name="TextBox 54"/>
          <p:cNvSpPr txBox="1">
            <a:spLocks noChangeArrowheads="1"/>
          </p:cNvSpPr>
          <p:nvPr/>
        </p:nvSpPr>
        <p:spPr bwMode="auto">
          <a:xfrm>
            <a:off x="314325" y="377825"/>
            <a:ext cx="53244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nb-NO" altLang="en-US" sz="1500" b="0" kern="0" smtClean="0">
                <a:solidFill>
                  <a:srgbClr val="262626"/>
                </a:solidFill>
                <a:cs typeface="Arial" panose="020B0604020202020204" pitchFamily="34" charset="0"/>
              </a:rPr>
              <a:t>TIMELINE SIMPLE</a:t>
            </a:r>
            <a:endParaRPr lang="en-GB" altLang="en-US" sz="1500" b="0" kern="0" smtClean="0">
              <a:solidFill>
                <a:srgbClr val="262626"/>
              </a:solidFill>
              <a:cs typeface="Arial" panose="020B0604020202020204" pitchFamily="34" charset="0"/>
            </a:endParaRPr>
          </a:p>
        </p:txBody>
      </p:sp>
      <p:sp>
        <p:nvSpPr>
          <p:cNvPr id="36" name="Rectangle 35"/>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grpSp>
        <p:nvGrpSpPr>
          <p:cNvPr id="2" name="Groupe 1"/>
          <p:cNvGrpSpPr>
            <a:grpSpLocks/>
          </p:cNvGrpSpPr>
          <p:nvPr/>
        </p:nvGrpSpPr>
        <p:grpSpPr bwMode="auto">
          <a:xfrm>
            <a:off x="439738" y="2363788"/>
            <a:ext cx="8247062" cy="2335212"/>
            <a:chOff x="439137" y="2363788"/>
            <a:chExt cx="8247663" cy="2334451"/>
          </a:xfrm>
        </p:grpSpPr>
        <p:sp>
          <p:nvSpPr>
            <p:cNvPr id="67" name="Rectangle 66"/>
            <p:cNvSpPr/>
            <p:nvPr/>
          </p:nvSpPr>
          <p:spPr>
            <a:xfrm>
              <a:off x="439137" y="2365374"/>
              <a:ext cx="1141495" cy="1166433"/>
            </a:xfrm>
            <a:prstGeom prst="rect">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68" name="Rectangle 67"/>
            <p:cNvSpPr/>
            <p:nvPr/>
          </p:nvSpPr>
          <p:spPr>
            <a:xfrm>
              <a:off x="1804486" y="2365374"/>
              <a:ext cx="1141495" cy="1166433"/>
            </a:xfrm>
            <a:prstGeom prst="rect">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69" name="Rectangle 68"/>
            <p:cNvSpPr/>
            <p:nvPr/>
          </p:nvSpPr>
          <p:spPr>
            <a:xfrm>
              <a:off x="3168248" y="2365374"/>
              <a:ext cx="1141496" cy="1166433"/>
            </a:xfrm>
            <a:prstGeom prst="rect">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70" name="Rectangle 69"/>
            <p:cNvSpPr/>
            <p:nvPr/>
          </p:nvSpPr>
          <p:spPr>
            <a:xfrm>
              <a:off x="4533597" y="2365374"/>
              <a:ext cx="1141496" cy="1166433"/>
            </a:xfrm>
            <a:prstGeom prst="rect">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71" name="Rectangle 70"/>
            <p:cNvSpPr/>
            <p:nvPr/>
          </p:nvSpPr>
          <p:spPr>
            <a:xfrm>
              <a:off x="5897360" y="2365374"/>
              <a:ext cx="1141495" cy="1166433"/>
            </a:xfrm>
            <a:prstGeom prst="rect">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76" name="Right Arrow 16"/>
            <p:cNvSpPr/>
            <p:nvPr/>
          </p:nvSpPr>
          <p:spPr>
            <a:xfrm>
              <a:off x="7227782" y="2363788"/>
              <a:ext cx="1459018" cy="1166432"/>
            </a:xfrm>
            <a:prstGeom prst="rightArrow">
              <a:avLst>
                <a:gd name="adj1" fmla="val 100000"/>
                <a:gd name="adj2" fmla="val 50000"/>
              </a:avLst>
            </a:prstGeom>
            <a:gradFill rotWithShape="1">
              <a:gsLst>
                <a:gs pos="42000">
                  <a:sysClr val="window" lastClr="FFFFFF">
                    <a:lumMod val="50000"/>
                  </a:sysClr>
                </a:gs>
                <a:gs pos="100000">
                  <a:sysClr val="window" lastClr="FFFFFF">
                    <a:lumMod val="95000"/>
                  </a:sysClr>
                </a:gs>
              </a:gsLst>
              <a:lin ang="16200000" scaled="0"/>
            </a:gradFill>
            <a:ln w="9525" cap="flat" cmpd="sng" algn="ctr">
              <a:solidFill>
                <a:sysClr val="window" lastClr="FFFFFF">
                  <a:lumMod val="75000"/>
                </a:sysClr>
              </a:solid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87" name="Rectangle 86"/>
            <p:cNvSpPr/>
            <p:nvPr/>
          </p:nvSpPr>
          <p:spPr>
            <a:xfrm>
              <a:off x="439137" y="3531202"/>
              <a:ext cx="1141362" cy="1167037"/>
            </a:xfrm>
            <a:prstGeom prst="rect">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88" name="Rectangle 87"/>
            <p:cNvSpPr/>
            <p:nvPr/>
          </p:nvSpPr>
          <p:spPr>
            <a:xfrm>
              <a:off x="1803809" y="3531202"/>
              <a:ext cx="1141362" cy="1167037"/>
            </a:xfrm>
            <a:prstGeom prst="rect">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89" name="Rectangle 88"/>
            <p:cNvSpPr/>
            <p:nvPr/>
          </p:nvSpPr>
          <p:spPr>
            <a:xfrm>
              <a:off x="3168482" y="3531202"/>
              <a:ext cx="1141362" cy="1167037"/>
            </a:xfrm>
            <a:prstGeom prst="rect">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90" name="Rectangle 89"/>
            <p:cNvSpPr/>
            <p:nvPr/>
          </p:nvSpPr>
          <p:spPr>
            <a:xfrm>
              <a:off x="4533154" y="3531202"/>
              <a:ext cx="1141362" cy="1167037"/>
            </a:xfrm>
            <a:prstGeom prst="rect">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91" name="Rectangle 90"/>
            <p:cNvSpPr/>
            <p:nvPr/>
          </p:nvSpPr>
          <p:spPr>
            <a:xfrm>
              <a:off x="5897826" y="3531202"/>
              <a:ext cx="1141362" cy="1167037"/>
            </a:xfrm>
            <a:prstGeom prst="rect">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96" name="Right Arrow 58"/>
            <p:cNvSpPr/>
            <p:nvPr/>
          </p:nvSpPr>
          <p:spPr>
            <a:xfrm>
              <a:off x="7227109" y="3530734"/>
              <a:ext cx="1459691" cy="1167037"/>
            </a:xfrm>
            <a:prstGeom prst="rightArrow">
              <a:avLst>
                <a:gd name="adj1" fmla="val 100000"/>
                <a:gd name="adj2" fmla="val 50000"/>
              </a:avLst>
            </a:prstGeom>
            <a:gradFill rotWithShape="1">
              <a:gsLst>
                <a:gs pos="1000">
                  <a:sysClr val="windowText" lastClr="000000">
                    <a:lumMod val="95000"/>
                    <a:lumOff val="5000"/>
                    <a:alpha val="36000"/>
                  </a:sysClr>
                </a:gs>
                <a:gs pos="50000">
                  <a:sysClr val="windowText" lastClr="000000">
                    <a:lumMod val="95000"/>
                    <a:lumOff val="5000"/>
                    <a:alpha val="0"/>
                  </a:sysClr>
                </a:gs>
              </a:gsLst>
              <a:lin ang="5400000" scaled="0"/>
            </a:gradFill>
            <a:ln w="9525" cap="flat" cmpd="sng" algn="ctr">
              <a:noFill/>
              <a:prstDash val="solid"/>
            </a:ln>
            <a:effectLst/>
          </p:spPr>
          <p:txBody>
            <a:bodyPr anchor="ctr"/>
            <a:lstStyle/>
            <a:p>
              <a:pPr algn="ctr" defTabSz="457200" eaLnBrk="1" fontAlgn="auto" hangingPunct="1">
                <a:spcBef>
                  <a:spcPts val="0"/>
                </a:spcBef>
                <a:spcAft>
                  <a:spcPts val="0"/>
                </a:spcAft>
                <a:defRPr/>
              </a:pPr>
              <a:endParaRPr lang="en-US" sz="1800" b="0" kern="0">
                <a:solidFill>
                  <a:prstClr val="white"/>
                </a:solidFill>
                <a:latin typeface="Calibri"/>
                <a:cs typeface="+mn-cs"/>
              </a:endParaRPr>
            </a:p>
          </p:txBody>
        </p:sp>
        <p:sp>
          <p:nvSpPr>
            <p:cNvPr id="77" name="TextBox 28"/>
            <p:cNvSpPr txBox="1">
              <a:spLocks noChangeArrowheads="1"/>
            </p:cNvSpPr>
            <p:nvPr/>
          </p:nvSpPr>
          <p:spPr bwMode="auto">
            <a:xfrm>
              <a:off x="628063" y="2539943"/>
              <a:ext cx="709665"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smtClean="0">
                  <a:solidFill>
                    <a:srgbClr val="FFFFFF"/>
                  </a:solidFill>
                  <a:cs typeface="Arial" panose="020B0604020202020204" pitchFamily="34" charset="0"/>
                </a:rPr>
                <a:t>1</a:t>
              </a:r>
            </a:p>
          </p:txBody>
        </p:sp>
        <p:sp>
          <p:nvSpPr>
            <p:cNvPr id="115" name="TextBox 28"/>
            <p:cNvSpPr txBox="1">
              <a:spLocks noChangeArrowheads="1"/>
            </p:cNvSpPr>
            <p:nvPr/>
          </p:nvSpPr>
          <p:spPr bwMode="auto">
            <a:xfrm>
              <a:off x="2039454" y="2539943"/>
              <a:ext cx="708077"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smtClean="0">
                  <a:solidFill>
                    <a:srgbClr val="FFFFFF"/>
                  </a:solidFill>
                  <a:cs typeface="Arial" panose="020B0604020202020204" pitchFamily="34" charset="0"/>
                </a:rPr>
                <a:t>2</a:t>
              </a:r>
            </a:p>
          </p:txBody>
        </p:sp>
        <p:sp>
          <p:nvSpPr>
            <p:cNvPr id="116" name="TextBox 28"/>
            <p:cNvSpPr txBox="1">
              <a:spLocks noChangeArrowheads="1"/>
            </p:cNvSpPr>
            <p:nvPr/>
          </p:nvSpPr>
          <p:spPr bwMode="auto">
            <a:xfrm>
              <a:off x="3407978" y="2547878"/>
              <a:ext cx="709664"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smtClean="0">
                  <a:solidFill>
                    <a:srgbClr val="FFFFFF"/>
                  </a:solidFill>
                  <a:cs typeface="Arial" panose="020B0604020202020204" pitchFamily="34" charset="0"/>
                </a:rPr>
                <a:t>3</a:t>
              </a:r>
            </a:p>
          </p:txBody>
        </p:sp>
        <p:sp>
          <p:nvSpPr>
            <p:cNvPr id="117" name="TextBox 28"/>
            <p:cNvSpPr txBox="1">
              <a:spLocks noChangeArrowheads="1"/>
            </p:cNvSpPr>
            <p:nvPr/>
          </p:nvSpPr>
          <p:spPr bwMode="auto">
            <a:xfrm>
              <a:off x="4766977" y="2547878"/>
              <a:ext cx="709664"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smtClean="0">
                  <a:solidFill>
                    <a:srgbClr val="FFFFFF"/>
                  </a:solidFill>
                  <a:cs typeface="Arial" panose="020B0604020202020204" pitchFamily="34" charset="0"/>
                </a:rPr>
                <a:t>4</a:t>
              </a:r>
            </a:p>
          </p:txBody>
        </p:sp>
        <p:sp>
          <p:nvSpPr>
            <p:cNvPr id="118" name="TextBox 28"/>
            <p:cNvSpPr txBox="1">
              <a:spLocks noChangeArrowheads="1"/>
            </p:cNvSpPr>
            <p:nvPr/>
          </p:nvSpPr>
          <p:spPr bwMode="auto">
            <a:xfrm>
              <a:off x="6113275" y="2547878"/>
              <a:ext cx="709664"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a:solidFill>
                    <a:srgbClr val="FFFFFF"/>
                  </a:solidFill>
                  <a:cs typeface="Arial" panose="020B0604020202020204" pitchFamily="34" charset="0"/>
                </a:rPr>
                <a:t>5</a:t>
              </a:r>
              <a:endParaRPr lang="en-US" altLang="en-US" sz="4000" kern="0" dirty="0" smtClean="0">
                <a:solidFill>
                  <a:srgbClr val="FFFFFF"/>
                </a:solidFill>
                <a:cs typeface="Arial" panose="020B0604020202020204" pitchFamily="34" charset="0"/>
              </a:endParaRPr>
            </a:p>
          </p:txBody>
        </p:sp>
        <p:sp>
          <p:nvSpPr>
            <p:cNvPr id="119" name="TextBox 28"/>
            <p:cNvSpPr txBox="1">
              <a:spLocks noChangeArrowheads="1"/>
            </p:cNvSpPr>
            <p:nvPr/>
          </p:nvSpPr>
          <p:spPr bwMode="auto">
            <a:xfrm>
              <a:off x="7388130" y="2520899"/>
              <a:ext cx="709665" cy="79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algn="ctr" defTabSz="457200" eaLnBrk="1" fontAlgn="auto" hangingPunct="1">
                <a:spcBef>
                  <a:spcPts val="0"/>
                </a:spcBef>
                <a:spcAft>
                  <a:spcPts val="0"/>
                </a:spcAft>
                <a:defRPr/>
              </a:pPr>
              <a:r>
                <a:rPr lang="en-US" altLang="en-US" sz="4000" kern="0" dirty="0">
                  <a:solidFill>
                    <a:srgbClr val="FFFFFF"/>
                  </a:solidFill>
                  <a:cs typeface="Arial" panose="020B0604020202020204" pitchFamily="34" charset="0"/>
                </a:rPr>
                <a:t>6</a:t>
              </a:r>
              <a:endParaRPr lang="en-US" altLang="en-US" sz="4000" kern="0" dirty="0" smtClean="0">
                <a:solidFill>
                  <a:srgbClr val="FFFFFF"/>
                </a:solidFill>
                <a:cs typeface="Arial" panose="020B0604020202020204" pitchFamily="34" charset="0"/>
              </a:endParaRPr>
            </a:p>
          </p:txBody>
        </p:sp>
      </p:grpSp>
      <p:grpSp>
        <p:nvGrpSpPr>
          <p:cNvPr id="3" name="Groupe 2"/>
          <p:cNvGrpSpPr>
            <a:grpSpLocks/>
          </p:cNvGrpSpPr>
          <p:nvPr/>
        </p:nvGrpSpPr>
        <p:grpSpPr bwMode="auto">
          <a:xfrm>
            <a:off x="371475" y="4297363"/>
            <a:ext cx="8315325" cy="2370137"/>
            <a:chOff x="371475" y="4297363"/>
            <a:chExt cx="8315325" cy="2370137"/>
          </a:xfrm>
        </p:grpSpPr>
        <p:sp>
          <p:nvSpPr>
            <p:cNvPr id="112" name="TextBox 54"/>
            <p:cNvSpPr txBox="1">
              <a:spLocks noChangeArrowheads="1"/>
            </p:cNvSpPr>
            <p:nvPr/>
          </p:nvSpPr>
          <p:spPr bwMode="auto">
            <a:xfrm>
              <a:off x="371475" y="4773613"/>
              <a:ext cx="1271588"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00" b="0" kern="0" dirty="0" smtClean="0">
                  <a:solidFill>
                    <a:srgbClr val="262626"/>
                  </a:solidFill>
                  <a:cs typeface="Arial" panose="020B0604020202020204" pitchFamily="34" charset="0"/>
                </a:rPr>
                <a:t>Priorities for </a:t>
              </a:r>
              <a:r>
                <a:rPr lang="en-US" altLang="en-US" sz="1300" b="0" kern="0" dirty="0" err="1" smtClean="0">
                  <a:solidFill>
                    <a:srgbClr val="262626"/>
                  </a:solidFill>
                  <a:cs typeface="Arial" panose="020B0604020202020204" pitchFamily="34" charset="0"/>
                </a:rPr>
                <a:t>programmes</a:t>
              </a:r>
              <a:r>
                <a:rPr lang="en-US" altLang="en-US" sz="1300" b="0" kern="0" dirty="0" smtClean="0">
                  <a:solidFill>
                    <a:srgbClr val="262626"/>
                  </a:solidFill>
                  <a:cs typeface="Arial" panose="020B0604020202020204" pitchFamily="34" charset="0"/>
                </a:rPr>
                <a:t> are selected. </a:t>
              </a:r>
              <a:r>
                <a:rPr lang="en-US" altLang="en-US" sz="1300" b="0" kern="0" cap="all" dirty="0" smtClean="0">
                  <a:solidFill>
                    <a:srgbClr val="262626"/>
                  </a:solidFill>
                  <a:cs typeface="Arial" panose="020B0604020202020204" pitchFamily="34" charset="0"/>
                </a:rPr>
                <a:t>Sector Planning Documents</a:t>
              </a:r>
              <a:r>
                <a:rPr lang="en-US" altLang="en-US" sz="1300" b="0" kern="0" dirty="0" smtClean="0">
                  <a:solidFill>
                    <a:srgbClr val="262626"/>
                  </a:solidFill>
                  <a:cs typeface="Arial" panose="020B0604020202020204" pitchFamily="34" charset="0"/>
                </a:rPr>
                <a:t> are used for Country Action </a:t>
              </a:r>
              <a:r>
                <a:rPr lang="en-US" altLang="en-US" sz="1300" b="0" kern="0" dirty="0" err="1" smtClean="0">
                  <a:solidFill>
                    <a:srgbClr val="262626"/>
                  </a:solidFill>
                  <a:cs typeface="Arial" panose="020B0604020202020204" pitchFamily="34" charset="0"/>
                </a:rPr>
                <a:t>Programmes</a:t>
              </a:r>
              <a:r>
                <a:rPr lang="en-US" altLang="en-US" sz="1300" b="0" kern="0" dirty="0" smtClean="0">
                  <a:solidFill>
                    <a:srgbClr val="262626"/>
                  </a:solidFill>
                  <a:cs typeface="Arial" panose="020B0604020202020204" pitchFamily="34" charset="0"/>
                </a:rPr>
                <a:t>.</a:t>
              </a:r>
            </a:p>
          </p:txBody>
        </p:sp>
        <p:sp>
          <p:nvSpPr>
            <p:cNvPr id="120" name="TextBox 54"/>
            <p:cNvSpPr txBox="1">
              <a:spLocks noChangeArrowheads="1"/>
            </p:cNvSpPr>
            <p:nvPr/>
          </p:nvSpPr>
          <p:spPr bwMode="auto">
            <a:xfrm>
              <a:off x="371475" y="4297363"/>
              <a:ext cx="143033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IDENTIFICATION</a:t>
              </a:r>
            </a:p>
          </p:txBody>
        </p:sp>
        <p:sp>
          <p:nvSpPr>
            <p:cNvPr id="176" name="TextBox 54"/>
            <p:cNvSpPr txBox="1">
              <a:spLocks noChangeArrowheads="1"/>
            </p:cNvSpPr>
            <p:nvPr/>
          </p:nvSpPr>
          <p:spPr bwMode="auto">
            <a:xfrm>
              <a:off x="1749425" y="4773613"/>
              <a:ext cx="1271588"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GB" altLang="en-US" sz="1300" b="0" kern="0" dirty="0" smtClean="0">
                  <a:solidFill>
                    <a:srgbClr val="262626"/>
                  </a:solidFill>
                  <a:cs typeface="Arial" panose="020B0604020202020204" pitchFamily="34" charset="0"/>
                </a:rPr>
                <a:t>Proposals are itemised  in ACTION DOCUMENTS (for Country and Multi-Country Action Programmes).</a:t>
              </a:r>
            </a:p>
          </p:txBody>
        </p:sp>
        <p:sp>
          <p:nvSpPr>
            <p:cNvPr id="177" name="TextBox 54"/>
            <p:cNvSpPr txBox="1">
              <a:spLocks noChangeArrowheads="1"/>
            </p:cNvSpPr>
            <p:nvPr/>
          </p:nvSpPr>
          <p:spPr bwMode="auto">
            <a:xfrm>
              <a:off x="1749425" y="4297363"/>
              <a:ext cx="14319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FORMULATION</a:t>
              </a:r>
            </a:p>
          </p:txBody>
        </p:sp>
        <p:sp>
          <p:nvSpPr>
            <p:cNvPr id="180" name="TextBox 54"/>
            <p:cNvSpPr txBox="1">
              <a:spLocks noChangeArrowheads="1"/>
            </p:cNvSpPr>
            <p:nvPr/>
          </p:nvSpPr>
          <p:spPr bwMode="auto">
            <a:xfrm>
              <a:off x="3141663" y="4773613"/>
              <a:ext cx="1271587"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00" b="0" kern="0" dirty="0" smtClean="0">
                  <a:solidFill>
                    <a:srgbClr val="262626"/>
                  </a:solidFill>
                  <a:cs typeface="Arial" panose="020B0604020202020204" pitchFamily="34" charset="0"/>
                </a:rPr>
                <a:t>Proposals are assessed internally – using thematic expertise. A meeting is </a:t>
              </a:r>
              <a:r>
                <a:rPr lang="en-US" altLang="en-US" sz="1300" b="0" kern="0" dirty="0" err="1" smtClean="0">
                  <a:solidFill>
                    <a:srgbClr val="262626"/>
                  </a:solidFill>
                  <a:cs typeface="Arial" panose="020B0604020202020204" pitchFamily="34" charset="0"/>
                </a:rPr>
                <a:t>organised</a:t>
              </a:r>
              <a:r>
                <a:rPr lang="en-US" altLang="en-US" sz="1300" b="0" kern="0" dirty="0" smtClean="0">
                  <a:solidFill>
                    <a:srgbClr val="262626"/>
                  </a:solidFill>
                  <a:cs typeface="Arial" panose="020B0604020202020204" pitchFamily="34" charset="0"/>
                </a:rPr>
                <a:t> by the relevant Directorate.</a:t>
              </a:r>
            </a:p>
          </p:txBody>
        </p:sp>
        <p:sp>
          <p:nvSpPr>
            <p:cNvPr id="181" name="TextBox 54"/>
            <p:cNvSpPr txBox="1">
              <a:spLocks noChangeArrowheads="1"/>
            </p:cNvSpPr>
            <p:nvPr/>
          </p:nvSpPr>
          <p:spPr bwMode="auto">
            <a:xfrm>
              <a:off x="3141663" y="4297363"/>
              <a:ext cx="1431925"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QUALITY </a:t>
              </a:r>
              <a:br>
                <a:rPr lang="en-US" altLang="en-US" sz="1350" kern="0" dirty="0" smtClean="0">
                  <a:solidFill>
                    <a:srgbClr val="0070C0"/>
                  </a:solidFill>
                  <a:cs typeface="Arial" panose="020B0604020202020204" pitchFamily="34" charset="0"/>
                </a:rPr>
              </a:br>
              <a:r>
                <a:rPr lang="en-US" altLang="en-US" sz="1350" kern="0" dirty="0" smtClean="0">
                  <a:solidFill>
                    <a:srgbClr val="0070C0"/>
                  </a:solidFill>
                  <a:cs typeface="Arial" panose="020B0604020202020204" pitchFamily="34" charset="0"/>
                </a:rPr>
                <a:t>REVIEW</a:t>
              </a:r>
            </a:p>
          </p:txBody>
        </p:sp>
        <p:sp>
          <p:nvSpPr>
            <p:cNvPr id="184" name="TextBox 54"/>
            <p:cNvSpPr txBox="1">
              <a:spLocks noChangeArrowheads="1"/>
            </p:cNvSpPr>
            <p:nvPr/>
          </p:nvSpPr>
          <p:spPr bwMode="auto">
            <a:xfrm>
              <a:off x="4522788" y="4773613"/>
              <a:ext cx="1271587"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00" b="0" kern="0" dirty="0" smtClean="0">
                  <a:solidFill>
                    <a:srgbClr val="262626"/>
                  </a:solidFill>
                  <a:cs typeface="Arial" panose="020B0604020202020204" pitchFamily="34" charset="0"/>
                </a:rPr>
                <a:t>Formal consultation is </a:t>
              </a:r>
              <a:r>
                <a:rPr lang="en-US" altLang="en-US" sz="1300" b="0" kern="0" dirty="0" err="1" smtClean="0">
                  <a:solidFill>
                    <a:srgbClr val="262626"/>
                  </a:solidFill>
                  <a:cs typeface="Arial" panose="020B0604020202020204" pitchFamily="34" charset="0"/>
                </a:rPr>
                <a:t>organised</a:t>
              </a:r>
              <a:r>
                <a:rPr lang="en-US" altLang="en-US" sz="1300" b="0" kern="0" dirty="0" smtClean="0">
                  <a:solidFill>
                    <a:srgbClr val="262626"/>
                  </a:solidFill>
                  <a:cs typeface="Arial" panose="020B0604020202020204" pitchFamily="34" charset="0"/>
                </a:rPr>
                <a:t> at Commission level (</a:t>
              </a:r>
              <a:r>
                <a:rPr lang="en-US" altLang="en-US" sz="1300" b="0" kern="0" dirty="0" err="1" smtClean="0">
                  <a:solidFill>
                    <a:srgbClr val="262626"/>
                  </a:solidFill>
                  <a:cs typeface="Arial" panose="020B0604020202020204" pitchFamily="34" charset="0"/>
                </a:rPr>
                <a:t>SecGen</a:t>
              </a:r>
              <a:r>
                <a:rPr lang="en-US" altLang="en-US" sz="1300" b="0" kern="0" dirty="0" smtClean="0">
                  <a:solidFill>
                    <a:srgbClr val="262626"/>
                  </a:solidFill>
                  <a:cs typeface="Arial" panose="020B0604020202020204" pitchFamily="34" charset="0"/>
                </a:rPr>
                <a:t>, Legal Service, BUDG, Line DGs, etc.).</a:t>
              </a:r>
            </a:p>
          </p:txBody>
        </p:sp>
        <p:sp>
          <p:nvSpPr>
            <p:cNvPr id="185" name="TextBox 54"/>
            <p:cNvSpPr txBox="1">
              <a:spLocks noChangeArrowheads="1"/>
            </p:cNvSpPr>
            <p:nvPr/>
          </p:nvSpPr>
          <p:spPr bwMode="auto">
            <a:xfrm>
              <a:off x="4522788" y="4297363"/>
              <a:ext cx="1431925"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INTER-SERVICE</a:t>
              </a:r>
              <a:br>
                <a:rPr lang="en-US" altLang="en-US" sz="1350" kern="0" dirty="0" smtClean="0">
                  <a:solidFill>
                    <a:srgbClr val="0070C0"/>
                  </a:solidFill>
                  <a:cs typeface="Arial" panose="020B0604020202020204" pitchFamily="34" charset="0"/>
                </a:rPr>
              </a:br>
              <a:r>
                <a:rPr lang="en-US" altLang="en-US" sz="1350" kern="0" dirty="0" smtClean="0">
                  <a:solidFill>
                    <a:srgbClr val="0070C0"/>
                  </a:solidFill>
                  <a:cs typeface="Arial" panose="020B0604020202020204" pitchFamily="34" charset="0"/>
                </a:rPr>
                <a:t>CONSULTATION</a:t>
              </a:r>
            </a:p>
          </p:txBody>
        </p:sp>
        <p:sp>
          <p:nvSpPr>
            <p:cNvPr id="188" name="TextBox 54"/>
            <p:cNvSpPr txBox="1">
              <a:spLocks noChangeArrowheads="1"/>
            </p:cNvSpPr>
            <p:nvPr/>
          </p:nvSpPr>
          <p:spPr bwMode="auto">
            <a:xfrm>
              <a:off x="5891213" y="4773613"/>
              <a:ext cx="1271587"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00" b="0" kern="0" dirty="0" smtClean="0">
                  <a:solidFill>
                    <a:srgbClr val="262626"/>
                  </a:solidFill>
                  <a:cs typeface="Arial" panose="020B0604020202020204" pitchFamily="34" charset="0"/>
                </a:rPr>
                <a:t>Member States provide an opinion on the draft </a:t>
              </a:r>
              <a:r>
                <a:rPr lang="en-US" altLang="en-US" sz="1300" b="0" kern="0" dirty="0" err="1" smtClean="0">
                  <a:solidFill>
                    <a:srgbClr val="262626"/>
                  </a:solidFill>
                  <a:cs typeface="Arial" panose="020B0604020202020204" pitchFamily="34" charset="0"/>
                </a:rPr>
                <a:t>programme</a:t>
              </a:r>
              <a:r>
                <a:rPr lang="en-US" altLang="en-US" sz="1300" b="0" kern="0" dirty="0" smtClean="0">
                  <a:solidFill>
                    <a:srgbClr val="262626"/>
                  </a:solidFill>
                  <a:cs typeface="Arial" panose="020B0604020202020204" pitchFamily="34" charset="0"/>
                </a:rPr>
                <a:t>. A formal meeting is held (written procedure exceptionally).</a:t>
              </a:r>
            </a:p>
          </p:txBody>
        </p:sp>
        <p:sp>
          <p:nvSpPr>
            <p:cNvPr id="189" name="TextBox 54"/>
            <p:cNvSpPr txBox="1">
              <a:spLocks noChangeArrowheads="1"/>
            </p:cNvSpPr>
            <p:nvPr/>
          </p:nvSpPr>
          <p:spPr bwMode="auto">
            <a:xfrm>
              <a:off x="5891213" y="4297363"/>
              <a:ext cx="143033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IPA II COMMITTEE</a:t>
              </a:r>
            </a:p>
          </p:txBody>
        </p:sp>
        <p:cxnSp>
          <p:nvCxnSpPr>
            <p:cNvPr id="133" name="Straight Connector 75"/>
            <p:cNvCxnSpPr/>
            <p:nvPr/>
          </p:nvCxnSpPr>
          <p:spPr>
            <a:xfrm>
              <a:off x="1709738" y="4324350"/>
              <a:ext cx="0" cy="229235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8" name="Straight Connector 75"/>
            <p:cNvCxnSpPr/>
            <p:nvPr/>
          </p:nvCxnSpPr>
          <p:spPr>
            <a:xfrm>
              <a:off x="3087688" y="4324350"/>
              <a:ext cx="0" cy="229235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2" name="Straight Connector 75"/>
            <p:cNvCxnSpPr/>
            <p:nvPr/>
          </p:nvCxnSpPr>
          <p:spPr>
            <a:xfrm>
              <a:off x="4479925" y="4324350"/>
              <a:ext cx="0" cy="229235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6" name="Straight Connector 75"/>
            <p:cNvCxnSpPr/>
            <p:nvPr/>
          </p:nvCxnSpPr>
          <p:spPr>
            <a:xfrm>
              <a:off x="5859463" y="4324350"/>
              <a:ext cx="0" cy="229235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0" name="Straight Connector 75"/>
            <p:cNvCxnSpPr/>
            <p:nvPr/>
          </p:nvCxnSpPr>
          <p:spPr>
            <a:xfrm>
              <a:off x="7227888" y="4324350"/>
              <a:ext cx="0" cy="229235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92" name="TextBox 54"/>
            <p:cNvSpPr txBox="1">
              <a:spLocks noChangeArrowheads="1"/>
            </p:cNvSpPr>
            <p:nvPr/>
          </p:nvSpPr>
          <p:spPr bwMode="auto">
            <a:xfrm>
              <a:off x="7254875" y="4773613"/>
              <a:ext cx="1425575"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00" b="0" kern="0" dirty="0" smtClean="0">
                  <a:solidFill>
                    <a:srgbClr val="262626"/>
                  </a:solidFill>
                  <a:cs typeface="Arial" panose="020B0604020202020204" pitchFamily="34" charset="0"/>
                </a:rPr>
                <a:t>The </a:t>
              </a:r>
              <a:r>
                <a:rPr lang="en-US" altLang="en-US" sz="1300" b="0" kern="0" dirty="0" err="1" smtClean="0">
                  <a:solidFill>
                    <a:srgbClr val="262626"/>
                  </a:solidFill>
                  <a:cs typeface="Arial" panose="020B0604020202020204" pitchFamily="34" charset="0"/>
                </a:rPr>
                <a:t>programme</a:t>
              </a:r>
              <a:r>
                <a:rPr lang="en-US" altLang="en-US" sz="1300" b="0" kern="0" dirty="0" smtClean="0">
                  <a:solidFill>
                    <a:srgbClr val="262626"/>
                  </a:solidFill>
                  <a:cs typeface="Arial" panose="020B0604020202020204" pitchFamily="34" charset="0"/>
                </a:rPr>
                <a:t> is adopted – usually through the empowerment procedure.</a:t>
              </a:r>
            </a:p>
          </p:txBody>
        </p:sp>
        <p:sp>
          <p:nvSpPr>
            <p:cNvPr id="193" name="TextBox 54"/>
            <p:cNvSpPr txBox="1">
              <a:spLocks noChangeArrowheads="1"/>
            </p:cNvSpPr>
            <p:nvPr/>
          </p:nvSpPr>
          <p:spPr bwMode="auto">
            <a:xfrm>
              <a:off x="7254875" y="4297363"/>
              <a:ext cx="14319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a:solidFill>
                    <a:schemeClr val="tx1"/>
                  </a:solidFill>
                  <a:latin typeface="Calibri" pitchFamily="34" charset="0"/>
                  <a:ea typeface="MS PGothic" pitchFamily="34" charset="-128"/>
                </a:defRPr>
              </a:lvl9pPr>
            </a:lstStyle>
            <a:p>
              <a:pPr defTabSz="457200" eaLnBrk="1" fontAlgn="auto" hangingPunct="1">
                <a:spcBef>
                  <a:spcPts val="0"/>
                </a:spcBef>
                <a:spcAft>
                  <a:spcPts val="0"/>
                </a:spcAft>
                <a:defRPr/>
              </a:pPr>
              <a:r>
                <a:rPr lang="en-US" altLang="en-US" sz="1350" kern="0" dirty="0" smtClean="0">
                  <a:solidFill>
                    <a:srgbClr val="0070C0"/>
                  </a:solidFill>
                  <a:cs typeface="Arial" panose="020B0604020202020204" pitchFamily="34" charset="0"/>
                </a:rPr>
                <a:t>ADOPTION</a:t>
              </a:r>
            </a:p>
          </p:txBody>
        </p:sp>
      </p:grpSp>
    </p:spTree>
    <p:extLst>
      <p:ext uri="{BB962C8B-B14F-4D97-AF65-F5344CB8AC3E}">
        <p14:creationId xmlns:p14="http://schemas.microsoft.com/office/powerpoint/2010/main" val="8905174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par>
                          <p:cTn id="12" fill="hold" nodeType="afterGroup">
                            <p:stCondLst>
                              <p:cond delay="15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bwMode="auto">
          <a:xfrm rot="10800000">
            <a:off x="-31750" y="2443979"/>
            <a:ext cx="9144000" cy="4404495"/>
          </a:xfrm>
          <a:prstGeom prst="rect">
            <a:avLst/>
          </a:prstGeom>
          <a:gradFill>
            <a:gsLst>
              <a:gs pos="61000">
                <a:schemeClr val="bg1">
                  <a:alpha val="0"/>
                </a:schemeClr>
              </a:gs>
              <a:gs pos="100000">
                <a:schemeClr val="bg1">
                  <a:lumMod val="8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endParaRPr lang="en-GB" dirty="0" smtClean="0">
              <a:solidFill>
                <a:srgbClr val="FFFFFF"/>
              </a:solidFill>
              <a:ea typeface="MS PGothic" pitchFamily="34" charset="-128"/>
            </a:endParaRPr>
          </a:p>
        </p:txBody>
      </p:sp>
      <p:sp>
        <p:nvSpPr>
          <p:cNvPr id="29" name="Rectangle 2"/>
          <p:cNvSpPr txBox="1">
            <a:spLocks noChangeArrowheads="1"/>
          </p:cNvSpPr>
          <p:nvPr/>
        </p:nvSpPr>
        <p:spPr bwMode="auto">
          <a:xfrm>
            <a:off x="393700" y="15573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fr-FR" sz="2600" b="0" noProof="1">
                <a:solidFill>
                  <a:srgbClr val="000099"/>
                </a:solidFill>
              </a:rPr>
              <a:t>Financing &amp; implementation methods</a:t>
            </a:r>
            <a:endParaRPr lang="en-GB" altLang="fr-FR" sz="2600" b="0">
              <a:solidFill>
                <a:schemeClr val="bg1"/>
              </a:solidFill>
            </a:endParaRPr>
          </a:p>
        </p:txBody>
      </p:sp>
      <p:grpSp>
        <p:nvGrpSpPr>
          <p:cNvPr id="3" name="Group 2"/>
          <p:cNvGrpSpPr>
            <a:grpSpLocks/>
          </p:cNvGrpSpPr>
          <p:nvPr/>
        </p:nvGrpSpPr>
        <p:grpSpPr bwMode="auto">
          <a:xfrm>
            <a:off x="434975" y="2133600"/>
            <a:ext cx="2582863" cy="2303463"/>
            <a:chOff x="458263" y="2492896"/>
            <a:chExt cx="2583963" cy="2303950"/>
          </a:xfrm>
        </p:grpSpPr>
        <p:sp>
          <p:nvSpPr>
            <p:cNvPr id="30" name="Rounded Rectangle 60"/>
            <p:cNvSpPr>
              <a:spLocks noChangeArrowheads="1"/>
            </p:cNvSpPr>
            <p:nvPr/>
          </p:nvSpPr>
          <p:spPr bwMode="auto">
            <a:xfrm>
              <a:off x="475733" y="2497660"/>
              <a:ext cx="2566493" cy="2299186"/>
            </a:xfrm>
            <a:prstGeom prst="roundRect">
              <a:avLst>
                <a:gd name="adj" fmla="val 7653"/>
              </a:avLst>
            </a:prstGeom>
            <a:solidFill>
              <a:schemeClr val="bg1">
                <a:lumMod val="85000"/>
              </a:schemeClr>
            </a:solidFill>
            <a:ln>
              <a:noFill/>
            </a:ln>
          </p:spPr>
          <p:txBody>
            <a:bodyPr anchor="ctr"/>
            <a:lstStyle/>
            <a:p>
              <a:pPr eaLnBrk="1" fontAlgn="auto" hangingPunct="1">
                <a:spcBef>
                  <a:spcPts val="0"/>
                </a:spcBef>
                <a:spcAft>
                  <a:spcPts val="0"/>
                </a:spcAft>
                <a:defRPr/>
              </a:pPr>
              <a:endParaRPr lang="en-US" sz="1800" b="0" kern="0" dirty="0">
                <a:solidFill>
                  <a:srgbClr val="00487E"/>
                </a:solidFill>
                <a:latin typeface="Calibri" pitchFamily="34" charset="0"/>
              </a:endParaRPr>
            </a:p>
            <a:p>
              <a:pPr eaLnBrk="1" fontAlgn="auto" hangingPunct="1">
                <a:spcBef>
                  <a:spcPts val="0"/>
                </a:spcBef>
                <a:spcAft>
                  <a:spcPts val="0"/>
                </a:spcAft>
                <a:defRPr/>
              </a:pPr>
              <a:endParaRPr lang="en-US" sz="1800" b="0" kern="0" dirty="0">
                <a:solidFill>
                  <a:srgbClr val="00487E"/>
                </a:solidFill>
                <a:latin typeface="Calibri" pitchFamily="34" charset="0"/>
              </a:endParaRPr>
            </a:p>
            <a:p>
              <a:pPr marL="142875" indent="-142875" eaLnBrk="1" fontAlgn="auto" hangingPunct="1">
                <a:spcBef>
                  <a:spcPts val="0"/>
                </a:spcBef>
                <a:spcAft>
                  <a:spcPts val="0"/>
                </a:spcAft>
                <a:buFont typeface="Calibri" panose="020F0502020204030204" pitchFamily="34" charset="0"/>
                <a:buChar char="•"/>
                <a:defRPr/>
              </a:pPr>
              <a:r>
                <a:rPr lang="en-US" sz="1800" b="0" kern="0" dirty="0">
                  <a:solidFill>
                    <a:srgbClr val="00487E"/>
                  </a:solidFill>
                  <a:latin typeface="Calibri" pitchFamily="34" charset="0"/>
                </a:rPr>
                <a:t>by the Commission in headquarters or via the EU Delegations</a:t>
              </a:r>
            </a:p>
          </p:txBody>
        </p:sp>
        <p:sp>
          <p:nvSpPr>
            <p:cNvPr id="31" name="Round Same Side Corner Rectangle 30"/>
            <p:cNvSpPr/>
            <p:nvPr/>
          </p:nvSpPr>
          <p:spPr bwMode="auto">
            <a:xfrm>
              <a:off x="458263" y="2492896"/>
              <a:ext cx="2583963" cy="792330"/>
            </a:xfrm>
            <a:prstGeom prst="round2SameRect">
              <a:avLst/>
            </a:prstGeom>
            <a:gradFill rotWithShape="1">
              <a:gsLst>
                <a:gs pos="0">
                  <a:schemeClr val="tx2">
                    <a:lumMod val="65000"/>
                    <a:lumOff val="35000"/>
                  </a:schemeClr>
                </a:gs>
                <a:gs pos="81000">
                  <a:srgbClr val="775F55">
                    <a:lumMod val="75000"/>
                  </a:srgbClr>
                </a:gs>
              </a:gsLst>
              <a:lin ang="16200000" scaled="0"/>
            </a:gradFill>
            <a:ln w="9525" cap="flat" cmpd="sng" algn="ctr">
              <a:noFill/>
              <a:prstDash val="solid"/>
            </a:ln>
            <a:effectLst/>
          </p:spPr>
          <p:txBody>
            <a:bodyPr anchor="ctr"/>
            <a:lstStyle/>
            <a:p>
              <a:pPr algn="ctr" eaLnBrk="1" fontAlgn="auto" hangingPunct="1">
                <a:spcBef>
                  <a:spcPts val="0"/>
                </a:spcBef>
                <a:spcAft>
                  <a:spcPts val="0"/>
                </a:spcAft>
                <a:defRPr/>
              </a:pPr>
              <a:r>
                <a:rPr lang="en-US" sz="1800" kern="0" dirty="0">
                  <a:solidFill>
                    <a:sysClr val="window" lastClr="FFFFFF"/>
                  </a:solidFill>
                  <a:latin typeface="Calibri"/>
                </a:rPr>
                <a:t>DIRECT</a:t>
              </a:r>
              <a:br>
                <a:rPr lang="en-US" sz="1800" kern="0" dirty="0">
                  <a:solidFill>
                    <a:sysClr val="window" lastClr="FFFFFF"/>
                  </a:solidFill>
                  <a:latin typeface="Calibri"/>
                </a:rPr>
              </a:br>
              <a:r>
                <a:rPr lang="en-US" sz="1800" kern="0" dirty="0">
                  <a:solidFill>
                    <a:sysClr val="window" lastClr="FFFFFF"/>
                  </a:solidFill>
                  <a:latin typeface="Calibri"/>
                </a:rPr>
                <a:t>MANAGEMENT</a:t>
              </a:r>
            </a:p>
          </p:txBody>
        </p:sp>
      </p:grpSp>
      <p:grpSp>
        <p:nvGrpSpPr>
          <p:cNvPr id="5" name="Group 4"/>
          <p:cNvGrpSpPr>
            <a:grpSpLocks/>
          </p:cNvGrpSpPr>
          <p:nvPr/>
        </p:nvGrpSpPr>
        <p:grpSpPr bwMode="auto">
          <a:xfrm>
            <a:off x="3233738" y="2133600"/>
            <a:ext cx="2565400" cy="2303463"/>
            <a:chOff x="3257071" y="2492895"/>
            <a:chExt cx="2566357" cy="3328372"/>
          </a:xfrm>
        </p:grpSpPr>
        <p:sp>
          <p:nvSpPr>
            <p:cNvPr id="43" name="Rounded Rectangle 60"/>
            <p:cNvSpPr>
              <a:spLocks noChangeArrowheads="1"/>
            </p:cNvSpPr>
            <p:nvPr/>
          </p:nvSpPr>
          <p:spPr bwMode="auto">
            <a:xfrm>
              <a:off x="3257071" y="2497483"/>
              <a:ext cx="2566357" cy="3323784"/>
            </a:xfrm>
            <a:prstGeom prst="roundRect">
              <a:avLst>
                <a:gd name="adj" fmla="val 7653"/>
              </a:avLst>
            </a:prstGeom>
            <a:solidFill>
              <a:schemeClr val="bg1">
                <a:lumMod val="85000"/>
              </a:schemeClr>
            </a:solidFill>
            <a:ln>
              <a:noFill/>
            </a:ln>
          </p:spPr>
          <p:txBody>
            <a:bodyPr anchor="ctr"/>
            <a:lstStyle/>
            <a:p>
              <a:pPr eaLnBrk="1" fontAlgn="auto" hangingPunct="1">
                <a:spcBef>
                  <a:spcPts val="0"/>
                </a:spcBef>
                <a:spcAft>
                  <a:spcPts val="0"/>
                </a:spcAft>
                <a:defRPr/>
              </a:pPr>
              <a:endParaRPr lang="en-US" sz="1800" b="0" kern="0" dirty="0">
                <a:solidFill>
                  <a:srgbClr val="00487E"/>
                </a:solidFill>
                <a:latin typeface="Calibri" pitchFamily="34" charset="0"/>
              </a:endParaRPr>
            </a:p>
            <a:p>
              <a:pPr eaLnBrk="1" fontAlgn="auto" hangingPunct="1">
                <a:spcBef>
                  <a:spcPts val="0"/>
                </a:spcBef>
                <a:spcAft>
                  <a:spcPts val="0"/>
                </a:spcAft>
                <a:defRPr/>
              </a:pPr>
              <a:endParaRPr lang="en-US" sz="1800" b="0" kern="0" dirty="0">
                <a:solidFill>
                  <a:srgbClr val="00487E"/>
                </a:solidFill>
                <a:latin typeface="Calibri" pitchFamily="34" charset="0"/>
              </a:endParaRPr>
            </a:p>
            <a:p>
              <a:pPr eaLnBrk="1" fontAlgn="auto" hangingPunct="1">
                <a:spcBef>
                  <a:spcPts val="0"/>
                </a:spcBef>
                <a:spcAft>
                  <a:spcPts val="0"/>
                </a:spcAft>
                <a:defRPr/>
              </a:pPr>
              <a:endParaRPr lang="en-US" sz="1800" b="0" kern="0" dirty="0">
                <a:solidFill>
                  <a:srgbClr val="00487E"/>
                </a:solidFill>
                <a:latin typeface="Calibri" pitchFamily="34" charset="0"/>
              </a:endParaRPr>
            </a:p>
            <a:p>
              <a:pPr marL="142875" indent="-142875" eaLnBrk="1" fontAlgn="auto" hangingPunct="1">
                <a:spcBef>
                  <a:spcPts val="0"/>
                </a:spcBef>
                <a:spcAft>
                  <a:spcPts val="0"/>
                </a:spcAft>
                <a:buFont typeface="Calibri" panose="020F0502020204030204" pitchFamily="34" charset="0"/>
                <a:buChar char="•"/>
                <a:defRPr/>
              </a:pPr>
              <a:r>
                <a:rPr lang="en-US" sz="1600" b="0" kern="0" dirty="0">
                  <a:solidFill>
                    <a:srgbClr val="00487E"/>
                  </a:solidFill>
                  <a:latin typeface="Calibri" pitchFamily="34" charset="0"/>
                </a:rPr>
                <a:t>by </a:t>
              </a:r>
              <a:r>
                <a:rPr lang="en-US" sz="1600" b="0" kern="0" dirty="0" smtClean="0">
                  <a:solidFill>
                    <a:srgbClr val="00487E"/>
                  </a:solidFill>
                  <a:latin typeface="Calibri" pitchFamily="34" charset="0"/>
                </a:rPr>
                <a:t>third countries (IPA II beneficiaries mainly)</a:t>
              </a:r>
              <a:endParaRPr lang="en-US" sz="1600" b="0" kern="0" dirty="0">
                <a:solidFill>
                  <a:srgbClr val="00487E"/>
                </a:solidFill>
                <a:latin typeface="Calibri" pitchFamily="34" charset="0"/>
              </a:endParaRPr>
            </a:p>
            <a:p>
              <a:pPr marL="142875" indent="-142875" eaLnBrk="1" fontAlgn="auto" hangingPunct="1">
                <a:spcBef>
                  <a:spcPts val="0"/>
                </a:spcBef>
                <a:spcAft>
                  <a:spcPts val="0"/>
                </a:spcAft>
                <a:buFont typeface="Calibri" panose="020F0502020204030204" pitchFamily="34" charset="0"/>
                <a:buChar char="•"/>
                <a:defRPr/>
              </a:pPr>
              <a:r>
                <a:rPr lang="en-US" sz="1600" b="0" kern="0" dirty="0">
                  <a:solidFill>
                    <a:srgbClr val="00487E"/>
                  </a:solidFill>
                  <a:latin typeface="Calibri" pitchFamily="34" charset="0"/>
                </a:rPr>
                <a:t>by international organisations</a:t>
              </a:r>
            </a:p>
            <a:p>
              <a:pPr marL="142875" indent="-142875" eaLnBrk="1" fontAlgn="auto" hangingPunct="1">
                <a:spcBef>
                  <a:spcPts val="0"/>
                </a:spcBef>
                <a:spcAft>
                  <a:spcPts val="0"/>
                </a:spcAft>
                <a:buFont typeface="Calibri" panose="020F0502020204030204" pitchFamily="34" charset="0"/>
                <a:buChar char="•"/>
                <a:defRPr/>
              </a:pPr>
              <a:r>
                <a:rPr lang="en-US" sz="1600" b="0" kern="0" dirty="0">
                  <a:solidFill>
                    <a:srgbClr val="00487E"/>
                  </a:solidFill>
                  <a:latin typeface="Calibri" pitchFamily="34" charset="0"/>
                </a:rPr>
                <a:t>by Member State bodies</a:t>
              </a:r>
            </a:p>
            <a:p>
              <a:pPr eaLnBrk="1" fontAlgn="auto" hangingPunct="1">
                <a:spcBef>
                  <a:spcPts val="0"/>
                </a:spcBef>
                <a:spcAft>
                  <a:spcPts val="0"/>
                </a:spcAft>
                <a:defRPr/>
              </a:pPr>
              <a:endParaRPr lang="en-US" sz="1800" b="0" kern="0" dirty="0">
                <a:solidFill>
                  <a:srgbClr val="00487E"/>
                </a:solidFill>
                <a:latin typeface="Calibri" pitchFamily="34" charset="0"/>
              </a:endParaRPr>
            </a:p>
          </p:txBody>
        </p:sp>
        <p:sp>
          <p:nvSpPr>
            <p:cNvPr id="44" name="Round Same Side Corner Rectangle 43"/>
            <p:cNvSpPr/>
            <p:nvPr/>
          </p:nvSpPr>
          <p:spPr bwMode="auto">
            <a:xfrm>
              <a:off x="3257071" y="2492895"/>
              <a:ext cx="2566357" cy="1144630"/>
            </a:xfrm>
            <a:prstGeom prst="round2SameRect">
              <a:avLst/>
            </a:prstGeom>
            <a:gradFill rotWithShape="1">
              <a:gsLst>
                <a:gs pos="0">
                  <a:schemeClr val="accent1">
                    <a:lumMod val="75000"/>
                  </a:schemeClr>
                </a:gs>
                <a:gs pos="81000">
                  <a:srgbClr val="775F55">
                    <a:lumMod val="75000"/>
                  </a:srgbClr>
                </a:gs>
              </a:gsLst>
              <a:lin ang="16200000" scaled="0"/>
            </a:gradFill>
            <a:ln w="9525" cap="flat" cmpd="sng" algn="ctr">
              <a:noFill/>
              <a:prstDash val="solid"/>
            </a:ln>
            <a:effectLst/>
          </p:spPr>
          <p:txBody>
            <a:bodyPr anchor="ctr"/>
            <a:lstStyle/>
            <a:p>
              <a:pPr algn="ctr" eaLnBrk="1" fontAlgn="auto" hangingPunct="1">
                <a:spcBef>
                  <a:spcPts val="0"/>
                </a:spcBef>
                <a:spcAft>
                  <a:spcPts val="0"/>
                </a:spcAft>
                <a:defRPr/>
              </a:pPr>
              <a:r>
                <a:rPr lang="en-US" sz="1800" kern="0" dirty="0">
                  <a:solidFill>
                    <a:sysClr val="window" lastClr="FFFFFF"/>
                  </a:solidFill>
                  <a:latin typeface="Calibri"/>
                </a:rPr>
                <a:t>INDIRECT MANAGEMENT</a:t>
              </a:r>
            </a:p>
          </p:txBody>
        </p:sp>
      </p:grpSp>
      <p:grpSp>
        <p:nvGrpSpPr>
          <p:cNvPr id="6" name="Group 5"/>
          <p:cNvGrpSpPr>
            <a:grpSpLocks/>
          </p:cNvGrpSpPr>
          <p:nvPr/>
        </p:nvGrpSpPr>
        <p:grpSpPr bwMode="auto">
          <a:xfrm>
            <a:off x="5995988" y="2133600"/>
            <a:ext cx="2566987" cy="2303463"/>
            <a:chOff x="6020287" y="2492895"/>
            <a:chExt cx="2566357" cy="3328372"/>
          </a:xfrm>
        </p:grpSpPr>
        <p:sp>
          <p:nvSpPr>
            <p:cNvPr id="45" name="Rounded Rectangle 60"/>
            <p:cNvSpPr>
              <a:spLocks noChangeArrowheads="1"/>
            </p:cNvSpPr>
            <p:nvPr/>
          </p:nvSpPr>
          <p:spPr bwMode="auto">
            <a:xfrm>
              <a:off x="6020287" y="2497483"/>
              <a:ext cx="2566357" cy="3323784"/>
            </a:xfrm>
            <a:prstGeom prst="roundRect">
              <a:avLst>
                <a:gd name="adj" fmla="val 7653"/>
              </a:avLst>
            </a:prstGeom>
            <a:solidFill>
              <a:schemeClr val="bg1">
                <a:lumMod val="85000"/>
              </a:schemeClr>
            </a:solidFill>
            <a:ln>
              <a:noFill/>
            </a:ln>
          </p:spPr>
          <p:txBody>
            <a:bodyPr anchor="ctr"/>
            <a:lstStyle/>
            <a:p>
              <a:pPr eaLnBrk="1" fontAlgn="auto" hangingPunct="1">
                <a:spcBef>
                  <a:spcPts val="0"/>
                </a:spcBef>
                <a:spcAft>
                  <a:spcPts val="0"/>
                </a:spcAft>
                <a:defRPr/>
              </a:pPr>
              <a:endParaRPr lang="en-US" sz="1800" b="0" kern="0" dirty="0">
                <a:solidFill>
                  <a:srgbClr val="00487E"/>
                </a:solidFill>
                <a:latin typeface="Calibri" pitchFamily="34" charset="0"/>
              </a:endParaRPr>
            </a:p>
            <a:p>
              <a:pPr marL="142875" indent="-142875" eaLnBrk="1" fontAlgn="auto" hangingPunct="1">
                <a:spcBef>
                  <a:spcPts val="0"/>
                </a:spcBef>
                <a:spcAft>
                  <a:spcPts val="0"/>
                </a:spcAft>
                <a:buFont typeface="Calibri" panose="020F0502020204030204" pitchFamily="34" charset="0"/>
                <a:buChar char="•"/>
                <a:defRPr/>
              </a:pPr>
              <a:r>
                <a:rPr lang="en-US" sz="1800" b="0" kern="0" dirty="0">
                  <a:solidFill>
                    <a:srgbClr val="00487E"/>
                  </a:solidFill>
                  <a:latin typeface="Calibri" pitchFamily="34" charset="0"/>
                </a:rPr>
                <a:t>by Member States</a:t>
              </a:r>
              <a:br>
                <a:rPr lang="en-US" sz="1800" b="0" kern="0" dirty="0">
                  <a:solidFill>
                    <a:srgbClr val="00487E"/>
                  </a:solidFill>
                  <a:latin typeface="Calibri" pitchFamily="34" charset="0"/>
                </a:rPr>
              </a:br>
              <a:r>
                <a:rPr lang="en-US" sz="1600" b="0" kern="0" dirty="0">
                  <a:solidFill>
                    <a:srgbClr val="00487E"/>
                  </a:solidFill>
                  <a:latin typeface="Calibri" pitchFamily="34" charset="0"/>
                </a:rPr>
                <a:t>(e.g. CBC with Member States)</a:t>
              </a:r>
            </a:p>
          </p:txBody>
        </p:sp>
        <p:sp>
          <p:nvSpPr>
            <p:cNvPr id="46" name="Round Same Side Corner Rectangle 45"/>
            <p:cNvSpPr/>
            <p:nvPr/>
          </p:nvSpPr>
          <p:spPr bwMode="auto">
            <a:xfrm>
              <a:off x="6020287" y="2492895"/>
              <a:ext cx="2566357" cy="1144630"/>
            </a:xfrm>
            <a:prstGeom prst="round2SameRect">
              <a:avLst/>
            </a:prstGeom>
            <a:gradFill rotWithShape="1">
              <a:gsLst>
                <a:gs pos="0">
                  <a:schemeClr val="accent2">
                    <a:lumMod val="40000"/>
                    <a:lumOff val="60000"/>
                  </a:schemeClr>
                </a:gs>
                <a:gs pos="81000">
                  <a:srgbClr val="775F55">
                    <a:lumMod val="75000"/>
                  </a:srgbClr>
                </a:gs>
              </a:gsLst>
              <a:lin ang="16200000" scaled="0"/>
            </a:gradFill>
            <a:ln w="9525" cap="flat" cmpd="sng" algn="ctr">
              <a:noFill/>
              <a:prstDash val="solid"/>
            </a:ln>
            <a:effectLst/>
          </p:spPr>
          <p:txBody>
            <a:bodyPr anchor="ctr"/>
            <a:lstStyle/>
            <a:p>
              <a:pPr algn="ctr" eaLnBrk="1" fontAlgn="auto" hangingPunct="1">
                <a:spcBef>
                  <a:spcPts val="0"/>
                </a:spcBef>
                <a:spcAft>
                  <a:spcPts val="0"/>
                </a:spcAft>
                <a:defRPr/>
              </a:pPr>
              <a:r>
                <a:rPr lang="en-US" sz="1800" kern="0" dirty="0">
                  <a:solidFill>
                    <a:sysClr val="window" lastClr="FFFFFF"/>
                  </a:solidFill>
                  <a:latin typeface="Calibri"/>
                </a:rPr>
                <a:t>SHARED</a:t>
              </a:r>
              <a:br>
                <a:rPr lang="en-US" sz="1800" kern="0" dirty="0">
                  <a:solidFill>
                    <a:sysClr val="window" lastClr="FFFFFF"/>
                  </a:solidFill>
                  <a:latin typeface="Calibri"/>
                </a:rPr>
              </a:br>
              <a:r>
                <a:rPr lang="en-US" sz="1800" kern="0" dirty="0">
                  <a:solidFill>
                    <a:sysClr val="window" lastClr="FFFFFF"/>
                  </a:solidFill>
                  <a:latin typeface="Calibri"/>
                </a:rPr>
                <a:t>MANAGEMENT</a:t>
              </a:r>
            </a:p>
          </p:txBody>
        </p:sp>
      </p:grpSp>
      <p:sp>
        <p:nvSpPr>
          <p:cNvPr id="16" name="Rectangle 3"/>
          <p:cNvSpPr txBox="1">
            <a:spLocks noChangeArrowheads="1"/>
          </p:cNvSpPr>
          <p:nvPr/>
        </p:nvSpPr>
        <p:spPr bwMode="auto">
          <a:xfrm>
            <a:off x="683568" y="4513808"/>
            <a:ext cx="8135938"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eaLnBrk="1" hangingPunct="1">
              <a:spcBef>
                <a:spcPts val="600"/>
              </a:spcBef>
              <a:buClr>
                <a:srgbClr val="100167"/>
              </a:buClr>
              <a:defRPr/>
            </a:pPr>
            <a:r>
              <a:rPr lang="en-GB" altLang="en-US" sz="1600" kern="0" dirty="0" smtClean="0">
                <a:solidFill>
                  <a:srgbClr val="0066FF"/>
                </a:solidFill>
              </a:rPr>
              <a:t>Grant </a:t>
            </a:r>
            <a:r>
              <a:rPr lang="en-GB" altLang="en-US" sz="1600" b="0" kern="0" dirty="0" smtClean="0">
                <a:solidFill>
                  <a:srgbClr val="0066FF"/>
                </a:solidFill>
              </a:rPr>
              <a:t>(incl. </a:t>
            </a:r>
            <a:r>
              <a:rPr lang="en-GB" altLang="en-US" sz="1600" b="0" kern="0" dirty="0" smtClean="0">
                <a:solidFill>
                  <a:srgbClr val="0099FF"/>
                </a:solidFill>
              </a:rPr>
              <a:t>Twinning)</a:t>
            </a:r>
            <a:endParaRPr lang="en-GB" altLang="en-US" sz="1600" kern="0" dirty="0" smtClean="0">
              <a:solidFill>
                <a:srgbClr val="0099FF"/>
              </a:solidFill>
            </a:endParaRPr>
          </a:p>
          <a:p>
            <a:pPr eaLnBrk="1" hangingPunct="1">
              <a:spcBef>
                <a:spcPts val="600"/>
              </a:spcBef>
              <a:buClr>
                <a:srgbClr val="100167"/>
              </a:buClr>
              <a:defRPr/>
            </a:pPr>
            <a:r>
              <a:rPr lang="en-GB" altLang="en-US" sz="1600" kern="0" dirty="0" smtClean="0">
                <a:solidFill>
                  <a:srgbClr val="0066FF"/>
                </a:solidFill>
              </a:rPr>
              <a:t>Procurement </a:t>
            </a:r>
            <a:r>
              <a:rPr lang="en-GB" altLang="en-US" sz="1600" b="0" kern="0" dirty="0" smtClean="0">
                <a:solidFill>
                  <a:srgbClr val="0066FF"/>
                </a:solidFill>
              </a:rPr>
              <a:t>(</a:t>
            </a:r>
            <a:r>
              <a:rPr lang="en-GB" altLang="en-US" sz="1600" b="0" kern="0" dirty="0" smtClean="0">
                <a:solidFill>
                  <a:srgbClr val="0099FF"/>
                </a:solidFill>
              </a:rPr>
              <a:t>for services, supplies or works)</a:t>
            </a:r>
          </a:p>
          <a:p>
            <a:pPr eaLnBrk="1" hangingPunct="1">
              <a:spcBef>
                <a:spcPts val="600"/>
              </a:spcBef>
              <a:buClr>
                <a:srgbClr val="100167"/>
              </a:buClr>
              <a:defRPr/>
            </a:pPr>
            <a:r>
              <a:rPr lang="en-GB" altLang="en-US" sz="1600" kern="0" dirty="0" smtClean="0">
                <a:solidFill>
                  <a:srgbClr val="0066FF"/>
                </a:solidFill>
              </a:rPr>
              <a:t>Prizes</a:t>
            </a:r>
            <a:endParaRPr lang="en-GB" altLang="en-US" sz="1600" kern="0" dirty="0" smtClean="0">
              <a:solidFill>
                <a:srgbClr val="0099FF"/>
              </a:solidFill>
            </a:endParaRPr>
          </a:p>
          <a:p>
            <a:pPr eaLnBrk="1" hangingPunct="1">
              <a:spcBef>
                <a:spcPts val="600"/>
              </a:spcBef>
              <a:buClr>
                <a:srgbClr val="100167"/>
              </a:buClr>
              <a:defRPr/>
            </a:pPr>
            <a:r>
              <a:rPr lang="en-GB" altLang="en-US" sz="1600" kern="0" dirty="0" smtClean="0">
                <a:solidFill>
                  <a:srgbClr val="0066FF"/>
                </a:solidFill>
              </a:rPr>
              <a:t>Budget support </a:t>
            </a:r>
            <a:r>
              <a:rPr lang="en-GB" altLang="en-US" sz="1600" b="0" kern="0" dirty="0" smtClean="0">
                <a:solidFill>
                  <a:srgbClr val="0066FF"/>
                </a:solidFill>
              </a:rPr>
              <a:t>(</a:t>
            </a:r>
            <a:r>
              <a:rPr lang="fr-BE" altLang="en-US" sz="1600" b="0" u="sng" kern="0" dirty="0" err="1" smtClean="0">
                <a:solidFill>
                  <a:srgbClr val="0099FF"/>
                </a:solidFill>
              </a:rPr>
              <a:t>only</a:t>
            </a:r>
            <a:r>
              <a:rPr lang="fr-BE" altLang="en-US" sz="1600" b="0" u="sng" kern="0" dirty="0" smtClean="0">
                <a:solidFill>
                  <a:srgbClr val="0099FF"/>
                </a:solidFill>
              </a:rPr>
              <a:t> </a:t>
            </a:r>
            <a:r>
              <a:rPr lang="fr-BE" altLang="en-US" sz="1600" b="0" u="sng" kern="0" dirty="0" err="1" smtClean="0">
                <a:solidFill>
                  <a:srgbClr val="0099FF"/>
                </a:solidFill>
              </a:rPr>
              <a:t>Sector</a:t>
            </a:r>
            <a:r>
              <a:rPr lang="fr-BE" altLang="en-US" sz="1600" b="0" u="sng" kern="0" dirty="0" smtClean="0">
                <a:solidFill>
                  <a:srgbClr val="0099FF"/>
                </a:solidFill>
              </a:rPr>
              <a:t> Budget Support</a:t>
            </a:r>
            <a:r>
              <a:rPr lang="fr-BE" altLang="en-US" sz="1600" b="0" kern="0" dirty="0" smtClean="0">
                <a:solidFill>
                  <a:srgbClr val="0099FF"/>
                </a:solidFill>
              </a:rPr>
              <a:t> </a:t>
            </a:r>
            <a:r>
              <a:rPr lang="fr-BE" altLang="en-US" sz="1600" b="0" kern="0" dirty="0" err="1" smtClean="0">
                <a:solidFill>
                  <a:srgbClr val="0099FF"/>
                </a:solidFill>
              </a:rPr>
              <a:t>under</a:t>
            </a:r>
            <a:r>
              <a:rPr lang="fr-BE" altLang="en-US" sz="1600" b="0" kern="0" dirty="0" smtClean="0">
                <a:solidFill>
                  <a:srgbClr val="0099FF"/>
                </a:solidFill>
              </a:rPr>
              <a:t> IPA II) </a:t>
            </a:r>
            <a:endParaRPr lang="en-GB" altLang="en-US" sz="1600" kern="0" dirty="0" smtClean="0">
              <a:solidFill>
                <a:srgbClr val="0099FF"/>
              </a:solidFill>
            </a:endParaRPr>
          </a:p>
          <a:p>
            <a:pPr eaLnBrk="1" hangingPunct="1">
              <a:spcBef>
                <a:spcPts val="600"/>
              </a:spcBef>
              <a:buClr>
                <a:srgbClr val="100167"/>
              </a:buClr>
              <a:defRPr/>
            </a:pPr>
            <a:r>
              <a:rPr lang="en-GB" altLang="en-US" sz="1600" kern="0" dirty="0" smtClean="0">
                <a:solidFill>
                  <a:srgbClr val="0066FF"/>
                </a:solidFill>
              </a:rPr>
              <a:t>Financial instruments</a:t>
            </a:r>
          </a:p>
          <a:p>
            <a:pPr eaLnBrk="1" hangingPunct="1">
              <a:spcBef>
                <a:spcPts val="600"/>
              </a:spcBef>
              <a:buClr>
                <a:srgbClr val="100167"/>
              </a:buClr>
              <a:defRPr/>
            </a:pPr>
            <a:r>
              <a:rPr lang="en-GB" altLang="en-US" sz="1600" kern="0" dirty="0" smtClean="0">
                <a:solidFill>
                  <a:srgbClr val="0066FF"/>
                </a:solidFill>
              </a:rPr>
              <a:t>Union Trust Funds</a:t>
            </a:r>
          </a:p>
        </p:txBody>
      </p:sp>
      <p:sp>
        <p:nvSpPr>
          <p:cNvPr id="19" name="Rectangle 18"/>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335220580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nodeType="afterGroup">
                            <p:stCondLst>
                              <p:cond delay="30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fade">
                                      <p:cBhvr>
                                        <p:cTn id="23" dur="500"/>
                                        <p:tgtEl>
                                          <p:spTgt spid="16">
                                            <p:txEl>
                                              <p:pRg st="0" end="0"/>
                                            </p:txEl>
                                          </p:spTgt>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16">
                                            <p:txEl>
                                              <p:pRg st="1" end="1"/>
                                            </p:txEl>
                                          </p:spTgt>
                                        </p:tgtEl>
                                        <p:attrNameLst>
                                          <p:attrName>style.visibility</p:attrName>
                                        </p:attrNameLst>
                                      </p:cBhvr>
                                      <p:to>
                                        <p:strVal val="visible"/>
                                      </p:to>
                                    </p:set>
                                    <p:animEffect transition="in" filter="fade">
                                      <p:cBhvr>
                                        <p:cTn id="27" dur="500"/>
                                        <p:tgtEl>
                                          <p:spTgt spid="16">
                                            <p:txEl>
                                              <p:pRg st="1" end="1"/>
                                            </p:txEl>
                                          </p:spTgt>
                                        </p:tgtEl>
                                      </p:cBhvr>
                                    </p:animEffect>
                                  </p:childTnLst>
                                </p:cTn>
                              </p:par>
                            </p:childTnLst>
                          </p:cTn>
                        </p:par>
                        <p:par>
                          <p:cTn id="28" fill="hold" nodeType="afterGroup">
                            <p:stCondLst>
                              <p:cond delay="4500"/>
                            </p:stCondLst>
                            <p:childTnLst>
                              <p:par>
                                <p:cTn id="29" presetID="10" presetClass="entr" presetSubtype="0" fill="hold" nodeType="afterEffect">
                                  <p:stCondLst>
                                    <p:cond delay="0"/>
                                  </p:stCondLst>
                                  <p:childTnLst>
                                    <p:set>
                                      <p:cBhvr>
                                        <p:cTn id="30" dur="1" fill="hold">
                                          <p:stCondLst>
                                            <p:cond delay="0"/>
                                          </p:stCondLst>
                                        </p:cTn>
                                        <p:tgtEl>
                                          <p:spTgt spid="16">
                                            <p:txEl>
                                              <p:pRg st="2" end="2"/>
                                            </p:txEl>
                                          </p:spTgt>
                                        </p:tgtEl>
                                        <p:attrNameLst>
                                          <p:attrName>style.visibility</p:attrName>
                                        </p:attrNameLst>
                                      </p:cBhvr>
                                      <p:to>
                                        <p:strVal val="visible"/>
                                      </p:to>
                                    </p:set>
                                    <p:animEffect transition="in" filter="fade">
                                      <p:cBhvr>
                                        <p:cTn id="31" dur="500"/>
                                        <p:tgtEl>
                                          <p:spTgt spid="16">
                                            <p:txEl>
                                              <p:pRg st="2" end="2"/>
                                            </p:txEl>
                                          </p:spTgt>
                                        </p:tgtEl>
                                      </p:cBhvr>
                                    </p:animEffect>
                                  </p:childTnLst>
                                </p:cTn>
                              </p:par>
                            </p:childTnLst>
                          </p:cTn>
                        </p:par>
                        <p:par>
                          <p:cTn id="32" fill="hold" nodeType="afterGroup">
                            <p:stCondLst>
                              <p:cond delay="5000"/>
                            </p:stCondLst>
                            <p:childTnLst>
                              <p:par>
                                <p:cTn id="33" presetID="10" presetClass="entr" presetSubtype="0" fill="hold" nodeType="afterEffect">
                                  <p:stCondLst>
                                    <p:cond delay="0"/>
                                  </p:stCondLst>
                                  <p:childTnLst>
                                    <p:set>
                                      <p:cBhvr>
                                        <p:cTn id="34" dur="1" fill="hold">
                                          <p:stCondLst>
                                            <p:cond delay="0"/>
                                          </p:stCondLst>
                                        </p:cTn>
                                        <p:tgtEl>
                                          <p:spTgt spid="16">
                                            <p:txEl>
                                              <p:pRg st="3" end="3"/>
                                            </p:txEl>
                                          </p:spTgt>
                                        </p:tgtEl>
                                        <p:attrNameLst>
                                          <p:attrName>style.visibility</p:attrName>
                                        </p:attrNameLst>
                                      </p:cBhvr>
                                      <p:to>
                                        <p:strVal val="visible"/>
                                      </p:to>
                                    </p:set>
                                    <p:animEffect transition="in" filter="fade">
                                      <p:cBhvr>
                                        <p:cTn id="35" dur="500"/>
                                        <p:tgtEl>
                                          <p:spTgt spid="16">
                                            <p:txEl>
                                              <p:pRg st="3" end="3"/>
                                            </p:txEl>
                                          </p:spTgt>
                                        </p:tgtEl>
                                      </p:cBhvr>
                                    </p:animEffect>
                                  </p:childTnLst>
                                </p:cTn>
                              </p:par>
                            </p:childTnLst>
                          </p:cTn>
                        </p:par>
                        <p:par>
                          <p:cTn id="36" fill="hold" nodeType="afterGroup">
                            <p:stCondLst>
                              <p:cond delay="5500"/>
                            </p:stCondLst>
                            <p:childTnLst>
                              <p:par>
                                <p:cTn id="37" presetID="10" presetClass="entr" presetSubtype="0" fill="hold" nodeType="afterEffect">
                                  <p:stCondLst>
                                    <p:cond delay="0"/>
                                  </p:stCondLst>
                                  <p:childTnLst>
                                    <p:set>
                                      <p:cBhvr>
                                        <p:cTn id="38" dur="1" fill="hold">
                                          <p:stCondLst>
                                            <p:cond delay="0"/>
                                          </p:stCondLst>
                                        </p:cTn>
                                        <p:tgtEl>
                                          <p:spTgt spid="16">
                                            <p:txEl>
                                              <p:pRg st="4" end="4"/>
                                            </p:txEl>
                                          </p:spTgt>
                                        </p:tgtEl>
                                        <p:attrNameLst>
                                          <p:attrName>style.visibility</p:attrName>
                                        </p:attrNameLst>
                                      </p:cBhvr>
                                      <p:to>
                                        <p:strVal val="visible"/>
                                      </p:to>
                                    </p:set>
                                    <p:animEffect transition="in" filter="fade">
                                      <p:cBhvr>
                                        <p:cTn id="39" dur="500"/>
                                        <p:tgtEl>
                                          <p:spTgt spid="16">
                                            <p:txEl>
                                              <p:pRg st="4" end="4"/>
                                            </p:txEl>
                                          </p:spTgt>
                                        </p:tgtEl>
                                      </p:cBhvr>
                                    </p:animEffect>
                                  </p:childTnLst>
                                </p:cTn>
                              </p:par>
                            </p:childTnLst>
                          </p:cTn>
                        </p:par>
                        <p:par>
                          <p:cTn id="40" fill="hold" nodeType="afterGroup">
                            <p:stCondLst>
                              <p:cond delay="6000"/>
                            </p:stCondLst>
                            <p:childTnLst>
                              <p:par>
                                <p:cTn id="41" presetID="10" presetClass="entr" presetSubtype="0" fill="hold" nodeType="afterEffect">
                                  <p:stCondLst>
                                    <p:cond delay="0"/>
                                  </p:stCondLst>
                                  <p:childTnLst>
                                    <p:set>
                                      <p:cBhvr>
                                        <p:cTn id="42" dur="1" fill="hold">
                                          <p:stCondLst>
                                            <p:cond delay="0"/>
                                          </p:stCondLst>
                                        </p:cTn>
                                        <p:tgtEl>
                                          <p:spTgt spid="16">
                                            <p:txEl>
                                              <p:pRg st="5" end="5"/>
                                            </p:txEl>
                                          </p:spTgt>
                                        </p:tgtEl>
                                        <p:attrNameLst>
                                          <p:attrName>style.visibility</p:attrName>
                                        </p:attrNameLst>
                                      </p:cBhvr>
                                      <p:to>
                                        <p:strVal val="visible"/>
                                      </p:to>
                                    </p:set>
                                    <p:animEffect transition="in" filter="fade">
                                      <p:cBhvr>
                                        <p:cTn id="43"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C:\Users\fondifr\AppData\Local\Microsoft\Windows\Temporary Internet Files\Content.Outlook\A7I4NF1J\A4_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56" y="-99392"/>
            <a:ext cx="9226054" cy="6984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913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393700" y="16081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External action instruments</a:t>
            </a:r>
            <a:endParaRPr lang="en-GB" altLang="fr-FR" sz="2600" b="0" i="0">
              <a:solidFill>
                <a:schemeClr val="bg1"/>
              </a:solidFill>
            </a:endParaRPr>
          </a:p>
        </p:txBody>
      </p:sp>
      <p:sp>
        <p:nvSpPr>
          <p:cNvPr id="4" name="Rounded Rectangle 62"/>
          <p:cNvSpPr>
            <a:spLocks noChangeArrowheads="1"/>
          </p:cNvSpPr>
          <p:nvPr/>
        </p:nvSpPr>
        <p:spPr bwMode="auto">
          <a:xfrm>
            <a:off x="1042988" y="2420938"/>
            <a:ext cx="6697662" cy="285750"/>
          </a:xfrm>
          <a:prstGeom prst="roundRect">
            <a:avLst>
              <a:gd name="adj" fmla="val 39741"/>
            </a:avLst>
          </a:prstGeom>
          <a:gradFill rotWithShape="1">
            <a:gsLst>
              <a:gs pos="0">
                <a:srgbClr val="DCE6F2"/>
              </a:gs>
              <a:gs pos="53000">
                <a:srgbClr val="B2C6E0"/>
              </a:gs>
              <a:gs pos="53999">
                <a:srgbClr val="A9BCD5"/>
              </a:gs>
              <a:gs pos="100000">
                <a:srgbClr val="9CADC1"/>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200">
                <a:solidFill>
                  <a:srgbClr val="0D0D0D"/>
                </a:solidFill>
                <a:latin typeface="Calibri" pitchFamily="34" charset="0"/>
                <a:cs typeface="Times New Roman" pitchFamily="18" charset="0"/>
              </a:rPr>
              <a:t>European Instrument for Democracy and Human Rights (EIDHR)</a:t>
            </a:r>
            <a:endParaRPr lang="en-GB" altLang="en-US" sz="8000"/>
          </a:p>
        </p:txBody>
      </p:sp>
      <p:sp>
        <p:nvSpPr>
          <p:cNvPr id="5" name="AutoShape 1"/>
          <p:cNvSpPr>
            <a:spLocks/>
          </p:cNvSpPr>
          <p:nvPr/>
        </p:nvSpPr>
        <p:spPr bwMode="auto">
          <a:xfrm rot="16200000" flipH="1">
            <a:off x="3465512" y="2990851"/>
            <a:ext cx="142875" cy="4794250"/>
          </a:xfrm>
          <a:prstGeom prst="rightBrace">
            <a:avLst>
              <a:gd name="adj1" fmla="val 251977"/>
              <a:gd name="adj2" fmla="val 50620"/>
            </a:avLst>
          </a:prstGeom>
          <a:noFill/>
          <a:ln w="22225">
            <a:solidFill>
              <a:srgbClr val="5F5F5F"/>
            </a:solidFill>
            <a:round/>
            <a:headEnd/>
            <a:tailEnd/>
          </a:ln>
          <a:extLst>
            <a:ext uri="{909E8E84-426E-40DD-AFC4-6F175D3DCCD1}">
              <a14:hiddenFill xmlns:a14="http://schemas.microsoft.com/office/drawing/2010/main">
                <a:solidFill>
                  <a:srgbClr val="FFFFFF"/>
                </a:solidFill>
              </a14:hiddenFill>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grpSp>
        <p:nvGrpSpPr>
          <p:cNvPr id="19466" name="Group 19465"/>
          <p:cNvGrpSpPr>
            <a:grpSpLocks/>
          </p:cNvGrpSpPr>
          <p:nvPr/>
        </p:nvGrpSpPr>
        <p:grpSpPr bwMode="auto">
          <a:xfrm>
            <a:off x="6011863" y="3665538"/>
            <a:ext cx="1655762" cy="1492250"/>
            <a:chOff x="6011295" y="3666330"/>
            <a:chExt cx="1656045" cy="1490970"/>
          </a:xfrm>
        </p:grpSpPr>
        <p:sp>
          <p:nvSpPr>
            <p:cNvPr id="27692" name="TextBox 54"/>
            <p:cNvSpPr txBox="1">
              <a:spLocks noChangeArrowheads="1"/>
            </p:cNvSpPr>
            <p:nvPr/>
          </p:nvSpPr>
          <p:spPr bwMode="auto">
            <a:xfrm>
              <a:off x="6011295" y="3666330"/>
              <a:ext cx="1656045" cy="1490970"/>
            </a:xfrm>
            <a:prstGeom prst="rect">
              <a:avLst/>
            </a:prstGeom>
            <a:noFill/>
            <a:ln w="19050">
              <a:solidFill>
                <a:srgbClr val="808080"/>
              </a:solidFill>
              <a:prstDash val="sysDot"/>
              <a:miter lim="800000"/>
              <a:headEnd/>
              <a:tailEnd/>
            </a:ln>
            <a:extLst>
              <a:ext uri="{909E8E84-426E-40DD-AFC4-6F175D3DCCD1}">
                <a14:hiddenFill xmlns:a14="http://schemas.microsoft.com/office/drawing/2010/main">
                  <a:solidFill>
                    <a:srgbClr val="FFFFFF"/>
                  </a:solidFill>
                </a14:hiddenFill>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7" name="Text Box 3"/>
            <p:cNvSpPr txBox="1">
              <a:spLocks noChangeArrowheads="1"/>
            </p:cNvSpPr>
            <p:nvPr/>
          </p:nvSpPr>
          <p:spPr bwMode="auto">
            <a:xfrm>
              <a:off x="6084168" y="3730623"/>
              <a:ext cx="683143" cy="1370587"/>
            </a:xfrm>
            <a:prstGeom prst="rect">
              <a:avLst/>
            </a:prstGeom>
            <a:noFill/>
            <a:ln w="22225">
              <a:solidFill>
                <a:srgbClr val="5A5A5A"/>
              </a:solidFill>
              <a:miter lim="800000"/>
              <a:headEnd/>
              <a:tailEnd/>
            </a:ln>
            <a:extLst>
              <a:ext uri="{909E8E84-426E-40DD-AFC4-6F175D3DCCD1}">
                <a14:hiddenFill xmlns:a14="http://schemas.microsoft.com/office/drawing/2010/main">
                  <a:solidFill>
                    <a:srgbClr val="FFFFFF"/>
                  </a:solidFill>
                </a14:hiddenFill>
              </a:ext>
            </a:extLst>
          </p:spPr>
          <p:txBody>
            <a:bodyPr vert="vert270" anchor="ctr"/>
            <a:lstStyle/>
            <a:p>
              <a:pPr algn="ctr">
                <a:defRPr/>
              </a:pPr>
              <a:r>
                <a:rPr lang="en-ZW" altLang="en-US" sz="1200" dirty="0">
                  <a:solidFill>
                    <a:schemeClr val="bg2">
                      <a:lumMod val="75000"/>
                    </a:schemeClr>
                  </a:solidFill>
                  <a:latin typeface="Arial" pitchFamily="34" charset="0"/>
                  <a:ea typeface="Times New Roman" pitchFamily="18" charset="0"/>
                </a:rPr>
                <a:t>Greenland Instrument</a:t>
              </a:r>
              <a:endParaRPr lang="en-ZW" altLang="en-US" sz="11500" dirty="0">
                <a:solidFill>
                  <a:schemeClr val="bg2">
                    <a:lumMod val="75000"/>
                  </a:schemeClr>
                </a:solidFill>
              </a:endParaRPr>
            </a:p>
          </p:txBody>
        </p:sp>
        <p:sp>
          <p:nvSpPr>
            <p:cNvPr id="22" name="Text Box 2"/>
            <p:cNvSpPr txBox="1">
              <a:spLocks noChangeArrowheads="1"/>
            </p:cNvSpPr>
            <p:nvPr/>
          </p:nvSpPr>
          <p:spPr bwMode="auto">
            <a:xfrm>
              <a:off x="6876186" y="3741737"/>
              <a:ext cx="683143" cy="1359473"/>
            </a:xfrm>
            <a:prstGeom prst="rect">
              <a:avLst/>
            </a:prstGeom>
            <a:noFill/>
            <a:ln w="22225">
              <a:solidFill>
                <a:srgbClr val="5A5A5A"/>
              </a:solidFill>
              <a:miter lim="800000"/>
              <a:headEnd/>
              <a:tailEnd/>
            </a:ln>
            <a:extLst>
              <a:ext uri="{909E8E84-426E-40DD-AFC4-6F175D3DCCD1}">
                <a14:hiddenFill xmlns:a14="http://schemas.microsoft.com/office/drawing/2010/main">
                  <a:solidFill>
                    <a:srgbClr val="FFFFFF"/>
                  </a:solidFill>
                </a14:hiddenFill>
              </a:ext>
            </a:extLst>
          </p:spPr>
          <p:txBody>
            <a:bodyPr vert="vert270" anchor="ctr"/>
            <a:lstStyle/>
            <a:p>
              <a:pPr algn="ctr">
                <a:defRPr/>
              </a:pPr>
              <a:r>
                <a:rPr lang="en-ZW" altLang="en-US" sz="1200" dirty="0">
                  <a:solidFill>
                    <a:schemeClr val="bg2">
                      <a:lumMod val="75000"/>
                    </a:schemeClr>
                  </a:solidFill>
                  <a:latin typeface="Arial" pitchFamily="34" charset="0"/>
                  <a:ea typeface="Times New Roman" pitchFamily="18" charset="0"/>
                </a:rPr>
                <a:t>EDF</a:t>
              </a:r>
              <a:r>
                <a:rPr lang="en-ZW" altLang="en-US" sz="1050" dirty="0">
                  <a:solidFill>
                    <a:schemeClr val="bg2">
                      <a:lumMod val="75000"/>
                    </a:schemeClr>
                  </a:solidFill>
                  <a:latin typeface="Arial" pitchFamily="34" charset="0"/>
                  <a:ea typeface="Times New Roman" pitchFamily="18" charset="0"/>
                </a:rPr>
                <a:t/>
              </a:r>
              <a:br>
                <a:rPr lang="en-ZW" altLang="en-US" sz="1050" dirty="0">
                  <a:solidFill>
                    <a:schemeClr val="bg2">
                      <a:lumMod val="75000"/>
                    </a:schemeClr>
                  </a:solidFill>
                  <a:latin typeface="Arial" pitchFamily="34" charset="0"/>
                  <a:ea typeface="Times New Roman" pitchFamily="18" charset="0"/>
                </a:rPr>
              </a:br>
              <a:r>
                <a:rPr lang="en-ZW" altLang="en-US" sz="1050" dirty="0">
                  <a:solidFill>
                    <a:schemeClr val="bg2">
                      <a:lumMod val="75000"/>
                    </a:schemeClr>
                  </a:solidFill>
                  <a:latin typeface="Arial" pitchFamily="34" charset="0"/>
                  <a:ea typeface="Times New Roman" pitchFamily="18" charset="0"/>
                </a:rPr>
                <a:t>(outside budget)</a:t>
              </a:r>
              <a:endParaRPr lang="en-ZW" altLang="en-US" sz="8800" dirty="0">
                <a:solidFill>
                  <a:schemeClr val="bg2">
                    <a:lumMod val="75000"/>
                  </a:schemeClr>
                </a:solidFill>
              </a:endParaRPr>
            </a:p>
          </p:txBody>
        </p:sp>
      </p:grpSp>
      <p:sp>
        <p:nvSpPr>
          <p:cNvPr id="23" name="AutoShape 29"/>
          <p:cNvSpPr>
            <a:spLocks noChangeArrowheads="1"/>
          </p:cNvSpPr>
          <p:nvPr/>
        </p:nvSpPr>
        <p:spPr bwMode="auto">
          <a:xfrm>
            <a:off x="1042988" y="2797175"/>
            <a:ext cx="6697662" cy="295275"/>
          </a:xfrm>
          <a:prstGeom prst="roundRect">
            <a:avLst>
              <a:gd name="adj" fmla="val 39741"/>
            </a:avLst>
          </a:prstGeom>
          <a:gradFill rotWithShape="1">
            <a:gsLst>
              <a:gs pos="0">
                <a:srgbClr val="DCE6F2"/>
              </a:gs>
              <a:gs pos="53000">
                <a:srgbClr val="B2C6E0"/>
              </a:gs>
              <a:gs pos="53999">
                <a:srgbClr val="A9BCD5"/>
              </a:gs>
              <a:gs pos="100000">
                <a:srgbClr val="9CADC1"/>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200">
                <a:solidFill>
                  <a:srgbClr val="0D0D0D"/>
                </a:solidFill>
                <a:latin typeface="Calibri" pitchFamily="34" charset="0"/>
                <a:cs typeface="Times New Roman" pitchFamily="18" charset="0"/>
              </a:rPr>
              <a:t>Instrument for Stability (IfS)</a:t>
            </a:r>
            <a:endParaRPr lang="en-GB" altLang="en-US" sz="8000"/>
          </a:p>
        </p:txBody>
      </p:sp>
      <p:sp>
        <p:nvSpPr>
          <p:cNvPr id="24" name="AutoShape 5"/>
          <p:cNvSpPr>
            <a:spLocks noChangeArrowheads="1"/>
          </p:cNvSpPr>
          <p:nvPr/>
        </p:nvSpPr>
        <p:spPr bwMode="auto">
          <a:xfrm>
            <a:off x="1042988" y="3192463"/>
            <a:ext cx="6697662" cy="276225"/>
          </a:xfrm>
          <a:prstGeom prst="roundRect">
            <a:avLst>
              <a:gd name="adj" fmla="val 39741"/>
            </a:avLst>
          </a:prstGeom>
          <a:gradFill rotWithShape="1">
            <a:gsLst>
              <a:gs pos="0">
                <a:srgbClr val="DCE6F2"/>
              </a:gs>
              <a:gs pos="53000">
                <a:srgbClr val="B2C6E0"/>
              </a:gs>
              <a:gs pos="53999">
                <a:srgbClr val="A9BCD5"/>
              </a:gs>
              <a:gs pos="100000">
                <a:srgbClr val="9CADC1"/>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en-GB" altLang="en-US" sz="1200">
                <a:solidFill>
                  <a:srgbClr val="0D0D0D"/>
                </a:solidFill>
                <a:latin typeface="Calibri" pitchFamily="34" charset="0"/>
                <a:cs typeface="Times New Roman" pitchFamily="18" charset="0"/>
              </a:rPr>
              <a:t>Instrument for Nuclear Safety Cooperation (INSC)</a:t>
            </a:r>
            <a:endParaRPr lang="en-GB" altLang="en-US" sz="8000"/>
          </a:p>
        </p:txBody>
      </p:sp>
      <p:grpSp>
        <p:nvGrpSpPr>
          <p:cNvPr id="19467" name="Group 19466"/>
          <p:cNvGrpSpPr>
            <a:grpSpLocks/>
          </p:cNvGrpSpPr>
          <p:nvPr/>
        </p:nvGrpSpPr>
        <p:grpSpPr bwMode="auto">
          <a:xfrm>
            <a:off x="2263775" y="3649663"/>
            <a:ext cx="1127125" cy="1617662"/>
            <a:chOff x="2267743" y="3630950"/>
            <a:chExt cx="1126866" cy="1569795"/>
          </a:xfrm>
        </p:grpSpPr>
        <p:grpSp>
          <p:nvGrpSpPr>
            <p:cNvPr id="27688" name="Group 18"/>
            <p:cNvGrpSpPr>
              <a:grpSpLocks/>
            </p:cNvGrpSpPr>
            <p:nvPr/>
          </p:nvGrpSpPr>
          <p:grpSpPr bwMode="auto">
            <a:xfrm>
              <a:off x="2267743" y="3630950"/>
              <a:ext cx="1126643" cy="1569795"/>
              <a:chOff x="13753" y="29876"/>
              <a:chExt cx="30480" cy="14493"/>
            </a:xfrm>
          </p:grpSpPr>
          <p:sp>
            <p:nvSpPr>
              <p:cNvPr id="27690" name="Rounded Rectangle 85"/>
              <p:cNvSpPr>
                <a:spLocks noChangeArrowheads="1"/>
              </p:cNvSpPr>
              <p:nvPr/>
            </p:nvSpPr>
            <p:spPr bwMode="auto">
              <a:xfrm>
                <a:off x="13747" y="29876"/>
                <a:ext cx="30492" cy="14494"/>
              </a:xfrm>
              <a:prstGeom prst="roundRect">
                <a:avLst>
                  <a:gd name="adj" fmla="val 7653"/>
                </a:avLst>
              </a:prstGeom>
              <a:solidFill>
                <a:srgbClr val="FFFFFF"/>
              </a:soli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27691" name="Rounded Rectangle 86"/>
              <p:cNvSpPr>
                <a:spLocks noChangeArrowheads="1"/>
              </p:cNvSpPr>
              <p:nvPr/>
            </p:nvSpPr>
            <p:spPr bwMode="auto">
              <a:xfrm>
                <a:off x="13949" y="29876"/>
                <a:ext cx="30089" cy="14494"/>
              </a:xfrm>
              <a:prstGeom prst="roundRect">
                <a:avLst>
                  <a:gd name="adj" fmla="val 7653"/>
                </a:avLst>
              </a:prstGeom>
              <a:gradFill rotWithShape="1">
                <a:gsLst>
                  <a:gs pos="0">
                    <a:srgbClr val="E5DEDB"/>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grpSp>
        <p:sp>
          <p:nvSpPr>
            <p:cNvPr id="25" name="TextBox 23"/>
            <p:cNvSpPr txBox="1">
              <a:spLocks noChangeArrowheads="1"/>
            </p:cNvSpPr>
            <p:nvPr/>
          </p:nvSpPr>
          <p:spPr bwMode="auto">
            <a:xfrm>
              <a:off x="2302660" y="3630950"/>
              <a:ext cx="1091949" cy="155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nchor="ctr"/>
            <a:lstStyle/>
            <a:p>
              <a:pPr algn="ctr">
                <a:defRPr/>
              </a:pPr>
              <a:r>
                <a:rPr lang="en-GB" altLang="en-US" sz="1100" dirty="0">
                  <a:solidFill>
                    <a:schemeClr val="bg2">
                      <a:lumMod val="75000"/>
                    </a:schemeClr>
                  </a:solidFill>
                  <a:latin typeface="Calibri" panose="020F0502020204030204" pitchFamily="34" charset="0"/>
                  <a:ea typeface="MS PGothic" pitchFamily="34" charset="-128"/>
                </a:rPr>
                <a:t>European Neighbourhood Instrument</a:t>
              </a:r>
            </a:p>
            <a:p>
              <a:pPr algn="ctr">
                <a:defRPr/>
              </a:pPr>
              <a:endParaRPr lang="en-US" altLang="en-US" sz="1100" dirty="0">
                <a:solidFill>
                  <a:schemeClr val="bg2">
                    <a:lumMod val="75000"/>
                  </a:schemeClr>
                </a:solidFill>
                <a:latin typeface="Calibri" panose="020F0502020204030204" pitchFamily="34" charset="0"/>
                <a:ea typeface="Times New Roman" pitchFamily="18" charset="0"/>
              </a:endParaRPr>
            </a:p>
            <a:p>
              <a:pPr algn="ctr">
                <a:defRPr/>
              </a:pPr>
              <a:r>
                <a:rPr lang="en-GB" altLang="en-US" sz="1800" dirty="0">
                  <a:solidFill>
                    <a:schemeClr val="bg2">
                      <a:lumMod val="75000"/>
                    </a:schemeClr>
                  </a:solidFill>
                  <a:latin typeface="Calibri" panose="020F0502020204030204" pitchFamily="34" charset="0"/>
                  <a:ea typeface="MS PGothic" pitchFamily="34" charset="-128"/>
                </a:rPr>
                <a:t>(ENI)</a:t>
              </a:r>
              <a:endParaRPr lang="en-GB" altLang="en-US" sz="1800" dirty="0">
                <a:solidFill>
                  <a:schemeClr val="bg2">
                    <a:lumMod val="75000"/>
                  </a:schemeClr>
                </a:solidFill>
                <a:latin typeface="Calibri" panose="020F0502020204030204" pitchFamily="34" charset="0"/>
              </a:endParaRPr>
            </a:p>
          </p:txBody>
        </p:sp>
      </p:grpSp>
      <p:grpSp>
        <p:nvGrpSpPr>
          <p:cNvPr id="19465" name="Group 19464"/>
          <p:cNvGrpSpPr>
            <a:grpSpLocks/>
          </p:cNvGrpSpPr>
          <p:nvPr/>
        </p:nvGrpSpPr>
        <p:grpSpPr bwMode="auto">
          <a:xfrm>
            <a:off x="1057275" y="3633788"/>
            <a:ext cx="1143000" cy="1633537"/>
            <a:chOff x="1028280" y="3617069"/>
            <a:chExt cx="1142961" cy="1583568"/>
          </a:xfrm>
        </p:grpSpPr>
        <p:grpSp>
          <p:nvGrpSpPr>
            <p:cNvPr id="27678" name="Group 80"/>
            <p:cNvGrpSpPr>
              <a:grpSpLocks/>
            </p:cNvGrpSpPr>
            <p:nvPr/>
          </p:nvGrpSpPr>
          <p:grpSpPr bwMode="auto">
            <a:xfrm>
              <a:off x="1028280" y="3631194"/>
              <a:ext cx="1133710" cy="1569443"/>
              <a:chOff x="13753" y="29876"/>
              <a:chExt cx="30480" cy="14493"/>
            </a:xfrm>
          </p:grpSpPr>
          <p:sp>
            <p:nvSpPr>
              <p:cNvPr id="27686" name="Rounded Rectangle 85"/>
              <p:cNvSpPr>
                <a:spLocks noChangeArrowheads="1"/>
              </p:cNvSpPr>
              <p:nvPr/>
            </p:nvSpPr>
            <p:spPr bwMode="auto">
              <a:xfrm>
                <a:off x="13747" y="29876"/>
                <a:ext cx="30492" cy="14494"/>
              </a:xfrm>
              <a:prstGeom prst="roundRect">
                <a:avLst>
                  <a:gd name="adj" fmla="val 7653"/>
                </a:avLst>
              </a:prstGeom>
              <a:solidFill>
                <a:srgbClr val="FFFFFF"/>
              </a:soli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27687" name="Rounded Rectangle 86"/>
              <p:cNvSpPr>
                <a:spLocks noChangeArrowheads="1"/>
              </p:cNvSpPr>
              <p:nvPr/>
            </p:nvSpPr>
            <p:spPr bwMode="auto">
              <a:xfrm>
                <a:off x="13949" y="29876"/>
                <a:ext cx="30089" cy="14494"/>
              </a:xfrm>
              <a:prstGeom prst="roundRect">
                <a:avLst>
                  <a:gd name="adj" fmla="val 7653"/>
                </a:avLst>
              </a:prstGeom>
              <a:gradFill rotWithShape="1">
                <a:gsLst>
                  <a:gs pos="0">
                    <a:srgbClr val="E5DEDB"/>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grpSp>
        <p:cxnSp>
          <p:nvCxnSpPr>
            <p:cNvPr id="27679" name="AutoShape 12"/>
            <p:cNvCxnSpPr>
              <a:cxnSpLocks noChangeShapeType="1"/>
            </p:cNvCxnSpPr>
            <p:nvPr/>
          </p:nvCxnSpPr>
          <p:spPr bwMode="auto">
            <a:xfrm>
              <a:off x="1105226" y="4260781"/>
              <a:ext cx="1012825" cy="0"/>
            </a:xfrm>
            <a:prstGeom prst="straightConnector1">
              <a:avLst/>
            </a:prstGeom>
            <a:noFill/>
            <a:ln w="9525">
              <a:solidFill>
                <a:srgbClr val="5F5F5F"/>
              </a:solidFill>
              <a:round/>
              <a:headEnd/>
              <a:tailEnd/>
            </a:ln>
            <a:extLst>
              <a:ext uri="{909E8E84-426E-40DD-AFC4-6F175D3DCCD1}">
                <a14:hiddenFill xmlns:a14="http://schemas.microsoft.com/office/drawing/2010/main">
                  <a:noFill/>
                </a14:hiddenFill>
              </a:ext>
            </a:extLst>
          </p:spPr>
        </p:cxnSp>
        <p:sp>
          <p:nvSpPr>
            <p:cNvPr id="29" name="Text Box 11"/>
            <p:cNvSpPr txBox="1">
              <a:spLocks noChangeArrowheads="1"/>
            </p:cNvSpPr>
            <p:nvPr/>
          </p:nvSpPr>
          <p:spPr bwMode="auto">
            <a:xfrm>
              <a:off x="1077491" y="3617069"/>
              <a:ext cx="1092163" cy="558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algn="ctr">
                <a:defRPr/>
              </a:pPr>
              <a:r>
                <a:rPr lang="en-GB" altLang="en-US" sz="900" dirty="0">
                  <a:solidFill>
                    <a:schemeClr val="bg2">
                      <a:lumMod val="75000"/>
                    </a:schemeClr>
                  </a:solidFill>
                  <a:ea typeface="MS PGothic" pitchFamily="34" charset="-128"/>
                </a:rPr>
                <a:t>Development Cooperation Instrument (DCI)</a:t>
              </a:r>
              <a:endParaRPr lang="en-GB" altLang="en-US" dirty="0">
                <a:solidFill>
                  <a:schemeClr val="bg2">
                    <a:lumMod val="75000"/>
                  </a:schemeClr>
                </a:solidFill>
              </a:endParaRPr>
            </a:p>
          </p:txBody>
        </p:sp>
        <p:cxnSp>
          <p:nvCxnSpPr>
            <p:cNvPr id="27681" name="AutoShape 10"/>
            <p:cNvCxnSpPr>
              <a:cxnSpLocks noChangeShapeType="1"/>
            </p:cNvCxnSpPr>
            <p:nvPr/>
          </p:nvCxnSpPr>
          <p:spPr bwMode="auto">
            <a:xfrm>
              <a:off x="1105244" y="4599029"/>
              <a:ext cx="1012825" cy="0"/>
            </a:xfrm>
            <a:prstGeom prst="straightConnector1">
              <a:avLst/>
            </a:prstGeom>
            <a:noFill/>
            <a:ln w="9525">
              <a:solidFill>
                <a:srgbClr val="5F5F5F"/>
              </a:solidFill>
              <a:round/>
              <a:headEnd/>
              <a:tailEnd/>
            </a:ln>
            <a:extLst>
              <a:ext uri="{909E8E84-426E-40DD-AFC4-6F175D3DCCD1}">
                <a14:hiddenFill xmlns:a14="http://schemas.microsoft.com/office/drawing/2010/main">
                  <a:noFill/>
                </a14:hiddenFill>
              </a:ext>
            </a:extLst>
          </p:spPr>
        </p:cxnSp>
        <p:cxnSp>
          <p:nvCxnSpPr>
            <p:cNvPr id="27682" name="AutoShape 9"/>
            <p:cNvCxnSpPr>
              <a:cxnSpLocks noChangeShapeType="1"/>
            </p:cNvCxnSpPr>
            <p:nvPr/>
          </p:nvCxnSpPr>
          <p:spPr bwMode="auto">
            <a:xfrm>
              <a:off x="1105225" y="4907263"/>
              <a:ext cx="1012825" cy="0"/>
            </a:xfrm>
            <a:prstGeom prst="straightConnector1">
              <a:avLst/>
            </a:prstGeom>
            <a:noFill/>
            <a:ln w="9525">
              <a:solidFill>
                <a:srgbClr val="5F5F5F"/>
              </a:solidFill>
              <a:round/>
              <a:headEnd/>
              <a:tailEnd/>
            </a:ln>
            <a:extLst>
              <a:ext uri="{909E8E84-426E-40DD-AFC4-6F175D3DCCD1}">
                <a14:hiddenFill xmlns:a14="http://schemas.microsoft.com/office/drawing/2010/main">
                  <a:noFill/>
                </a14:hiddenFill>
              </a:ext>
            </a:extLst>
          </p:spPr>
        </p:cxnSp>
        <p:sp>
          <p:nvSpPr>
            <p:cNvPr id="19456" name="Text Box 8"/>
            <p:cNvSpPr txBox="1">
              <a:spLocks noChangeArrowheads="1"/>
            </p:cNvSpPr>
            <p:nvPr/>
          </p:nvSpPr>
          <p:spPr bwMode="auto">
            <a:xfrm>
              <a:off x="1079078" y="4269579"/>
              <a:ext cx="1092163" cy="32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algn="ctr">
                <a:defRPr/>
              </a:pPr>
              <a:r>
                <a:rPr lang="en-GB" altLang="en-US" sz="600" dirty="0">
                  <a:solidFill>
                    <a:schemeClr val="bg2">
                      <a:lumMod val="75000"/>
                    </a:schemeClr>
                  </a:solidFill>
                  <a:ea typeface="MS PGothic" pitchFamily="34" charset="-128"/>
                </a:rPr>
                <a:t>Thematic Programmes Global Public Goods</a:t>
              </a:r>
              <a:endParaRPr lang="en-GB" altLang="en-US" dirty="0">
                <a:solidFill>
                  <a:schemeClr val="bg2">
                    <a:lumMod val="75000"/>
                  </a:schemeClr>
                </a:solidFill>
              </a:endParaRPr>
            </a:p>
          </p:txBody>
        </p:sp>
        <p:sp>
          <p:nvSpPr>
            <p:cNvPr id="19457" name="Text Box 7"/>
            <p:cNvSpPr txBox="1">
              <a:spLocks noChangeArrowheads="1"/>
            </p:cNvSpPr>
            <p:nvPr/>
          </p:nvSpPr>
          <p:spPr bwMode="auto">
            <a:xfrm>
              <a:off x="1069554" y="4615840"/>
              <a:ext cx="1092163" cy="24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algn="ctr">
                <a:defRPr/>
              </a:pPr>
              <a:r>
                <a:rPr lang="en-GB" altLang="en-US" sz="600" dirty="0">
                  <a:solidFill>
                    <a:schemeClr val="bg2">
                      <a:lumMod val="75000"/>
                    </a:schemeClr>
                  </a:solidFill>
                  <a:ea typeface="MS PGothic" pitchFamily="34" charset="-128"/>
                </a:rPr>
                <a:t>Non-State Actors &amp; Local Authorities</a:t>
              </a:r>
              <a:endParaRPr lang="en-GB" altLang="en-US" dirty="0">
                <a:solidFill>
                  <a:schemeClr val="bg2">
                    <a:lumMod val="75000"/>
                  </a:schemeClr>
                </a:solidFill>
              </a:endParaRPr>
            </a:p>
          </p:txBody>
        </p:sp>
        <p:sp>
          <p:nvSpPr>
            <p:cNvPr id="19459" name="Text Box 6"/>
            <p:cNvSpPr txBox="1">
              <a:spLocks noChangeArrowheads="1"/>
            </p:cNvSpPr>
            <p:nvPr/>
          </p:nvSpPr>
          <p:spPr bwMode="auto">
            <a:xfrm>
              <a:off x="1048917" y="4912856"/>
              <a:ext cx="1092163" cy="244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lstStyle/>
            <a:p>
              <a:pPr algn="ctr">
                <a:defRPr/>
              </a:pPr>
              <a:r>
                <a:rPr lang="en-GB" altLang="en-US" sz="600" dirty="0">
                  <a:solidFill>
                    <a:schemeClr val="bg2">
                      <a:lumMod val="75000"/>
                    </a:schemeClr>
                  </a:solidFill>
                  <a:ea typeface="MS PGothic" pitchFamily="34" charset="-128"/>
                </a:rPr>
                <a:t>Pan-African Programme</a:t>
              </a:r>
              <a:endParaRPr lang="en-GB" altLang="en-US" dirty="0">
                <a:solidFill>
                  <a:schemeClr val="bg2">
                    <a:lumMod val="75000"/>
                  </a:schemeClr>
                </a:solidFill>
              </a:endParaRPr>
            </a:p>
          </p:txBody>
        </p:sp>
      </p:grpSp>
      <p:sp>
        <p:nvSpPr>
          <p:cNvPr id="27659" name="Rectangle 3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27660" name="Rectangle 5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17" name="Rounded Rectangle 85"/>
          <p:cNvSpPr>
            <a:spLocks noChangeArrowheads="1"/>
          </p:cNvSpPr>
          <p:nvPr/>
        </p:nvSpPr>
        <p:spPr bwMode="auto">
          <a:xfrm>
            <a:off x="3536950" y="3667125"/>
            <a:ext cx="1141413" cy="1582738"/>
          </a:xfrm>
          <a:prstGeom prst="roundRect">
            <a:avLst>
              <a:gd name="adj" fmla="val 7653"/>
            </a:avLst>
          </a:prstGeom>
          <a:solidFill>
            <a:srgbClr val="FFFFFF"/>
          </a:solidFill>
          <a:ln w="38100">
            <a:solidFill>
              <a:srgbClr val="8DB3E2"/>
            </a:solidFill>
            <a:round/>
            <a:headEnd/>
            <a:tailEnd/>
          </a:ln>
          <a:effectLst>
            <a:outerShdw dist="38100" dir="2700000" algn="tl" rotWithShape="0">
              <a:srgbClr val="808080">
                <a:alpha val="42998"/>
              </a:srgbClr>
            </a:outerShdw>
          </a:effec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grpSp>
        <p:nvGrpSpPr>
          <p:cNvPr id="19470" name="Group 19469"/>
          <p:cNvGrpSpPr>
            <a:grpSpLocks/>
          </p:cNvGrpSpPr>
          <p:nvPr/>
        </p:nvGrpSpPr>
        <p:grpSpPr bwMode="auto">
          <a:xfrm>
            <a:off x="3551238" y="3676650"/>
            <a:ext cx="1108075" cy="1550988"/>
            <a:chOff x="2780857" y="3621879"/>
            <a:chExt cx="1108679" cy="1551195"/>
          </a:xfrm>
        </p:grpSpPr>
        <p:sp>
          <p:nvSpPr>
            <p:cNvPr id="27676" name="Rounded Rectangle 86"/>
            <p:cNvSpPr>
              <a:spLocks noChangeArrowheads="1"/>
            </p:cNvSpPr>
            <p:nvPr/>
          </p:nvSpPr>
          <p:spPr bwMode="auto">
            <a:xfrm>
              <a:off x="2780857" y="3621879"/>
              <a:ext cx="1104822" cy="1551195"/>
            </a:xfrm>
            <a:prstGeom prst="roundRect">
              <a:avLst>
                <a:gd name="adj" fmla="val 7653"/>
              </a:avLst>
            </a:prstGeom>
            <a:gradFill rotWithShape="1">
              <a:gsLst>
                <a:gs pos="0">
                  <a:srgbClr val="E5DEDB"/>
                </a:gs>
                <a:gs pos="100000">
                  <a:srgbClr val="FFFFFF">
                    <a:alpha val="0"/>
                  </a:srgbClr>
                </a:gs>
              </a:gsLst>
              <a:lin ang="5400000"/>
            </a:gradFill>
            <a:ln w="28575">
              <a:solidFill>
                <a:srgbClr val="8DB3E2"/>
              </a:solidFill>
              <a:round/>
              <a:headEnd/>
              <a:tailEnd/>
            </a:ln>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40" name="TextBox 23"/>
            <p:cNvSpPr txBox="1">
              <a:spLocks noChangeArrowheads="1"/>
            </p:cNvSpPr>
            <p:nvPr/>
          </p:nvSpPr>
          <p:spPr bwMode="auto">
            <a:xfrm>
              <a:off x="2796741" y="3644107"/>
              <a:ext cx="1092795" cy="1525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nchor="ctr"/>
            <a:lstStyle/>
            <a:p>
              <a:pPr algn="ctr">
                <a:defRPr/>
              </a:pPr>
              <a:r>
                <a:rPr lang="fr-BE" altLang="en-US" sz="1100" dirty="0">
                  <a:solidFill>
                    <a:schemeClr val="bg2">
                      <a:lumMod val="75000"/>
                    </a:schemeClr>
                  </a:solidFill>
                  <a:latin typeface="Calibri" panose="020F0502020204030204" pitchFamily="34" charset="0"/>
                  <a:ea typeface="MS PGothic" pitchFamily="34" charset="-128"/>
                </a:rPr>
                <a:t>Instrument for </a:t>
              </a:r>
              <a:r>
                <a:rPr lang="fr-BE" altLang="en-US" sz="1100" dirty="0" err="1">
                  <a:solidFill>
                    <a:schemeClr val="bg2">
                      <a:lumMod val="75000"/>
                    </a:schemeClr>
                  </a:solidFill>
                  <a:latin typeface="Calibri" panose="020F0502020204030204" pitchFamily="34" charset="0"/>
                  <a:ea typeface="MS PGothic" pitchFamily="34" charset="-128"/>
                </a:rPr>
                <a:t>Pre</a:t>
              </a:r>
              <a:r>
                <a:rPr lang="fr-BE" altLang="en-US" sz="1100" dirty="0">
                  <a:solidFill>
                    <a:schemeClr val="bg2">
                      <a:lumMod val="75000"/>
                    </a:schemeClr>
                  </a:solidFill>
                  <a:latin typeface="Calibri" panose="020F0502020204030204" pitchFamily="34" charset="0"/>
                  <a:ea typeface="MS PGothic" pitchFamily="34" charset="-128"/>
                </a:rPr>
                <a:t>-accession Assistance</a:t>
              </a:r>
            </a:p>
            <a:p>
              <a:pPr algn="ctr">
                <a:defRPr/>
              </a:pPr>
              <a:endParaRPr lang="en-US" altLang="en-US" sz="1100" dirty="0">
                <a:solidFill>
                  <a:schemeClr val="bg2">
                    <a:lumMod val="75000"/>
                  </a:schemeClr>
                </a:solidFill>
                <a:latin typeface="Calibri" panose="020F0502020204030204" pitchFamily="34" charset="0"/>
                <a:ea typeface="Times New Roman" pitchFamily="18" charset="0"/>
              </a:endParaRPr>
            </a:p>
            <a:p>
              <a:pPr algn="ctr">
                <a:defRPr/>
              </a:pPr>
              <a:r>
                <a:rPr lang="en-GB" altLang="en-US" sz="1800" dirty="0">
                  <a:solidFill>
                    <a:schemeClr val="bg2">
                      <a:lumMod val="75000"/>
                    </a:schemeClr>
                  </a:solidFill>
                  <a:latin typeface="Calibri" panose="020F0502020204030204" pitchFamily="34" charset="0"/>
                  <a:ea typeface="MS PGothic" pitchFamily="34" charset="-128"/>
                </a:rPr>
                <a:t>(IPA II)</a:t>
              </a:r>
              <a:endParaRPr lang="en-GB" altLang="en-US" sz="1800" dirty="0">
                <a:solidFill>
                  <a:schemeClr val="bg2">
                    <a:lumMod val="75000"/>
                  </a:schemeClr>
                </a:solidFill>
                <a:latin typeface="Calibri" panose="020F0502020204030204" pitchFamily="34" charset="0"/>
              </a:endParaRPr>
            </a:p>
          </p:txBody>
        </p:sp>
      </p:grpSp>
      <p:grpSp>
        <p:nvGrpSpPr>
          <p:cNvPr id="19469" name="Group 19468"/>
          <p:cNvGrpSpPr>
            <a:grpSpLocks/>
          </p:cNvGrpSpPr>
          <p:nvPr/>
        </p:nvGrpSpPr>
        <p:grpSpPr bwMode="auto">
          <a:xfrm>
            <a:off x="4808538" y="3644900"/>
            <a:ext cx="1112837" cy="1627188"/>
            <a:chOff x="4787081" y="3630950"/>
            <a:chExt cx="1112888" cy="1551302"/>
          </a:xfrm>
        </p:grpSpPr>
        <p:grpSp>
          <p:nvGrpSpPr>
            <p:cNvPr id="27672" name="Group 26"/>
            <p:cNvGrpSpPr>
              <a:grpSpLocks/>
            </p:cNvGrpSpPr>
            <p:nvPr/>
          </p:nvGrpSpPr>
          <p:grpSpPr bwMode="auto">
            <a:xfrm>
              <a:off x="4787081" y="3641266"/>
              <a:ext cx="1112888" cy="1540773"/>
              <a:chOff x="13753" y="29876"/>
              <a:chExt cx="30480" cy="14493"/>
            </a:xfrm>
          </p:grpSpPr>
          <p:sp>
            <p:nvSpPr>
              <p:cNvPr id="27674" name="Rounded Rectangle 85"/>
              <p:cNvSpPr>
                <a:spLocks noChangeArrowheads="1"/>
              </p:cNvSpPr>
              <p:nvPr/>
            </p:nvSpPr>
            <p:spPr bwMode="auto">
              <a:xfrm>
                <a:off x="13747" y="29876"/>
                <a:ext cx="30492" cy="14494"/>
              </a:xfrm>
              <a:prstGeom prst="roundRect">
                <a:avLst>
                  <a:gd name="adj" fmla="val 7653"/>
                </a:avLst>
              </a:prstGeom>
              <a:solidFill>
                <a:srgbClr val="FFFFFF"/>
              </a:solidFill>
              <a:ln>
                <a:noFill/>
              </a:ln>
              <a:effectLst>
                <a:outerShdw dist="38100" dir="2700000" algn="tl" rotWithShape="0">
                  <a:srgbClr val="808080">
                    <a:alpha val="42998"/>
                  </a:srgbClr>
                </a:outerShdw>
              </a:effectLst>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27675" name="Rounded Rectangle 86"/>
              <p:cNvSpPr>
                <a:spLocks noChangeArrowheads="1"/>
              </p:cNvSpPr>
              <p:nvPr/>
            </p:nvSpPr>
            <p:spPr bwMode="auto">
              <a:xfrm>
                <a:off x="13949" y="29876"/>
                <a:ext cx="30089" cy="14494"/>
              </a:xfrm>
              <a:prstGeom prst="roundRect">
                <a:avLst>
                  <a:gd name="adj" fmla="val 7653"/>
                </a:avLst>
              </a:prstGeom>
              <a:gradFill rotWithShape="1">
                <a:gsLst>
                  <a:gs pos="0">
                    <a:srgbClr val="E5DEDB"/>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grpSp>
        <p:sp>
          <p:nvSpPr>
            <p:cNvPr id="41" name="TextBox 23"/>
            <p:cNvSpPr txBox="1">
              <a:spLocks noChangeArrowheads="1"/>
            </p:cNvSpPr>
            <p:nvPr/>
          </p:nvSpPr>
          <p:spPr bwMode="auto">
            <a:xfrm>
              <a:off x="4801369" y="3630950"/>
              <a:ext cx="1092250" cy="155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nchor="ctr"/>
            <a:lstStyle/>
            <a:p>
              <a:pPr algn="ctr">
                <a:defRPr/>
              </a:pPr>
              <a:r>
                <a:rPr lang="fr-BE" altLang="en-US" sz="1100" dirty="0" err="1">
                  <a:solidFill>
                    <a:schemeClr val="bg2">
                      <a:lumMod val="75000"/>
                    </a:schemeClr>
                  </a:solidFill>
                  <a:latin typeface="Calibri" panose="020F0502020204030204" pitchFamily="34" charset="0"/>
                  <a:ea typeface="MS PGothic" pitchFamily="34" charset="-128"/>
                </a:rPr>
                <a:t>Partnership</a:t>
              </a:r>
              <a:r>
                <a:rPr lang="fr-BE" altLang="en-US" sz="1100" dirty="0">
                  <a:solidFill>
                    <a:schemeClr val="bg2">
                      <a:lumMod val="75000"/>
                    </a:schemeClr>
                  </a:solidFill>
                  <a:latin typeface="Calibri" panose="020F0502020204030204" pitchFamily="34" charset="0"/>
                  <a:ea typeface="MS PGothic" pitchFamily="34" charset="-128"/>
                </a:rPr>
                <a:t> Instrument</a:t>
              </a:r>
            </a:p>
            <a:p>
              <a:pPr algn="ctr">
                <a:defRPr/>
              </a:pPr>
              <a:endParaRPr lang="en-US" altLang="en-US" sz="1100" dirty="0">
                <a:solidFill>
                  <a:schemeClr val="bg2">
                    <a:lumMod val="75000"/>
                  </a:schemeClr>
                </a:solidFill>
                <a:latin typeface="Calibri" panose="020F0502020204030204" pitchFamily="34" charset="0"/>
                <a:ea typeface="Times New Roman" pitchFamily="18" charset="0"/>
              </a:endParaRPr>
            </a:p>
            <a:p>
              <a:pPr algn="ctr">
                <a:defRPr/>
              </a:pPr>
              <a:r>
                <a:rPr lang="en-GB" altLang="en-US" sz="1800" dirty="0">
                  <a:solidFill>
                    <a:schemeClr val="bg2">
                      <a:lumMod val="75000"/>
                    </a:schemeClr>
                  </a:solidFill>
                  <a:latin typeface="Calibri" panose="020F0502020204030204" pitchFamily="34" charset="0"/>
                  <a:ea typeface="MS PGothic" pitchFamily="34" charset="-128"/>
                </a:rPr>
                <a:t>(PI)</a:t>
              </a:r>
              <a:endParaRPr lang="en-GB" altLang="en-US" sz="1800" dirty="0">
                <a:solidFill>
                  <a:schemeClr val="bg2">
                    <a:lumMod val="75000"/>
                  </a:schemeClr>
                </a:solidFill>
                <a:latin typeface="Calibri" panose="020F0502020204030204" pitchFamily="34" charset="0"/>
              </a:endParaRPr>
            </a:p>
          </p:txBody>
        </p:sp>
      </p:grpSp>
      <p:grpSp>
        <p:nvGrpSpPr>
          <p:cNvPr id="19464" name="Group 19463"/>
          <p:cNvGrpSpPr>
            <a:grpSpLocks/>
          </p:cNvGrpSpPr>
          <p:nvPr/>
        </p:nvGrpSpPr>
        <p:grpSpPr bwMode="auto">
          <a:xfrm>
            <a:off x="1104900" y="5530850"/>
            <a:ext cx="4821238" cy="635000"/>
            <a:chOff x="1105243" y="5530313"/>
            <a:chExt cx="4821150" cy="634991"/>
          </a:xfrm>
        </p:grpSpPr>
        <p:sp>
          <p:nvSpPr>
            <p:cNvPr id="12" name="Round Same Side Corner Rectangle 83"/>
            <p:cNvSpPr>
              <a:spLocks noChangeArrowheads="1"/>
            </p:cNvSpPr>
            <p:nvPr/>
          </p:nvSpPr>
          <p:spPr bwMode="auto">
            <a:xfrm rot="10800000">
              <a:off x="1105243" y="5530313"/>
              <a:ext cx="4821150" cy="634991"/>
            </a:xfrm>
            <a:custGeom>
              <a:avLst/>
              <a:gdLst>
                <a:gd name="T0" fmla="*/ 3049200 w 3049200"/>
                <a:gd name="T1" fmla="*/ 187325 h 374650"/>
                <a:gd name="T2" fmla="*/ 1524600 w 3049200"/>
                <a:gd name="T3" fmla="*/ 374650 h 374650"/>
                <a:gd name="T4" fmla="*/ 0 w 3049200"/>
                <a:gd name="T5" fmla="*/ 187325 h 374650"/>
                <a:gd name="T6" fmla="*/ 1524600 w 3049200"/>
                <a:gd name="T7" fmla="*/ 0 h 374650"/>
                <a:gd name="T8" fmla="*/ 0 60000 65536"/>
                <a:gd name="T9" fmla="*/ 5898240 60000 65536"/>
                <a:gd name="T10" fmla="*/ 11796480 60000 65536"/>
                <a:gd name="T11" fmla="*/ 17694720 60000 65536"/>
                <a:gd name="T12" fmla="*/ 18289 w 3049200"/>
                <a:gd name="T13" fmla="*/ 18289 h 374650"/>
                <a:gd name="T14" fmla="*/ 3030911 w 3049200"/>
                <a:gd name="T15" fmla="*/ 374650 h 374650"/>
              </a:gdLst>
              <a:ahLst/>
              <a:cxnLst>
                <a:cxn ang="T8">
                  <a:pos x="T0" y="T1"/>
                </a:cxn>
                <a:cxn ang="T9">
                  <a:pos x="T2" y="T3"/>
                </a:cxn>
                <a:cxn ang="T10">
                  <a:pos x="T4" y="T5"/>
                </a:cxn>
                <a:cxn ang="T11">
                  <a:pos x="T6" y="T7"/>
                </a:cxn>
              </a:cxnLst>
              <a:rect l="T12" t="T13" r="T14" b="T15"/>
              <a:pathLst>
                <a:path w="3049200" h="374650">
                  <a:moveTo>
                    <a:pt x="62443" y="0"/>
                  </a:moveTo>
                  <a:lnTo>
                    <a:pt x="2986757" y="0"/>
                  </a:lnTo>
                  <a:lnTo>
                    <a:pt x="2986756" y="0"/>
                  </a:lnTo>
                  <a:cubicBezTo>
                    <a:pt x="3021243" y="0"/>
                    <a:pt x="3049200" y="27956"/>
                    <a:pt x="3049200" y="62443"/>
                  </a:cubicBezTo>
                  <a:lnTo>
                    <a:pt x="3049200" y="374650"/>
                  </a:lnTo>
                  <a:lnTo>
                    <a:pt x="0" y="374650"/>
                  </a:lnTo>
                  <a:lnTo>
                    <a:pt x="0" y="62443"/>
                  </a:lnTo>
                  <a:cubicBezTo>
                    <a:pt x="0" y="27956"/>
                    <a:pt x="27956" y="0"/>
                    <a:pt x="62442" y="0"/>
                  </a:cubicBezTo>
                  <a:close/>
                </a:path>
              </a:pathLst>
            </a:custGeom>
            <a:gradFill rotWithShape="1">
              <a:gsLst>
                <a:gs pos="0">
                  <a:srgbClr val="3C302A"/>
                </a:gs>
                <a:gs pos="81000">
                  <a:srgbClr val="594740"/>
                </a:gs>
                <a:gs pos="100000">
                  <a:srgbClr val="594740"/>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nchor="ctr"/>
            <a:lstStyle/>
            <a:p>
              <a:pPr algn="ctr">
                <a:defRPr/>
              </a:pPr>
              <a:endParaRPr lang="en-US" altLang="en-US" sz="1050" dirty="0"/>
            </a:p>
          </p:txBody>
        </p:sp>
        <p:sp>
          <p:nvSpPr>
            <p:cNvPr id="27671" name="TextBox 23"/>
            <p:cNvSpPr txBox="1">
              <a:spLocks noChangeArrowheads="1"/>
            </p:cNvSpPr>
            <p:nvPr/>
          </p:nvSpPr>
          <p:spPr bwMode="auto">
            <a:xfrm>
              <a:off x="1115616" y="5530313"/>
              <a:ext cx="4810777" cy="634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810" tIns="38405" rIns="76810" bIns="38405" anchor="ct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en-US" sz="1400">
                  <a:solidFill>
                    <a:schemeClr val="bg1"/>
                  </a:solidFill>
                  <a:latin typeface="Calibri" pitchFamily="34" charset="0"/>
                  <a:ea typeface="MS PGothic" pitchFamily="34" charset="-128"/>
                </a:rPr>
                <a:t>COMMON IMPLEMENTING REGULATION</a:t>
              </a:r>
              <a:br>
                <a:rPr lang="fr-BE" altLang="en-US" sz="1400">
                  <a:solidFill>
                    <a:schemeClr val="bg1"/>
                  </a:solidFill>
                  <a:latin typeface="Calibri" pitchFamily="34" charset="0"/>
                  <a:ea typeface="MS PGothic" pitchFamily="34" charset="-128"/>
                </a:rPr>
              </a:br>
              <a:r>
                <a:rPr lang="fr-BE" altLang="en-US" sz="1400">
                  <a:solidFill>
                    <a:schemeClr val="bg1"/>
                  </a:solidFill>
                  <a:latin typeface="Calibri" pitchFamily="34" charset="0"/>
                  <a:ea typeface="MS PGothic" pitchFamily="34" charset="-128"/>
                </a:rPr>
                <a:t>for external actions (CiR)</a:t>
              </a:r>
              <a:endParaRPr lang="en-GB" altLang="en-US" sz="2400">
                <a:solidFill>
                  <a:schemeClr val="bg1"/>
                </a:solidFill>
                <a:latin typeface="Calibri" pitchFamily="34" charset="0"/>
              </a:endParaRPr>
            </a:p>
          </p:txBody>
        </p:sp>
      </p:grpSp>
      <p:sp>
        <p:nvSpPr>
          <p:cNvPr id="46" name="TextBox 54"/>
          <p:cNvSpPr txBox="1">
            <a:spLocks noChangeArrowheads="1"/>
          </p:cNvSpPr>
          <p:nvPr/>
        </p:nvSpPr>
        <p:spPr bwMode="auto">
          <a:xfrm>
            <a:off x="827584" y="2312988"/>
            <a:ext cx="7056438" cy="3971925"/>
          </a:xfrm>
          <a:prstGeom prst="rect">
            <a:avLst/>
          </a:prstGeom>
          <a:noFill/>
          <a:ln w="19050">
            <a:solidFill>
              <a:srgbClr val="3F80CD"/>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endParaRPr lang="en-US" altLang="en-US"/>
          </a:p>
        </p:txBody>
      </p:sp>
      <p:sp>
        <p:nvSpPr>
          <p:cNvPr id="53" name="Rectangle 52"/>
          <p:cNvSpPr/>
          <p:nvPr/>
        </p:nvSpPr>
        <p:spPr bwMode="auto">
          <a:xfrm rot="10800000">
            <a:off x="0" y="5300662"/>
            <a:ext cx="9144000" cy="1547811"/>
          </a:xfrm>
          <a:prstGeom prst="rect">
            <a:avLst/>
          </a:prstGeom>
          <a:gradFill>
            <a:gsLst>
              <a:gs pos="61000">
                <a:schemeClr val="bg1">
                  <a:alpha val="0"/>
                </a:schemeClr>
              </a:gs>
              <a:gs pos="100000">
                <a:schemeClr val="bg1">
                  <a:lumMod val="8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endParaRPr lang="en-GB" smtClean="0">
              <a:solidFill>
                <a:srgbClr val="FFFFFF"/>
              </a:solidFill>
              <a:ea typeface="MS PGothic" pitchFamily="34" charset="-128"/>
            </a:endParaRPr>
          </a:p>
        </p:txBody>
      </p:sp>
      <p:sp>
        <p:nvSpPr>
          <p:cNvPr id="39" name="Rectangle 38"/>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82953020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nodeType="afterGroup">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19465"/>
                                        </p:tgtEl>
                                        <p:attrNameLst>
                                          <p:attrName>style.visibility</p:attrName>
                                        </p:attrNameLst>
                                      </p:cBhvr>
                                      <p:to>
                                        <p:strVal val="visible"/>
                                      </p:to>
                                    </p:set>
                                    <p:animEffect transition="in" filter="fade">
                                      <p:cBhvr>
                                        <p:cTn id="23" dur="500"/>
                                        <p:tgtEl>
                                          <p:spTgt spid="19465"/>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19467"/>
                                        </p:tgtEl>
                                        <p:attrNameLst>
                                          <p:attrName>style.visibility</p:attrName>
                                        </p:attrNameLst>
                                      </p:cBhvr>
                                      <p:to>
                                        <p:strVal val="visible"/>
                                      </p:to>
                                    </p:set>
                                    <p:animEffect transition="in" filter="fade">
                                      <p:cBhvr>
                                        <p:cTn id="27" dur="500"/>
                                        <p:tgtEl>
                                          <p:spTgt spid="19467"/>
                                        </p:tgtEl>
                                      </p:cBhvr>
                                    </p:animEffect>
                                  </p:childTnLst>
                                </p:cTn>
                              </p:par>
                            </p:childTnLst>
                          </p:cTn>
                        </p:par>
                        <p:par>
                          <p:cTn id="28" fill="hold" nodeType="afterGroup">
                            <p:stCondLst>
                              <p:cond delay="4500"/>
                            </p:stCondLst>
                            <p:childTnLst>
                              <p:par>
                                <p:cTn id="29" presetID="10" presetClass="entr" presetSubtype="0" fill="hold" nodeType="afterEffect">
                                  <p:stCondLst>
                                    <p:cond delay="0"/>
                                  </p:stCondLst>
                                  <p:childTnLst>
                                    <p:set>
                                      <p:cBhvr>
                                        <p:cTn id="30" dur="1" fill="hold">
                                          <p:stCondLst>
                                            <p:cond delay="0"/>
                                          </p:stCondLst>
                                        </p:cTn>
                                        <p:tgtEl>
                                          <p:spTgt spid="19470"/>
                                        </p:tgtEl>
                                        <p:attrNameLst>
                                          <p:attrName>style.visibility</p:attrName>
                                        </p:attrNameLst>
                                      </p:cBhvr>
                                      <p:to>
                                        <p:strVal val="visible"/>
                                      </p:to>
                                    </p:set>
                                    <p:animEffect transition="in" filter="fade">
                                      <p:cBhvr>
                                        <p:cTn id="31" dur="500"/>
                                        <p:tgtEl>
                                          <p:spTgt spid="19470"/>
                                        </p:tgtEl>
                                      </p:cBhvr>
                                    </p:animEffect>
                                  </p:childTnLst>
                                </p:cTn>
                              </p:par>
                            </p:childTnLst>
                          </p:cTn>
                        </p:par>
                        <p:par>
                          <p:cTn id="32" fill="hold" nodeType="afterGroup">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nodeType="afterGroup">
                            <p:stCondLst>
                              <p:cond delay="5500"/>
                            </p:stCondLst>
                            <p:childTnLst>
                              <p:par>
                                <p:cTn id="37" presetID="10" presetClass="entr" presetSubtype="0" fill="hold" nodeType="afterEffect">
                                  <p:stCondLst>
                                    <p:cond delay="0"/>
                                  </p:stCondLst>
                                  <p:childTnLst>
                                    <p:set>
                                      <p:cBhvr>
                                        <p:cTn id="38" dur="1" fill="hold">
                                          <p:stCondLst>
                                            <p:cond delay="0"/>
                                          </p:stCondLst>
                                        </p:cTn>
                                        <p:tgtEl>
                                          <p:spTgt spid="19469"/>
                                        </p:tgtEl>
                                        <p:attrNameLst>
                                          <p:attrName>style.visibility</p:attrName>
                                        </p:attrNameLst>
                                      </p:cBhvr>
                                      <p:to>
                                        <p:strVal val="visible"/>
                                      </p:to>
                                    </p:set>
                                    <p:animEffect transition="in" filter="fade">
                                      <p:cBhvr>
                                        <p:cTn id="39" dur="500"/>
                                        <p:tgtEl>
                                          <p:spTgt spid="19469"/>
                                        </p:tgtEl>
                                      </p:cBhvr>
                                    </p:animEffect>
                                  </p:childTnLst>
                                </p:cTn>
                              </p:par>
                            </p:childTnLst>
                          </p:cTn>
                        </p:par>
                        <p:par>
                          <p:cTn id="40" fill="hold" nodeType="afterGroup">
                            <p:stCondLst>
                              <p:cond delay="6000"/>
                            </p:stCondLst>
                            <p:childTnLst>
                              <p:par>
                                <p:cTn id="41" presetID="10" presetClass="entr" presetSubtype="0" fill="hold" nodeType="afterEffect">
                                  <p:stCondLst>
                                    <p:cond delay="0"/>
                                  </p:stCondLst>
                                  <p:childTnLst>
                                    <p:set>
                                      <p:cBhvr>
                                        <p:cTn id="42" dur="1" fill="hold">
                                          <p:stCondLst>
                                            <p:cond delay="0"/>
                                          </p:stCondLst>
                                        </p:cTn>
                                        <p:tgtEl>
                                          <p:spTgt spid="19466"/>
                                        </p:tgtEl>
                                        <p:attrNameLst>
                                          <p:attrName>style.visibility</p:attrName>
                                        </p:attrNameLst>
                                      </p:cBhvr>
                                      <p:to>
                                        <p:strVal val="visible"/>
                                      </p:to>
                                    </p:set>
                                    <p:animEffect transition="in" filter="fade">
                                      <p:cBhvr>
                                        <p:cTn id="43" dur="500"/>
                                        <p:tgtEl>
                                          <p:spTgt spid="19466"/>
                                        </p:tgtEl>
                                      </p:cBhvr>
                                    </p:animEffect>
                                  </p:childTnLst>
                                </p:cTn>
                              </p:par>
                            </p:childTnLst>
                          </p:cTn>
                        </p:par>
                        <p:par>
                          <p:cTn id="44" fill="hold" nodeType="afterGroup">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par>
                          <p:cTn id="48" fill="hold" nodeType="afterGroup">
                            <p:stCondLst>
                              <p:cond delay="7000"/>
                            </p:stCondLst>
                            <p:childTnLst>
                              <p:par>
                                <p:cTn id="49" presetID="10" presetClass="entr" presetSubtype="0" fill="hold" nodeType="afterEffect">
                                  <p:stCondLst>
                                    <p:cond delay="0"/>
                                  </p:stCondLst>
                                  <p:childTnLst>
                                    <p:set>
                                      <p:cBhvr>
                                        <p:cTn id="50" dur="1" fill="hold">
                                          <p:stCondLst>
                                            <p:cond delay="0"/>
                                          </p:stCondLst>
                                        </p:cTn>
                                        <p:tgtEl>
                                          <p:spTgt spid="19464"/>
                                        </p:tgtEl>
                                        <p:attrNameLst>
                                          <p:attrName>style.visibility</p:attrName>
                                        </p:attrNameLst>
                                      </p:cBhvr>
                                      <p:to>
                                        <p:strVal val="visible"/>
                                      </p:to>
                                    </p:set>
                                    <p:animEffect transition="in" filter="fade">
                                      <p:cBhvr>
                                        <p:cTn id="51" dur="500"/>
                                        <p:tgtEl>
                                          <p:spTgt spid="19464"/>
                                        </p:tgtEl>
                                      </p:cBhvr>
                                    </p:animEffect>
                                  </p:childTnLst>
                                </p:cTn>
                              </p:par>
                            </p:childTnLst>
                          </p:cTn>
                        </p:par>
                        <p:par>
                          <p:cTn id="52" fill="hold" nodeType="afterGroup">
                            <p:stCondLst>
                              <p:cond delay="7500"/>
                            </p:stCondLst>
                            <p:childTnLst>
                              <p:par>
                                <p:cTn id="53" presetID="10"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5" grpId="0" animBg="1"/>
      <p:bldP spid="23" grpId="0" animBg="1"/>
      <p:bldP spid="24" grpId="0" animBg="1"/>
      <p:bldP spid="17" grpId="0" animBg="1"/>
      <p:bldP spid="4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0" descr="ReSPA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930275"/>
            <a:ext cx="8459787" cy="598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3"/>
          <p:cNvSpPr txBox="1">
            <a:spLocks noChangeArrowheads="1"/>
          </p:cNvSpPr>
          <p:nvPr/>
        </p:nvSpPr>
        <p:spPr bwMode="auto">
          <a:xfrm>
            <a:off x="457200" y="2286000"/>
            <a:ext cx="8229600" cy="41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eaLnBrk="1" hangingPunct="1">
              <a:buClr>
                <a:srgbClr val="100167"/>
              </a:buClr>
              <a:buFontTx/>
              <a:buNone/>
              <a:defRPr/>
            </a:pPr>
            <a:r>
              <a:rPr lang="en-GB" altLang="fr-FR" sz="2000" dirty="0" smtClean="0">
                <a:solidFill>
                  <a:srgbClr val="0066FF"/>
                </a:solidFill>
              </a:rPr>
              <a:t>To </a:t>
            </a:r>
            <a:r>
              <a:rPr lang="en-GB" altLang="fr-FR" sz="2000" dirty="0">
                <a:solidFill>
                  <a:srgbClr val="0066FF"/>
                </a:solidFill>
              </a:rPr>
              <a:t>support </a:t>
            </a:r>
            <a:r>
              <a:rPr lang="en-GB" altLang="fr-FR" sz="2800" dirty="0" smtClean="0">
                <a:solidFill>
                  <a:srgbClr val="0066FF"/>
                </a:solidFill>
              </a:rPr>
              <a:t>candidate countries and potential candidates</a:t>
            </a:r>
            <a:r>
              <a:rPr lang="en-GB" altLang="fr-FR" sz="2000" dirty="0" smtClean="0">
                <a:solidFill>
                  <a:srgbClr val="0066FF"/>
                </a:solidFill>
              </a:rPr>
              <a:t> on their path towards </a:t>
            </a:r>
            <a:r>
              <a:rPr lang="en-GB" altLang="fr-FR" sz="2800" dirty="0">
                <a:solidFill>
                  <a:srgbClr val="0066FF"/>
                </a:solidFill>
              </a:rPr>
              <a:t>Union </a:t>
            </a:r>
            <a:r>
              <a:rPr lang="en-GB" altLang="fr-FR" sz="2800" dirty="0" smtClean="0">
                <a:solidFill>
                  <a:srgbClr val="0066FF"/>
                </a:solidFill>
              </a:rPr>
              <a:t>membership</a:t>
            </a:r>
            <a:endParaRPr lang="en-GB" altLang="fr-FR" sz="2000" dirty="0" smtClean="0">
              <a:solidFill>
                <a:srgbClr val="0066FF"/>
              </a:solidFill>
            </a:endParaRPr>
          </a:p>
          <a:p>
            <a:pPr marL="0" indent="0" eaLnBrk="1" hangingPunct="1">
              <a:buClr>
                <a:srgbClr val="100167"/>
              </a:buClr>
              <a:buFontTx/>
              <a:buNone/>
              <a:defRPr/>
            </a:pPr>
            <a:endParaRPr lang="en-GB" altLang="fr-FR" sz="2000" dirty="0" smtClean="0">
              <a:solidFill>
                <a:srgbClr val="0066FF"/>
              </a:solidFill>
            </a:endParaRPr>
          </a:p>
          <a:p>
            <a:pPr marL="0" indent="0" eaLnBrk="1" hangingPunct="1">
              <a:buClr>
                <a:srgbClr val="100167"/>
              </a:buClr>
              <a:buFontTx/>
              <a:buNone/>
              <a:defRPr/>
            </a:pPr>
            <a:endParaRPr lang="en-GB" altLang="fr-FR" sz="2000" dirty="0">
              <a:solidFill>
                <a:srgbClr val="0066FF"/>
              </a:solidFill>
            </a:endParaRPr>
          </a:p>
          <a:p>
            <a:pPr marL="0" indent="0" eaLnBrk="1" hangingPunct="1">
              <a:buClr>
                <a:srgbClr val="100167"/>
              </a:buClr>
              <a:buFontTx/>
              <a:buNone/>
              <a:defRPr/>
            </a:pPr>
            <a:r>
              <a:rPr lang="en-GB" altLang="fr-FR" sz="2000" dirty="0" smtClean="0">
                <a:solidFill>
                  <a:srgbClr val="20B2E0"/>
                </a:solidFill>
              </a:rPr>
              <a:t>FOCUS on</a:t>
            </a:r>
          </a:p>
          <a:p>
            <a:pPr eaLnBrk="1" hangingPunct="1">
              <a:buClr>
                <a:srgbClr val="100167"/>
              </a:buClr>
              <a:defRPr/>
            </a:pPr>
            <a:r>
              <a:rPr lang="en-GB" altLang="fr-FR" sz="2000" dirty="0" smtClean="0">
                <a:solidFill>
                  <a:srgbClr val="20B2E0"/>
                </a:solidFill>
              </a:rPr>
              <a:t>fundamentals first</a:t>
            </a:r>
          </a:p>
          <a:p>
            <a:pPr eaLnBrk="1" hangingPunct="1">
              <a:buClr>
                <a:srgbClr val="100167"/>
              </a:buClr>
              <a:defRPr/>
            </a:pPr>
            <a:r>
              <a:rPr lang="fr-BE" altLang="fr-FR" sz="2000" dirty="0" smtClean="0">
                <a:solidFill>
                  <a:srgbClr val="20B2E0"/>
                </a:solidFill>
              </a:rPr>
              <a:t>sector reforms</a:t>
            </a:r>
            <a:endParaRPr lang="en-GB" altLang="fr-FR" sz="2000" dirty="0" smtClean="0">
              <a:solidFill>
                <a:srgbClr val="20B2E0"/>
              </a:solidFill>
            </a:endParaRPr>
          </a:p>
          <a:p>
            <a:pPr eaLnBrk="1" hangingPunct="1">
              <a:buClr>
                <a:srgbClr val="100167"/>
              </a:buClr>
              <a:defRPr/>
            </a:pPr>
            <a:r>
              <a:rPr lang="en-GB" altLang="fr-FR" sz="2000" dirty="0" smtClean="0">
                <a:solidFill>
                  <a:srgbClr val="20B2E0"/>
                </a:solidFill>
              </a:rPr>
              <a:t>result-based performance</a:t>
            </a:r>
          </a:p>
        </p:txBody>
      </p:sp>
      <p:sp>
        <p:nvSpPr>
          <p:cNvPr id="4" name="Rectangle 2"/>
          <p:cNvSpPr txBox="1">
            <a:spLocks noChangeArrowheads="1"/>
          </p:cNvSpPr>
          <p:nvPr/>
        </p:nvSpPr>
        <p:spPr bwMode="auto">
          <a:xfrm>
            <a:off x="393700" y="15573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fr-FR" sz="2600" b="0" i="0" noProof="1">
                <a:solidFill>
                  <a:srgbClr val="000099"/>
                </a:solidFill>
              </a:rPr>
              <a:t>Scope of IPA II</a:t>
            </a:r>
            <a:endParaRPr lang="en-GB" altLang="fr-FR" sz="2600" b="0" i="0">
              <a:solidFill>
                <a:srgbClr val="FFFFFF"/>
              </a:solidFill>
            </a:endParaRPr>
          </a:p>
        </p:txBody>
      </p:sp>
      <p:sp>
        <p:nvSpPr>
          <p:cNvPr id="6" name="Rectangle 5"/>
          <p:cNvSpPr/>
          <p:nvPr/>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16390"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11237432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nodeType="afterGroup">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nodeType="afterGroup">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nodeType="afterGroup">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par>
                          <p:cTn id="28" fill="hold" nodeType="afterGroup">
                            <p:stCondLst>
                              <p:cond delay="45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bwMode="auto">
          <a:xfrm rot="10800000">
            <a:off x="14973" y="3429889"/>
            <a:ext cx="9144000" cy="3418585"/>
          </a:xfrm>
          <a:prstGeom prst="rect">
            <a:avLst/>
          </a:prstGeom>
          <a:gradFill>
            <a:gsLst>
              <a:gs pos="61000">
                <a:schemeClr val="bg1">
                  <a:alpha val="0"/>
                </a:schemeClr>
              </a:gs>
              <a:gs pos="100000">
                <a:schemeClr val="bg1">
                  <a:lumMod val="8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endParaRPr lang="en-GB" smtClean="0">
              <a:solidFill>
                <a:srgbClr val="FFFFFF"/>
              </a:solidFill>
              <a:ea typeface="MS PGothic" pitchFamily="34" charset="-128"/>
            </a:endParaRPr>
          </a:p>
        </p:txBody>
      </p:sp>
      <p:sp>
        <p:nvSpPr>
          <p:cNvPr id="10" name="Rectangle 2"/>
          <p:cNvSpPr txBox="1">
            <a:spLocks noChangeArrowheads="1"/>
          </p:cNvSpPr>
          <p:nvPr/>
        </p:nvSpPr>
        <p:spPr bwMode="auto">
          <a:xfrm>
            <a:off x="393700" y="16081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Legal framework overview</a:t>
            </a:r>
            <a:endParaRPr lang="en-GB" altLang="fr-FR" sz="2600" b="0" i="0">
              <a:solidFill>
                <a:schemeClr val="bg1"/>
              </a:solidFill>
            </a:endParaRPr>
          </a:p>
        </p:txBody>
      </p:sp>
      <p:grpSp>
        <p:nvGrpSpPr>
          <p:cNvPr id="7" name="Groupe 6"/>
          <p:cNvGrpSpPr>
            <a:grpSpLocks/>
          </p:cNvGrpSpPr>
          <p:nvPr/>
        </p:nvGrpSpPr>
        <p:grpSpPr bwMode="auto">
          <a:xfrm>
            <a:off x="3810000" y="2133600"/>
            <a:ext cx="1460500" cy="1303338"/>
            <a:chOff x="3548790" y="2286734"/>
            <a:chExt cx="1517871" cy="1145861"/>
          </a:xfrm>
        </p:grpSpPr>
        <p:sp>
          <p:nvSpPr>
            <p:cNvPr id="13" name="Freeform 6"/>
            <p:cNvSpPr>
              <a:spLocks/>
            </p:cNvSpPr>
            <p:nvPr>
              <p:custDataLst>
                <p:tags r:id="rId15"/>
              </p:custDataLst>
            </p:nvPr>
          </p:nvSpPr>
          <p:spPr bwMode="auto">
            <a:xfrm>
              <a:off x="3548790" y="2286734"/>
              <a:ext cx="1517871" cy="1145861"/>
            </a:xfrm>
            <a:custGeom>
              <a:avLst/>
              <a:gdLst/>
              <a:ahLst/>
              <a:cxnLst/>
              <a:rect l="l" t="t" r="r" b="b"/>
              <a:pathLst>
                <a:path w="1164533" h="1111315">
                  <a:moveTo>
                    <a:pt x="582267" y="0"/>
                  </a:moveTo>
                  <a:lnTo>
                    <a:pt x="1164533" y="1111315"/>
                  </a:lnTo>
                  <a:lnTo>
                    <a:pt x="0" y="1111315"/>
                  </a:lnTo>
                  <a:close/>
                </a:path>
              </a:pathLst>
            </a:custGeom>
            <a:pattFill prst="ltDnDiag">
              <a:fgClr>
                <a:schemeClr val="accent5">
                  <a:lumMod val="50000"/>
                </a:schemeClr>
              </a:fgClr>
              <a:bgClr>
                <a:srgbClr val="9C9CDF"/>
              </a:bgClr>
            </a:pattFill>
            <a:ln w="8">
              <a:noFill/>
              <a:prstDash val="solid"/>
              <a:round/>
              <a:headEnd/>
              <a:tailEnd/>
            </a:ln>
          </p:spPr>
          <p:txBody>
            <a:bodyPr/>
            <a:lstStyle/>
            <a:p>
              <a:pPr eaLnBrk="1" fontAlgn="auto" hangingPunct="1">
                <a:spcBef>
                  <a:spcPts val="0"/>
                </a:spcBef>
                <a:spcAft>
                  <a:spcPts val="0"/>
                </a:spcAft>
                <a:defRPr/>
              </a:pPr>
              <a:endParaRPr lang="da-DK" sz="1800" b="0" dirty="0">
                <a:solidFill>
                  <a:prstClr val="black"/>
                </a:solidFill>
                <a:latin typeface="Calibri"/>
                <a:ea typeface="ＭＳ Ｐゴシック" charset="0"/>
                <a:cs typeface="+mn-cs"/>
              </a:endParaRPr>
            </a:p>
          </p:txBody>
        </p:sp>
        <p:sp>
          <p:nvSpPr>
            <p:cNvPr id="30" name="Rektangel 22"/>
            <p:cNvSpPr/>
            <p:nvPr>
              <p:custDataLst>
                <p:tags r:id="rId16"/>
              </p:custDataLst>
            </p:nvPr>
          </p:nvSpPr>
          <p:spPr bwMode="auto">
            <a:xfrm>
              <a:off x="3710476" y="2857571"/>
              <a:ext cx="1212647" cy="575024"/>
            </a:xfrm>
            <a:prstGeom prst="rect">
              <a:avLst/>
            </a:prstGeom>
          </p:spPr>
          <p:txBody>
            <a:bodyPr>
              <a:spAutoFit/>
            </a:bodyPr>
            <a:lstStyle/>
            <a:p>
              <a:pPr algn="ctr" defTabSz="801688" eaLnBrk="1" fontAlgn="auto" hangingPunct="1">
                <a:spcBef>
                  <a:spcPts val="0"/>
                </a:spcBef>
                <a:spcAft>
                  <a:spcPts val="0"/>
                </a:spcAft>
                <a:defRPr/>
              </a:pPr>
              <a:r>
                <a:rPr lang="da-DK" sz="1100" kern="0" noProof="1">
                  <a:solidFill>
                    <a:prstClr val="white"/>
                  </a:solidFill>
                  <a:latin typeface="Calibri"/>
                  <a:ea typeface="ＭＳ Ｐゴシック"/>
                  <a:cs typeface="+mn-cs"/>
                </a:rPr>
                <a:t>COMMON</a:t>
              </a:r>
            </a:p>
            <a:p>
              <a:pPr algn="ctr" defTabSz="801688" eaLnBrk="1" fontAlgn="auto" hangingPunct="1">
                <a:spcBef>
                  <a:spcPts val="0"/>
                </a:spcBef>
                <a:spcAft>
                  <a:spcPts val="0"/>
                </a:spcAft>
                <a:defRPr/>
              </a:pPr>
              <a:r>
                <a:rPr lang="da-DK" sz="1100" kern="0" noProof="1">
                  <a:solidFill>
                    <a:prstClr val="white"/>
                  </a:solidFill>
                  <a:latin typeface="Calibri"/>
                  <a:ea typeface="ＭＳ Ｐゴシック"/>
                  <a:cs typeface="+mn-cs"/>
                </a:rPr>
                <a:t>IMPLEMENTING</a:t>
              </a:r>
            </a:p>
            <a:p>
              <a:pPr algn="ctr" defTabSz="801688" eaLnBrk="1" fontAlgn="auto" hangingPunct="1">
                <a:spcBef>
                  <a:spcPts val="0"/>
                </a:spcBef>
                <a:spcAft>
                  <a:spcPts val="0"/>
                </a:spcAft>
                <a:defRPr/>
              </a:pPr>
              <a:r>
                <a:rPr lang="da-DK" sz="1100" kern="0" noProof="1">
                  <a:solidFill>
                    <a:prstClr val="white"/>
                  </a:solidFill>
                  <a:latin typeface="Calibri"/>
                  <a:ea typeface="ＭＳ Ｐゴシック"/>
                  <a:cs typeface="+mn-cs"/>
                </a:rPr>
                <a:t>REGULATION </a:t>
              </a:r>
            </a:p>
          </p:txBody>
        </p:sp>
      </p:grpSp>
      <p:grpSp>
        <p:nvGrpSpPr>
          <p:cNvPr id="15" name="Groupe 14"/>
          <p:cNvGrpSpPr>
            <a:grpSpLocks/>
          </p:cNvGrpSpPr>
          <p:nvPr/>
        </p:nvGrpSpPr>
        <p:grpSpPr bwMode="auto">
          <a:xfrm>
            <a:off x="2022475" y="5705475"/>
            <a:ext cx="5041900" cy="806450"/>
            <a:chOff x="1586923" y="5564350"/>
            <a:chExt cx="5400389" cy="670094"/>
          </a:xfrm>
        </p:grpSpPr>
        <p:sp>
          <p:nvSpPr>
            <p:cNvPr id="20529" name="Freeform 8"/>
            <p:cNvSpPr>
              <a:spLocks/>
            </p:cNvSpPr>
            <p:nvPr>
              <p:custDataLst>
                <p:tags r:id="rId13"/>
              </p:custDataLst>
            </p:nvPr>
          </p:nvSpPr>
          <p:spPr bwMode="auto">
            <a:xfrm>
              <a:off x="1586923" y="5564350"/>
              <a:ext cx="5400389" cy="670094"/>
            </a:xfrm>
            <a:custGeom>
              <a:avLst/>
              <a:gdLst>
                <a:gd name="T0" fmla="*/ 500186937 w 4028853"/>
                <a:gd name="T1" fmla="*/ 0 h 683963"/>
                <a:gd name="T2" fmla="*/ 2147483647 w 4028853"/>
                <a:gd name="T3" fmla="*/ 0 h 683963"/>
                <a:gd name="T4" fmla="*/ 2147483647 w 4028853"/>
                <a:gd name="T5" fmla="*/ 879258209 h 683963"/>
                <a:gd name="T6" fmla="*/ 0 w 4028853"/>
                <a:gd name="T7" fmla="*/ 879258209 h 683963"/>
                <a:gd name="T8" fmla="*/ 500186937 w 4028853"/>
                <a:gd name="T9" fmla="*/ 0 h 683963"/>
                <a:gd name="T10" fmla="*/ 0 60000 65536"/>
                <a:gd name="T11" fmla="*/ 0 60000 65536"/>
                <a:gd name="T12" fmla="*/ 0 60000 65536"/>
                <a:gd name="T13" fmla="*/ 0 60000 65536"/>
                <a:gd name="T14" fmla="*/ 0 60000 65536"/>
                <a:gd name="T15" fmla="*/ 0 w 4028853"/>
                <a:gd name="T16" fmla="*/ 0 h 683963"/>
                <a:gd name="T17" fmla="*/ 4028853 w 4028853"/>
                <a:gd name="T18" fmla="*/ 683963 h 683963"/>
              </a:gdLst>
              <a:ahLst/>
              <a:cxnLst>
                <a:cxn ang="T10">
                  <a:pos x="T0" y="T1"/>
                </a:cxn>
                <a:cxn ang="T11">
                  <a:pos x="T2" y="T3"/>
                </a:cxn>
                <a:cxn ang="T12">
                  <a:pos x="T4" y="T5"/>
                </a:cxn>
                <a:cxn ang="T13">
                  <a:pos x="T6" y="T7"/>
                </a:cxn>
                <a:cxn ang="T14">
                  <a:pos x="T8" y="T9"/>
                </a:cxn>
              </a:cxnLst>
              <a:rect l="T15" t="T16" r="T17" b="T18"/>
              <a:pathLst>
                <a:path w="4028853" h="683963">
                  <a:moveTo>
                    <a:pt x="358358" y="0"/>
                  </a:moveTo>
                  <a:lnTo>
                    <a:pt x="3670496" y="0"/>
                  </a:lnTo>
                  <a:lnTo>
                    <a:pt x="4028853" y="683963"/>
                  </a:lnTo>
                  <a:lnTo>
                    <a:pt x="0" y="683963"/>
                  </a:lnTo>
                  <a:lnTo>
                    <a:pt x="358358" y="0"/>
                  </a:lnTo>
                  <a:close/>
                </a:path>
              </a:pathLst>
            </a:custGeom>
            <a:pattFill prst="ltDnDiag">
              <a:fgClr>
                <a:srgbClr val="666699"/>
              </a:fgClr>
              <a:bgClr>
                <a:schemeClr val="accent6">
                  <a:lumMod val="75000"/>
                </a:schemeClr>
              </a:bgClr>
            </a:patt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fr-BE"/>
            </a:p>
          </p:txBody>
        </p:sp>
        <p:sp>
          <p:nvSpPr>
            <p:cNvPr id="28714" name="Rektangel 21"/>
            <p:cNvSpPr>
              <a:spLocks noChangeArrowheads="1"/>
            </p:cNvSpPr>
            <p:nvPr>
              <p:custDataLst>
                <p:tags r:id="rId14"/>
              </p:custDataLst>
            </p:nvPr>
          </p:nvSpPr>
          <p:spPr bwMode="auto">
            <a:xfrm>
              <a:off x="2065831" y="5611922"/>
              <a:ext cx="4434889" cy="56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801688">
                <a:spcBef>
                  <a:spcPct val="20000"/>
                </a:spcBef>
                <a:buClr>
                  <a:srgbClr val="000096"/>
                </a:buClr>
                <a:buChar char="•"/>
                <a:defRPr sz="2000" i="1">
                  <a:solidFill>
                    <a:srgbClr val="0064FA"/>
                  </a:solidFill>
                  <a:latin typeface="Verdana" pitchFamily="34" charset="0"/>
                </a:defRPr>
              </a:lvl1pPr>
              <a:lvl2pPr marL="742950" indent="-285750" defTabSz="801688">
                <a:spcBef>
                  <a:spcPct val="20000"/>
                </a:spcBef>
                <a:buClr>
                  <a:srgbClr val="0064FA"/>
                </a:buClr>
                <a:buFont typeface="Verdana" pitchFamily="34" charset="0"/>
                <a:buChar char="»"/>
                <a:defRPr>
                  <a:solidFill>
                    <a:srgbClr val="0096FA"/>
                  </a:solidFill>
                  <a:latin typeface="Verdana" pitchFamily="34" charset="0"/>
                </a:defRPr>
              </a:lvl2pPr>
              <a:lvl3pPr marL="1143000" indent="-228600" defTabSz="801688">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defTabSz="801688">
                <a:spcBef>
                  <a:spcPct val="20000"/>
                </a:spcBef>
                <a:buChar char="–"/>
                <a:defRPr sz="2000">
                  <a:solidFill>
                    <a:schemeClr val="tx1"/>
                  </a:solidFill>
                  <a:latin typeface="Arial" pitchFamily="34" charset="0"/>
                </a:defRPr>
              </a:lvl4pPr>
              <a:lvl5pPr marL="2057400" indent="-228600" defTabSz="801688">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buClrTx/>
                <a:buFontTx/>
                <a:buNone/>
              </a:pPr>
              <a:r>
                <a:rPr lang="en-GB" altLang="fr-FR" sz="1200" i="0" noProof="1">
                  <a:solidFill>
                    <a:srgbClr val="FFFFFF"/>
                  </a:solidFill>
                  <a:latin typeface="Calibri" pitchFamily="34" charset="0"/>
                  <a:ea typeface="MS PGothic" pitchFamily="34" charset="-128"/>
                </a:rPr>
                <a:t>(annual or multi-annual )</a:t>
              </a:r>
              <a:br>
                <a:rPr lang="en-GB" altLang="fr-FR" sz="1200" i="0" noProof="1">
                  <a:solidFill>
                    <a:srgbClr val="FFFFFF"/>
                  </a:solidFill>
                  <a:latin typeface="Calibri" pitchFamily="34" charset="0"/>
                  <a:ea typeface="MS PGothic" pitchFamily="34" charset="-128"/>
                </a:rPr>
              </a:br>
              <a:r>
                <a:rPr lang="en-GB" altLang="fr-FR" sz="1200" i="0" noProof="1">
                  <a:solidFill>
                    <a:srgbClr val="FFFFFF"/>
                  </a:solidFill>
                  <a:latin typeface="Calibri" pitchFamily="34" charset="0"/>
                  <a:ea typeface="MS PGothic" pitchFamily="34" charset="-128"/>
                </a:rPr>
                <a:t>COUNTRY / MULTI-COUNTRY ACTION PROGRAMMES</a:t>
              </a:r>
            </a:p>
            <a:p>
              <a:pPr algn="ctr" eaLnBrk="1" hangingPunct="1">
                <a:buClrTx/>
                <a:buFontTx/>
                <a:buNone/>
              </a:pPr>
              <a:r>
                <a:rPr lang="en-GB" altLang="fr-FR" sz="1200" b="0" i="0" noProof="1">
                  <a:solidFill>
                    <a:srgbClr val="FFFFFF"/>
                  </a:solidFill>
                  <a:latin typeface="Calibri" pitchFamily="34" charset="0"/>
                  <a:ea typeface="MS PGothic" pitchFamily="34" charset="-128"/>
                </a:rPr>
                <a:t>(+ support, individual or special measures)</a:t>
              </a:r>
              <a:endParaRPr lang="da-DK" altLang="fr-FR" sz="1200" b="0" i="0">
                <a:solidFill>
                  <a:srgbClr val="FFFFFF"/>
                </a:solidFill>
                <a:latin typeface="Calibri" pitchFamily="34" charset="0"/>
                <a:ea typeface="MS PGothic" pitchFamily="34" charset="-128"/>
              </a:endParaRPr>
            </a:p>
          </p:txBody>
        </p:sp>
      </p:grpSp>
      <p:sp>
        <p:nvSpPr>
          <p:cNvPr id="19498" name="AutoShape 24"/>
          <p:cNvSpPr>
            <a:spLocks/>
          </p:cNvSpPr>
          <p:nvPr/>
        </p:nvSpPr>
        <p:spPr bwMode="auto">
          <a:xfrm flipH="1">
            <a:off x="1927225" y="2214563"/>
            <a:ext cx="100013" cy="2470150"/>
          </a:xfrm>
          <a:prstGeom prst="rightBrace">
            <a:avLst>
              <a:gd name="adj1" fmla="val 246983"/>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sp>
        <p:nvSpPr>
          <p:cNvPr id="42" name="Rektangel 41"/>
          <p:cNvSpPr/>
          <p:nvPr>
            <p:custDataLst>
              <p:tags r:id="rId1"/>
            </p:custDataLst>
          </p:nvPr>
        </p:nvSpPr>
        <p:spPr bwMode="auto">
          <a:xfrm rot="16200000">
            <a:off x="699295" y="3304381"/>
            <a:ext cx="1897062" cy="339725"/>
          </a:xfrm>
          <a:prstGeom prst="rect">
            <a:avLst/>
          </a:prstGeom>
        </p:spPr>
        <p:txBody>
          <a:bodyPr>
            <a:spAutoFit/>
          </a:bodyPr>
          <a:lstStyle/>
          <a:p>
            <a:pPr algn="ctr" defTabSz="801688" eaLnBrk="1" fontAlgn="auto" hangingPunct="1">
              <a:spcBef>
                <a:spcPct val="20000"/>
              </a:spcBef>
              <a:spcAft>
                <a:spcPts val="0"/>
              </a:spcAft>
              <a:defRPr/>
            </a:pPr>
            <a:r>
              <a:rPr lang="da-DK" sz="1600" b="0" kern="0" noProof="1">
                <a:solidFill>
                  <a:prstClr val="black"/>
                </a:solidFill>
                <a:latin typeface="Calibri"/>
                <a:ea typeface="ＭＳ Ｐゴシック"/>
                <a:cs typeface="+mn-cs"/>
              </a:rPr>
              <a:t>Regulations</a:t>
            </a:r>
          </a:p>
        </p:txBody>
      </p:sp>
      <p:sp>
        <p:nvSpPr>
          <p:cNvPr id="19500" name="AutoShape 24"/>
          <p:cNvSpPr>
            <a:spLocks/>
          </p:cNvSpPr>
          <p:nvPr/>
        </p:nvSpPr>
        <p:spPr bwMode="auto">
          <a:xfrm flipH="1">
            <a:off x="1922463" y="4773613"/>
            <a:ext cx="100012" cy="1701800"/>
          </a:xfrm>
          <a:prstGeom prst="rightBrace">
            <a:avLst>
              <a:gd name="adj1" fmla="val 251222"/>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sp>
        <p:nvSpPr>
          <p:cNvPr id="48" name="Rektangel 41"/>
          <p:cNvSpPr/>
          <p:nvPr>
            <p:custDataLst>
              <p:tags r:id="rId2"/>
            </p:custDataLst>
          </p:nvPr>
        </p:nvSpPr>
        <p:spPr bwMode="auto">
          <a:xfrm rot="16200000">
            <a:off x="754856" y="5317332"/>
            <a:ext cx="1751013" cy="584200"/>
          </a:xfrm>
          <a:prstGeom prst="rect">
            <a:avLst/>
          </a:prstGeom>
        </p:spPr>
        <p:txBody>
          <a:bodyPr>
            <a:spAutoFit/>
          </a:bodyPr>
          <a:lstStyle/>
          <a:p>
            <a:pPr algn="ctr" defTabSz="801688" eaLnBrk="1" fontAlgn="auto" hangingPunct="1">
              <a:spcBef>
                <a:spcPct val="20000"/>
              </a:spcBef>
              <a:spcAft>
                <a:spcPts val="0"/>
              </a:spcAft>
              <a:defRPr/>
            </a:pPr>
            <a:r>
              <a:rPr lang="da-DK" sz="1600" b="0" kern="0" noProof="1">
                <a:solidFill>
                  <a:prstClr val="black"/>
                </a:solidFill>
                <a:latin typeface="Calibri"/>
                <a:ea typeface="ＭＳ Ｐゴシック"/>
                <a:cs typeface="+mn-cs"/>
              </a:rPr>
              <a:t>Strategic planning  &amp; programming</a:t>
            </a:r>
          </a:p>
        </p:txBody>
      </p:sp>
      <p:cxnSp>
        <p:nvCxnSpPr>
          <p:cNvPr id="19497" name="AutoShape 29"/>
          <p:cNvCxnSpPr>
            <a:cxnSpLocks noChangeShapeType="1"/>
          </p:cNvCxnSpPr>
          <p:nvPr/>
        </p:nvCxnSpPr>
        <p:spPr bwMode="auto">
          <a:xfrm>
            <a:off x="2022475" y="4752975"/>
            <a:ext cx="2466975" cy="6350"/>
          </a:xfrm>
          <a:prstGeom prst="straightConnector1">
            <a:avLst/>
          </a:prstGeom>
          <a:noFill/>
          <a:ln w="9525">
            <a:solidFill>
              <a:srgbClr val="5F5F5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9" name="Rektangel 41"/>
          <p:cNvSpPr/>
          <p:nvPr>
            <p:custDataLst>
              <p:tags r:id="rId3"/>
            </p:custDataLst>
          </p:nvPr>
        </p:nvSpPr>
        <p:spPr bwMode="auto">
          <a:xfrm rot="5400000">
            <a:off x="7509669" y="2959894"/>
            <a:ext cx="1933575" cy="338137"/>
          </a:xfrm>
          <a:prstGeom prst="rect">
            <a:avLst/>
          </a:prstGeom>
        </p:spPr>
        <p:txBody>
          <a:bodyPr>
            <a:spAutoFit/>
          </a:bodyPr>
          <a:lstStyle/>
          <a:p>
            <a:pPr algn="ctr" defTabSz="801688" eaLnBrk="1" fontAlgn="auto" hangingPunct="1">
              <a:spcBef>
                <a:spcPct val="20000"/>
              </a:spcBef>
              <a:spcAft>
                <a:spcPts val="0"/>
              </a:spcAft>
              <a:defRPr/>
            </a:pPr>
            <a:r>
              <a:rPr lang="da-DK" sz="1600" b="0" kern="0" noProof="1">
                <a:solidFill>
                  <a:prstClr val="black"/>
                </a:solidFill>
                <a:latin typeface="Calibri"/>
                <a:ea typeface="ＭＳ Ｐゴシック"/>
                <a:cs typeface="+mn-cs"/>
              </a:rPr>
              <a:t>Legal basis</a:t>
            </a:r>
          </a:p>
        </p:txBody>
      </p:sp>
      <p:sp>
        <p:nvSpPr>
          <p:cNvPr id="19484" name="AutoShape 24"/>
          <p:cNvSpPr>
            <a:spLocks/>
          </p:cNvSpPr>
          <p:nvPr/>
        </p:nvSpPr>
        <p:spPr bwMode="auto">
          <a:xfrm rot="10800000" flipH="1">
            <a:off x="8215313" y="2214563"/>
            <a:ext cx="88900" cy="1809750"/>
          </a:xfrm>
          <a:prstGeom prst="rightBrace">
            <a:avLst>
              <a:gd name="adj1" fmla="val 250977"/>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sp>
        <p:nvSpPr>
          <p:cNvPr id="37" name="Rektangel 41"/>
          <p:cNvSpPr/>
          <p:nvPr>
            <p:custDataLst>
              <p:tags r:id="rId4"/>
            </p:custDataLst>
          </p:nvPr>
        </p:nvSpPr>
        <p:spPr bwMode="auto">
          <a:xfrm rot="5400000">
            <a:off x="7500144" y="5215732"/>
            <a:ext cx="1933575" cy="338137"/>
          </a:xfrm>
          <a:prstGeom prst="rect">
            <a:avLst/>
          </a:prstGeom>
        </p:spPr>
        <p:txBody>
          <a:bodyPr>
            <a:spAutoFit/>
          </a:bodyPr>
          <a:lstStyle/>
          <a:p>
            <a:pPr defTabSz="801688" eaLnBrk="1" fontAlgn="auto" hangingPunct="1">
              <a:spcBef>
                <a:spcPct val="20000"/>
              </a:spcBef>
              <a:spcAft>
                <a:spcPts val="0"/>
              </a:spcAft>
              <a:defRPr/>
            </a:pPr>
            <a:r>
              <a:rPr lang="da-DK" sz="1600" b="0" kern="0" noProof="1">
                <a:solidFill>
                  <a:prstClr val="black"/>
                </a:solidFill>
                <a:latin typeface="Calibri"/>
                <a:ea typeface="ＭＳ Ｐゴシック"/>
                <a:cs typeface="+mn-cs"/>
              </a:rPr>
              <a:t>Implementing acts</a:t>
            </a:r>
          </a:p>
        </p:txBody>
      </p:sp>
      <p:sp>
        <p:nvSpPr>
          <p:cNvPr id="19486" name="AutoShape 24"/>
          <p:cNvSpPr>
            <a:spLocks/>
          </p:cNvSpPr>
          <p:nvPr/>
        </p:nvSpPr>
        <p:spPr bwMode="auto">
          <a:xfrm rot="10800000" flipH="1">
            <a:off x="8242300" y="4167188"/>
            <a:ext cx="65088" cy="2278062"/>
          </a:xfrm>
          <a:prstGeom prst="rightBrace">
            <a:avLst>
              <a:gd name="adj1" fmla="val 248401"/>
              <a:gd name="adj2" fmla="val 50620"/>
            </a:avLst>
          </a:prstGeom>
          <a:noFill/>
          <a:ln w="22225">
            <a:solidFill>
              <a:srgbClr val="5F5F5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endParaRPr lang="en-US" altLang="en-US" sz="7600" i="0">
              <a:solidFill>
                <a:srgbClr val="FFD624"/>
              </a:solidFill>
            </a:endParaRPr>
          </a:p>
        </p:txBody>
      </p:sp>
      <p:sp>
        <p:nvSpPr>
          <p:cNvPr id="53" name="Rektangel 30"/>
          <p:cNvSpPr>
            <a:spLocks noChangeArrowheads="1"/>
          </p:cNvSpPr>
          <p:nvPr/>
        </p:nvSpPr>
        <p:spPr bwMode="auto">
          <a:xfrm>
            <a:off x="7029450" y="2606675"/>
            <a:ext cx="1082675" cy="528638"/>
          </a:xfrm>
          <a:prstGeom prst="rect">
            <a:avLst/>
          </a:prstGeom>
          <a:gradFill rotWithShape="1">
            <a:gsLst>
              <a:gs pos="100000">
                <a:schemeClr val="bg1">
                  <a:lumMod val="75000"/>
                </a:schemeClr>
              </a:gs>
              <a:gs pos="92000">
                <a:schemeClr val="bg1">
                  <a:lumMod val="95000"/>
                </a:schemeClr>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eaLnBrk="1" hangingPunct="1">
              <a:defRPr/>
            </a:pPr>
            <a:r>
              <a:rPr lang="fr-BE" sz="900" dirty="0">
                <a:solidFill>
                  <a:srgbClr val="3166CF"/>
                </a:solidFill>
                <a:latin typeface="Arial" pitchFamily="34" charset="0"/>
                <a:ea typeface="ＭＳ Ｐゴシック" pitchFamily="-97" charset="-128"/>
                <a:cs typeface="Arial" charset="0"/>
              </a:rPr>
              <a:t>11 March 2014</a:t>
            </a:r>
            <a:endParaRPr lang="da-DK" sz="900" dirty="0">
              <a:solidFill>
                <a:srgbClr val="3166CF"/>
              </a:solidFill>
              <a:latin typeface="Arial" pitchFamily="34" charset="0"/>
              <a:ea typeface="ＭＳ Ｐゴシック" pitchFamily="-97" charset="-128"/>
              <a:cs typeface="Arial" charset="0"/>
            </a:endParaRPr>
          </a:p>
        </p:txBody>
      </p:sp>
      <p:sp>
        <p:nvSpPr>
          <p:cNvPr id="54" name="Rektangel 30"/>
          <p:cNvSpPr>
            <a:spLocks noChangeArrowheads="1"/>
          </p:cNvSpPr>
          <p:nvPr/>
        </p:nvSpPr>
        <p:spPr bwMode="auto">
          <a:xfrm>
            <a:off x="7032625" y="3405188"/>
            <a:ext cx="1082675" cy="528637"/>
          </a:xfrm>
          <a:prstGeom prst="rect">
            <a:avLst/>
          </a:prstGeom>
          <a:gradFill rotWithShape="1">
            <a:gsLst>
              <a:gs pos="100000">
                <a:schemeClr val="bg1">
                  <a:lumMod val="75000"/>
                </a:schemeClr>
              </a:gs>
              <a:gs pos="92000">
                <a:schemeClr val="bg1">
                  <a:lumMod val="95000"/>
                </a:schemeClr>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eaLnBrk="1" hangingPunct="1">
              <a:defRPr/>
            </a:pPr>
            <a:r>
              <a:rPr lang="da-DK" sz="900" dirty="0">
                <a:solidFill>
                  <a:srgbClr val="3166CF"/>
                </a:solidFill>
                <a:latin typeface="Arial" pitchFamily="34" charset="0"/>
                <a:ea typeface="ＭＳ Ｐゴシック" pitchFamily="-97" charset="-128"/>
                <a:cs typeface="Arial" charset="0"/>
              </a:rPr>
              <a:t>11 March 2014 </a:t>
            </a:r>
          </a:p>
        </p:txBody>
      </p:sp>
      <p:sp>
        <p:nvSpPr>
          <p:cNvPr id="56" name="Rektangel 30"/>
          <p:cNvSpPr>
            <a:spLocks noChangeArrowheads="1"/>
          </p:cNvSpPr>
          <p:nvPr/>
        </p:nvSpPr>
        <p:spPr bwMode="auto">
          <a:xfrm>
            <a:off x="7027863" y="4178300"/>
            <a:ext cx="1081087" cy="528638"/>
          </a:xfrm>
          <a:prstGeom prst="rect">
            <a:avLst/>
          </a:prstGeom>
          <a:gradFill rotWithShape="1">
            <a:gsLst>
              <a:gs pos="100000">
                <a:schemeClr val="bg1">
                  <a:lumMod val="75000"/>
                </a:schemeClr>
              </a:gs>
              <a:gs pos="92000">
                <a:schemeClr val="bg1">
                  <a:lumMod val="95000"/>
                </a:schemeClr>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eaLnBrk="1" hangingPunct="1">
              <a:defRPr/>
            </a:pPr>
            <a:r>
              <a:rPr lang="en-GB" sz="900" dirty="0">
                <a:solidFill>
                  <a:srgbClr val="3166CF"/>
                </a:solidFill>
                <a:latin typeface="Arial" pitchFamily="34" charset="0"/>
                <a:ea typeface="ＭＳ Ｐゴシック" pitchFamily="-97" charset="-128"/>
                <a:cs typeface="Arial" charset="0"/>
              </a:rPr>
              <a:t>2 May 2014</a:t>
            </a:r>
          </a:p>
        </p:txBody>
      </p:sp>
      <p:sp>
        <p:nvSpPr>
          <p:cNvPr id="58" name="Rektangel 30"/>
          <p:cNvSpPr>
            <a:spLocks noChangeArrowheads="1"/>
          </p:cNvSpPr>
          <p:nvPr/>
        </p:nvSpPr>
        <p:spPr bwMode="auto">
          <a:xfrm>
            <a:off x="7031038" y="4945063"/>
            <a:ext cx="1082675" cy="530225"/>
          </a:xfrm>
          <a:prstGeom prst="rect">
            <a:avLst/>
          </a:prstGeom>
          <a:gradFill rotWithShape="1">
            <a:gsLst>
              <a:gs pos="100000">
                <a:schemeClr val="bg1">
                  <a:lumMod val="75000"/>
                </a:schemeClr>
              </a:gs>
              <a:gs pos="92000">
                <a:schemeClr val="bg1">
                  <a:lumMod val="95000"/>
                </a:schemeClr>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eaLnBrk="1" hangingPunct="1">
              <a:defRPr/>
            </a:pPr>
            <a:r>
              <a:rPr lang="da-DK" sz="900" dirty="0">
                <a:solidFill>
                  <a:srgbClr val="3166CF"/>
                </a:solidFill>
                <a:latin typeface="Arial" pitchFamily="34" charset="0"/>
                <a:ea typeface="ＭＳ Ｐゴシック" pitchFamily="-97" charset="-128"/>
                <a:cs typeface="Arial" charset="0"/>
              </a:rPr>
              <a:t/>
            </a:r>
            <a:br>
              <a:rPr lang="da-DK" sz="900" dirty="0">
                <a:solidFill>
                  <a:srgbClr val="3166CF"/>
                </a:solidFill>
                <a:latin typeface="Arial" pitchFamily="34" charset="0"/>
                <a:ea typeface="ＭＳ Ｐゴシック" pitchFamily="-97" charset="-128"/>
                <a:cs typeface="Arial" charset="0"/>
              </a:rPr>
            </a:br>
            <a:r>
              <a:rPr lang="da-DK" sz="900" dirty="0">
                <a:solidFill>
                  <a:srgbClr val="3166CF"/>
                </a:solidFill>
                <a:latin typeface="Arial" pitchFamily="34" charset="0"/>
                <a:ea typeface="ＭＳ Ｐゴシック" pitchFamily="-97" charset="-128"/>
                <a:cs typeface="Arial" charset="0"/>
              </a:rPr>
              <a:t>2014</a:t>
            </a:r>
            <a:br>
              <a:rPr lang="da-DK" sz="900" dirty="0">
                <a:solidFill>
                  <a:srgbClr val="3166CF"/>
                </a:solidFill>
                <a:latin typeface="Arial" pitchFamily="34" charset="0"/>
                <a:ea typeface="ＭＳ Ｐゴシック" pitchFamily="-97" charset="-128"/>
                <a:cs typeface="Arial" charset="0"/>
              </a:rPr>
            </a:br>
            <a:r>
              <a:rPr lang="da-DK" sz="900" dirty="0">
                <a:solidFill>
                  <a:srgbClr val="3166CF"/>
                </a:solidFill>
                <a:latin typeface="Arial" pitchFamily="34" charset="0"/>
                <a:ea typeface="ＭＳ Ｐゴシック" pitchFamily="-97" charset="-128"/>
                <a:cs typeface="Arial" charset="0"/>
              </a:rPr>
              <a:t>(</a:t>
            </a:r>
            <a:r>
              <a:rPr lang="da-DK" sz="900" dirty="0" err="1">
                <a:solidFill>
                  <a:srgbClr val="3166CF"/>
                </a:solidFill>
                <a:latin typeface="Arial" pitchFamily="34" charset="0"/>
                <a:ea typeface="ＭＳ Ｐゴシック" pitchFamily="-97" charset="-128"/>
                <a:cs typeface="Arial" charset="0"/>
              </a:rPr>
              <a:t>mid</a:t>
            </a:r>
            <a:r>
              <a:rPr lang="da-DK" sz="900" dirty="0">
                <a:solidFill>
                  <a:srgbClr val="3166CF"/>
                </a:solidFill>
                <a:latin typeface="Arial" pitchFamily="34" charset="0"/>
                <a:ea typeface="ＭＳ Ｐゴシック" pitchFamily="-97" charset="-128"/>
                <a:cs typeface="Arial" charset="0"/>
              </a:rPr>
              <a:t>-term </a:t>
            </a:r>
            <a:r>
              <a:rPr lang="da-DK" sz="900" dirty="0" err="1">
                <a:solidFill>
                  <a:srgbClr val="3166CF"/>
                </a:solidFill>
                <a:latin typeface="Arial" pitchFamily="34" charset="0"/>
                <a:ea typeface="ＭＳ Ｐゴシック" pitchFamily="-97" charset="-128"/>
                <a:cs typeface="Arial" charset="0"/>
              </a:rPr>
              <a:t>review</a:t>
            </a:r>
            <a:r>
              <a:rPr lang="da-DK" sz="900" dirty="0">
                <a:solidFill>
                  <a:srgbClr val="3166CF"/>
                </a:solidFill>
                <a:latin typeface="Arial" pitchFamily="34" charset="0"/>
                <a:ea typeface="ＭＳ Ｐゴシック" pitchFamily="-97" charset="-128"/>
                <a:cs typeface="Arial" charset="0"/>
              </a:rPr>
              <a:t> in 2017)</a:t>
            </a:r>
          </a:p>
          <a:p>
            <a:pPr eaLnBrk="1" hangingPunct="1">
              <a:defRPr/>
            </a:pPr>
            <a:r>
              <a:rPr lang="da-DK" sz="900" dirty="0">
                <a:solidFill>
                  <a:srgbClr val="3166CF"/>
                </a:solidFill>
                <a:latin typeface="Arial" pitchFamily="34" charset="0"/>
                <a:ea typeface="ＭＳ Ｐゴシック" pitchFamily="-97" charset="-128"/>
                <a:cs typeface="Arial" charset="0"/>
              </a:rPr>
              <a:t>  </a:t>
            </a:r>
            <a:endParaRPr lang="da-DK" sz="900" b="0" dirty="0">
              <a:solidFill>
                <a:srgbClr val="3166CF"/>
              </a:solidFill>
              <a:latin typeface="Arial" pitchFamily="34" charset="0"/>
              <a:ea typeface="ＭＳ Ｐゴシック" pitchFamily="-97" charset="-128"/>
              <a:cs typeface="Arial" charset="0"/>
            </a:endParaRPr>
          </a:p>
        </p:txBody>
      </p:sp>
      <p:sp>
        <p:nvSpPr>
          <p:cNvPr id="60" name="Rektangel 30"/>
          <p:cNvSpPr>
            <a:spLocks noChangeArrowheads="1"/>
          </p:cNvSpPr>
          <p:nvPr/>
        </p:nvSpPr>
        <p:spPr bwMode="auto">
          <a:xfrm>
            <a:off x="7061200" y="5762625"/>
            <a:ext cx="1076325" cy="530225"/>
          </a:xfrm>
          <a:prstGeom prst="rect">
            <a:avLst/>
          </a:prstGeom>
          <a:gradFill rotWithShape="1">
            <a:gsLst>
              <a:gs pos="100000">
                <a:schemeClr val="bg1">
                  <a:lumMod val="75000"/>
                </a:schemeClr>
              </a:gs>
              <a:gs pos="92000">
                <a:schemeClr val="bg1">
                  <a:lumMod val="95000"/>
                </a:schemeClr>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eaLnBrk="1" hangingPunct="1">
              <a:defRPr/>
            </a:pPr>
            <a:r>
              <a:rPr lang="en-GB" sz="900" dirty="0">
                <a:solidFill>
                  <a:srgbClr val="3166CF"/>
                </a:solidFill>
                <a:latin typeface="Arial" pitchFamily="34" charset="0"/>
                <a:ea typeface="ＭＳ Ｐゴシック" pitchFamily="-97" charset="-128"/>
                <a:cs typeface="Arial" charset="0"/>
              </a:rPr>
              <a:t>On-going</a:t>
            </a:r>
          </a:p>
        </p:txBody>
      </p:sp>
      <p:cxnSp>
        <p:nvCxnSpPr>
          <p:cNvPr id="19492" name="AutoShape 29"/>
          <p:cNvCxnSpPr>
            <a:cxnSpLocks noChangeShapeType="1"/>
          </p:cNvCxnSpPr>
          <p:nvPr/>
        </p:nvCxnSpPr>
        <p:spPr bwMode="auto">
          <a:xfrm flipV="1">
            <a:off x="4354513" y="4071938"/>
            <a:ext cx="3786187" cy="1587"/>
          </a:xfrm>
          <a:prstGeom prst="straightConnector1">
            <a:avLst/>
          </a:prstGeom>
          <a:noFill/>
          <a:ln w="9525">
            <a:solidFill>
              <a:srgbClr val="5F5F5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387" name="Isosceles Triangle 63"/>
          <p:cNvSpPr>
            <a:spLocks noChangeArrowheads="1"/>
          </p:cNvSpPr>
          <p:nvPr/>
        </p:nvSpPr>
        <p:spPr bwMode="auto">
          <a:xfrm rot="5127" flipV="1">
            <a:off x="7315200" y="2227263"/>
            <a:ext cx="519113" cy="219075"/>
          </a:xfrm>
          <a:prstGeom prst="triangle">
            <a:avLst>
              <a:gd name="adj" fmla="val 50000"/>
            </a:avLst>
          </a:prstGeom>
          <a:solidFill>
            <a:srgbClr val="F2F2F2"/>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lIns="61155" tIns="30577" rIns="61155" bIns="30577" anchor="ctr"/>
          <a:lstStyle/>
          <a:p>
            <a:pPr algn="ctr">
              <a:defRPr/>
            </a:pPr>
            <a:endParaRPr lang="en-US">
              <a:cs typeface="Arial" charset="0"/>
            </a:endParaRPr>
          </a:p>
        </p:txBody>
      </p:sp>
      <p:sp>
        <p:nvSpPr>
          <p:cNvPr id="72" name="Rektangel 41"/>
          <p:cNvSpPr/>
          <p:nvPr>
            <p:custDataLst>
              <p:tags r:id="rId5"/>
            </p:custDataLst>
          </p:nvPr>
        </p:nvSpPr>
        <p:spPr bwMode="auto">
          <a:xfrm>
            <a:off x="6969125" y="1614488"/>
            <a:ext cx="1209675" cy="522287"/>
          </a:xfrm>
          <a:prstGeom prst="rect">
            <a:avLst/>
          </a:prstGeom>
        </p:spPr>
        <p:txBody>
          <a:bodyPr>
            <a:spAutoFit/>
          </a:bodyPr>
          <a:lstStyle/>
          <a:p>
            <a:pPr algn="ctr" defTabSz="801688" eaLnBrk="1" fontAlgn="auto" hangingPunct="1">
              <a:spcBef>
                <a:spcPct val="20000"/>
              </a:spcBef>
              <a:spcAft>
                <a:spcPts val="0"/>
              </a:spcAft>
              <a:defRPr/>
            </a:pPr>
            <a:r>
              <a:rPr lang="da-DK" sz="1400" b="0" kern="0" noProof="1">
                <a:solidFill>
                  <a:srgbClr val="3166CF"/>
                </a:solidFill>
                <a:latin typeface="Calibri"/>
                <a:ea typeface="ＭＳ Ｐゴシック"/>
                <a:cs typeface="+mn-cs"/>
              </a:rPr>
              <a:t>Adoption timeline</a:t>
            </a:r>
          </a:p>
        </p:txBody>
      </p:sp>
      <p:cxnSp>
        <p:nvCxnSpPr>
          <p:cNvPr id="19495" name="AutoShape 29"/>
          <p:cNvCxnSpPr>
            <a:cxnSpLocks noChangeShapeType="1"/>
          </p:cNvCxnSpPr>
          <p:nvPr/>
        </p:nvCxnSpPr>
        <p:spPr bwMode="auto">
          <a:xfrm>
            <a:off x="4322763" y="6496050"/>
            <a:ext cx="3802062" cy="30163"/>
          </a:xfrm>
          <a:prstGeom prst="straightConnector1">
            <a:avLst/>
          </a:prstGeom>
          <a:noFill/>
          <a:ln w="9525">
            <a:solidFill>
              <a:srgbClr val="5F5F5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9481" name="AutoShape 29"/>
          <p:cNvCxnSpPr>
            <a:cxnSpLocks noChangeShapeType="1"/>
          </p:cNvCxnSpPr>
          <p:nvPr/>
        </p:nvCxnSpPr>
        <p:spPr bwMode="auto">
          <a:xfrm flipV="1">
            <a:off x="2027238" y="2151063"/>
            <a:ext cx="6138862" cy="6350"/>
          </a:xfrm>
          <a:prstGeom prst="straightConnector1">
            <a:avLst/>
          </a:prstGeom>
          <a:noFill/>
          <a:ln w="9525">
            <a:solidFill>
              <a:srgbClr val="5F5F5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8" name="Groupe 7"/>
          <p:cNvGrpSpPr>
            <a:grpSpLocks/>
          </p:cNvGrpSpPr>
          <p:nvPr/>
        </p:nvGrpSpPr>
        <p:grpSpPr bwMode="auto">
          <a:xfrm>
            <a:off x="3443288" y="3454400"/>
            <a:ext cx="2193925" cy="615950"/>
            <a:chOff x="3135465" y="3452113"/>
            <a:chExt cx="2331719" cy="616169"/>
          </a:xfrm>
        </p:grpSpPr>
        <p:sp>
          <p:nvSpPr>
            <p:cNvPr id="12" name="Freeform 5"/>
            <p:cNvSpPr>
              <a:spLocks/>
            </p:cNvSpPr>
            <p:nvPr>
              <p:custDataLst>
                <p:tags r:id="rId11"/>
              </p:custDataLst>
            </p:nvPr>
          </p:nvSpPr>
          <p:spPr bwMode="auto">
            <a:xfrm>
              <a:off x="3135465" y="3452113"/>
              <a:ext cx="2331719" cy="616169"/>
            </a:xfrm>
            <a:custGeom>
              <a:avLst/>
              <a:gdLst/>
              <a:ahLst/>
              <a:cxnLst/>
              <a:rect l="l" t="t" r="r" b="b"/>
              <a:pathLst>
                <a:path w="1821623" h="563563">
                  <a:moveTo>
                    <a:pt x="295276" y="0"/>
                  </a:moveTo>
                  <a:lnTo>
                    <a:pt x="1526348" y="0"/>
                  </a:lnTo>
                  <a:lnTo>
                    <a:pt x="1821623" y="563563"/>
                  </a:lnTo>
                  <a:lnTo>
                    <a:pt x="0" y="563563"/>
                  </a:lnTo>
                  <a:close/>
                </a:path>
              </a:pathLst>
            </a:custGeom>
            <a:pattFill prst="ltDnDiag">
              <a:fgClr>
                <a:schemeClr val="accent5">
                  <a:lumMod val="50000"/>
                </a:schemeClr>
              </a:fgClr>
              <a:bgClr>
                <a:srgbClr val="72BFC5"/>
              </a:bgClr>
            </a:pattFill>
            <a:ln w="8">
              <a:noFill/>
              <a:prstDash val="solid"/>
              <a:round/>
              <a:headEnd/>
              <a:tailEnd/>
            </a:ln>
          </p:spPr>
          <p:txBody>
            <a:bodyPr/>
            <a:lstStyle/>
            <a:p>
              <a:pPr eaLnBrk="1" fontAlgn="auto" hangingPunct="1">
                <a:spcBef>
                  <a:spcPts val="0"/>
                </a:spcBef>
                <a:spcAft>
                  <a:spcPts val="0"/>
                </a:spcAft>
                <a:defRPr/>
              </a:pPr>
              <a:endParaRPr lang="da-DK" sz="1800" b="0" dirty="0">
                <a:solidFill>
                  <a:prstClr val="black"/>
                </a:solidFill>
                <a:latin typeface="Calibri"/>
                <a:ea typeface="ＭＳ Ｐゴシック" charset="0"/>
                <a:cs typeface="+mn-cs"/>
              </a:endParaRPr>
            </a:p>
          </p:txBody>
        </p:sp>
        <p:sp>
          <p:nvSpPr>
            <p:cNvPr id="50" name="Rektangel 22"/>
            <p:cNvSpPr/>
            <p:nvPr>
              <p:custDataLst>
                <p:tags r:id="rId12"/>
              </p:custDataLst>
            </p:nvPr>
          </p:nvSpPr>
          <p:spPr bwMode="auto">
            <a:xfrm>
              <a:off x="3508337" y="3529929"/>
              <a:ext cx="1570790" cy="460539"/>
            </a:xfrm>
            <a:prstGeom prst="rect">
              <a:avLst/>
            </a:prstGeom>
          </p:spPr>
          <p:txBody>
            <a:bodyPr>
              <a:spAutoFit/>
            </a:bodyPr>
            <a:lstStyle/>
            <a:p>
              <a:pPr algn="ctr" defTabSz="801688" eaLnBrk="1" fontAlgn="auto" hangingPunct="1">
                <a:spcBef>
                  <a:spcPts val="0"/>
                </a:spcBef>
                <a:spcAft>
                  <a:spcPts val="0"/>
                </a:spcAft>
                <a:defRPr/>
              </a:pPr>
              <a:r>
                <a:rPr lang="da-DK" sz="1200" kern="0" noProof="1">
                  <a:solidFill>
                    <a:prstClr val="white"/>
                  </a:solidFill>
                  <a:latin typeface="Calibri"/>
                  <a:ea typeface="ＭＳ Ｐゴシック"/>
                  <a:cs typeface="+mn-cs"/>
                </a:rPr>
                <a:t>IPA II</a:t>
              </a:r>
            </a:p>
            <a:p>
              <a:pPr algn="ctr" defTabSz="801688" eaLnBrk="1" fontAlgn="auto" hangingPunct="1">
                <a:spcBef>
                  <a:spcPts val="0"/>
                </a:spcBef>
                <a:spcAft>
                  <a:spcPts val="0"/>
                </a:spcAft>
                <a:defRPr/>
              </a:pPr>
              <a:r>
                <a:rPr lang="da-DK" sz="1200" kern="0" noProof="1">
                  <a:solidFill>
                    <a:prstClr val="white"/>
                  </a:solidFill>
                  <a:latin typeface="Calibri"/>
                  <a:ea typeface="ＭＳ Ｐゴシック"/>
                  <a:cs typeface="+mn-cs"/>
                </a:rPr>
                <a:t>REGULATION</a:t>
              </a:r>
            </a:p>
          </p:txBody>
        </p:sp>
      </p:grpSp>
      <p:grpSp>
        <p:nvGrpSpPr>
          <p:cNvPr id="11" name="Groupe 10"/>
          <p:cNvGrpSpPr>
            <a:grpSpLocks/>
          </p:cNvGrpSpPr>
          <p:nvPr/>
        </p:nvGrpSpPr>
        <p:grpSpPr bwMode="auto">
          <a:xfrm>
            <a:off x="3035300" y="4090988"/>
            <a:ext cx="3011488" cy="661987"/>
            <a:chOff x="2685811" y="4079576"/>
            <a:chExt cx="3224858" cy="662344"/>
          </a:xfrm>
        </p:grpSpPr>
        <p:sp>
          <p:nvSpPr>
            <p:cNvPr id="16" name="Freeform 9"/>
            <p:cNvSpPr>
              <a:spLocks/>
            </p:cNvSpPr>
            <p:nvPr>
              <p:custDataLst>
                <p:tags r:id="rId9"/>
              </p:custDataLst>
            </p:nvPr>
          </p:nvSpPr>
          <p:spPr bwMode="auto">
            <a:xfrm>
              <a:off x="2685811" y="4079576"/>
              <a:ext cx="3224858" cy="662344"/>
            </a:xfrm>
            <a:custGeom>
              <a:avLst/>
              <a:gdLst/>
              <a:ahLst/>
              <a:cxnLst/>
              <a:rect l="l" t="t" r="r" b="b"/>
              <a:pathLst>
                <a:path w="2561889" h="642937">
                  <a:moveTo>
                    <a:pt x="336863" y="0"/>
                  </a:moveTo>
                  <a:lnTo>
                    <a:pt x="2225027" y="0"/>
                  </a:lnTo>
                  <a:lnTo>
                    <a:pt x="2561889" y="642937"/>
                  </a:lnTo>
                  <a:lnTo>
                    <a:pt x="0" y="642937"/>
                  </a:lnTo>
                  <a:close/>
                </a:path>
              </a:pathLst>
            </a:custGeom>
            <a:pattFill prst="ltDnDiag">
              <a:fgClr>
                <a:schemeClr val="accent5">
                  <a:lumMod val="50000"/>
                </a:schemeClr>
              </a:fgClr>
              <a:bgClr>
                <a:srgbClr val="0070C0"/>
              </a:bgClr>
            </a:pattFill>
            <a:ln w="8">
              <a:noFill/>
              <a:prstDash val="solid"/>
              <a:round/>
              <a:headEnd/>
              <a:tailEnd/>
            </a:ln>
          </p:spPr>
          <p:txBody>
            <a:bodyPr/>
            <a:lstStyle/>
            <a:p>
              <a:pPr eaLnBrk="1" fontAlgn="auto" hangingPunct="1">
                <a:spcBef>
                  <a:spcPts val="0"/>
                </a:spcBef>
                <a:spcAft>
                  <a:spcPts val="0"/>
                </a:spcAft>
                <a:defRPr/>
              </a:pPr>
              <a:endParaRPr lang="da-DK" sz="1800" b="0" dirty="0">
                <a:solidFill>
                  <a:prstClr val="black"/>
                </a:solidFill>
                <a:latin typeface="Calibri"/>
                <a:ea typeface="ＭＳ Ｐゴシック" charset="0"/>
                <a:cs typeface="+mn-cs"/>
              </a:endParaRPr>
            </a:p>
          </p:txBody>
        </p:sp>
        <p:sp>
          <p:nvSpPr>
            <p:cNvPr id="31" name="Rektangel 21"/>
            <p:cNvSpPr/>
            <p:nvPr>
              <p:custDataLst>
                <p:tags r:id="rId10"/>
              </p:custDataLst>
            </p:nvPr>
          </p:nvSpPr>
          <p:spPr bwMode="auto">
            <a:xfrm>
              <a:off x="3034307" y="4174877"/>
              <a:ext cx="2534666" cy="462211"/>
            </a:xfrm>
            <a:prstGeom prst="rect">
              <a:avLst/>
            </a:prstGeom>
          </p:spPr>
          <p:txBody>
            <a:bodyPr>
              <a:spAutoFit/>
            </a:bodyPr>
            <a:lstStyle/>
            <a:p>
              <a:pPr algn="ctr" defTabSz="801688" eaLnBrk="1" fontAlgn="auto" hangingPunct="1">
                <a:spcBef>
                  <a:spcPts val="0"/>
                </a:spcBef>
                <a:spcAft>
                  <a:spcPts val="0"/>
                </a:spcAft>
                <a:defRPr/>
              </a:pPr>
              <a:r>
                <a:rPr lang="da-DK" sz="1200" kern="0" noProof="1">
                  <a:solidFill>
                    <a:prstClr val="white"/>
                  </a:solidFill>
                  <a:latin typeface="Calibri"/>
                  <a:ea typeface="ＭＳ Ｐゴシック"/>
                  <a:cs typeface="+mn-cs"/>
                </a:rPr>
                <a:t>IPA II</a:t>
              </a:r>
              <a:br>
                <a:rPr lang="da-DK" sz="1200" kern="0" noProof="1">
                  <a:solidFill>
                    <a:prstClr val="white"/>
                  </a:solidFill>
                  <a:latin typeface="Calibri"/>
                  <a:ea typeface="ＭＳ Ｐゴシック"/>
                  <a:cs typeface="+mn-cs"/>
                </a:rPr>
              </a:br>
              <a:r>
                <a:rPr lang="da-DK" sz="1200" kern="0" noProof="1">
                  <a:solidFill>
                    <a:prstClr val="white"/>
                  </a:solidFill>
                  <a:latin typeface="Calibri"/>
                  <a:ea typeface="ＭＳ Ｐゴシック"/>
                  <a:cs typeface="+mn-cs"/>
                </a:rPr>
                <a:t>IMPLEMENTING  RULES</a:t>
              </a:r>
            </a:p>
          </p:txBody>
        </p:sp>
      </p:grpSp>
      <p:grpSp>
        <p:nvGrpSpPr>
          <p:cNvPr id="14" name="Groupe 13"/>
          <p:cNvGrpSpPr>
            <a:grpSpLocks/>
          </p:cNvGrpSpPr>
          <p:nvPr/>
        </p:nvGrpSpPr>
        <p:grpSpPr bwMode="auto">
          <a:xfrm>
            <a:off x="2486025" y="4773613"/>
            <a:ext cx="4110038" cy="909637"/>
            <a:chOff x="2085499" y="4762528"/>
            <a:chExt cx="4415221" cy="787091"/>
          </a:xfrm>
        </p:grpSpPr>
        <p:sp>
          <p:nvSpPr>
            <p:cNvPr id="59" name="Freeform 9"/>
            <p:cNvSpPr>
              <a:spLocks/>
            </p:cNvSpPr>
            <p:nvPr>
              <p:custDataLst>
                <p:tags r:id="rId6"/>
              </p:custDataLst>
            </p:nvPr>
          </p:nvSpPr>
          <p:spPr bwMode="auto">
            <a:xfrm>
              <a:off x="2085499" y="4762528"/>
              <a:ext cx="4415221" cy="787091"/>
            </a:xfrm>
            <a:custGeom>
              <a:avLst/>
              <a:gdLst/>
              <a:ahLst/>
              <a:cxnLst/>
              <a:rect l="l" t="t" r="r" b="b"/>
              <a:pathLst>
                <a:path w="2561889" h="642937">
                  <a:moveTo>
                    <a:pt x="336863" y="0"/>
                  </a:moveTo>
                  <a:lnTo>
                    <a:pt x="2225027" y="0"/>
                  </a:lnTo>
                  <a:lnTo>
                    <a:pt x="2561889" y="642937"/>
                  </a:lnTo>
                  <a:lnTo>
                    <a:pt x="0" y="642937"/>
                  </a:lnTo>
                  <a:close/>
                </a:path>
              </a:pathLst>
            </a:custGeom>
            <a:pattFill prst="ltDnDiag">
              <a:fgClr>
                <a:schemeClr val="tx1">
                  <a:lumMod val="50000"/>
                  <a:lumOff val="50000"/>
                </a:schemeClr>
              </a:fgClr>
              <a:bgClr>
                <a:srgbClr val="0996FF"/>
              </a:bgClr>
            </a:pattFill>
            <a:ln w="8">
              <a:noFill/>
              <a:prstDash val="solid"/>
              <a:round/>
              <a:headEnd/>
              <a:tailEnd/>
            </a:ln>
          </p:spPr>
          <p:txBody>
            <a:bodyPr/>
            <a:lstStyle/>
            <a:p>
              <a:pPr eaLnBrk="1" fontAlgn="auto" hangingPunct="1">
                <a:spcBef>
                  <a:spcPts val="0"/>
                </a:spcBef>
                <a:spcAft>
                  <a:spcPts val="0"/>
                </a:spcAft>
                <a:defRPr/>
              </a:pPr>
              <a:endParaRPr lang="da-DK" sz="1800" b="0" dirty="0">
                <a:solidFill>
                  <a:prstClr val="black"/>
                </a:solidFill>
                <a:latin typeface="Calibri"/>
                <a:ea typeface="ＭＳ Ｐゴシック" charset="0"/>
                <a:cs typeface="+mn-cs"/>
              </a:endParaRPr>
            </a:p>
          </p:txBody>
        </p:sp>
        <p:sp>
          <p:nvSpPr>
            <p:cNvPr id="28707" name="Rektangel 21"/>
            <p:cNvSpPr>
              <a:spLocks noChangeArrowheads="1"/>
            </p:cNvSpPr>
            <p:nvPr>
              <p:custDataLst>
                <p:tags r:id="rId7"/>
              </p:custDataLst>
            </p:nvPr>
          </p:nvSpPr>
          <p:spPr bwMode="auto">
            <a:xfrm>
              <a:off x="4316246" y="4876289"/>
              <a:ext cx="1568034" cy="55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801688">
                <a:spcBef>
                  <a:spcPct val="20000"/>
                </a:spcBef>
                <a:buClr>
                  <a:srgbClr val="000096"/>
                </a:buClr>
                <a:buChar char="•"/>
                <a:defRPr sz="2000" i="1">
                  <a:solidFill>
                    <a:srgbClr val="0064FA"/>
                  </a:solidFill>
                  <a:latin typeface="Verdana" pitchFamily="34" charset="0"/>
                </a:defRPr>
              </a:lvl1pPr>
              <a:lvl2pPr marL="742950" indent="-285750" defTabSz="801688">
                <a:spcBef>
                  <a:spcPct val="20000"/>
                </a:spcBef>
                <a:buClr>
                  <a:srgbClr val="0064FA"/>
                </a:buClr>
                <a:buFont typeface="Verdana" pitchFamily="34" charset="0"/>
                <a:buChar char="»"/>
                <a:defRPr>
                  <a:solidFill>
                    <a:srgbClr val="0096FA"/>
                  </a:solidFill>
                  <a:latin typeface="Verdana" pitchFamily="34" charset="0"/>
                </a:defRPr>
              </a:lvl2pPr>
              <a:lvl3pPr marL="1143000" indent="-228600" defTabSz="801688">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defTabSz="801688">
                <a:spcBef>
                  <a:spcPct val="20000"/>
                </a:spcBef>
                <a:buChar char="–"/>
                <a:defRPr sz="2000">
                  <a:solidFill>
                    <a:schemeClr val="tx1"/>
                  </a:solidFill>
                  <a:latin typeface="Arial" pitchFamily="34" charset="0"/>
                </a:defRPr>
              </a:lvl4pPr>
              <a:lvl5pPr marL="2057400" indent="-228600" defTabSz="801688">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en-GB" altLang="fr-FR" sz="1200" i="0" noProof="1">
                  <a:solidFill>
                    <a:srgbClr val="FFFFFF"/>
                  </a:solidFill>
                  <a:latin typeface="Calibri" pitchFamily="34" charset="0"/>
                  <a:ea typeface="MS PGothic" pitchFamily="34" charset="-128"/>
                </a:rPr>
                <a:t>INDICATIVE</a:t>
              </a:r>
              <a:br>
                <a:rPr lang="en-GB" altLang="fr-FR" sz="1200" i="0" noProof="1">
                  <a:solidFill>
                    <a:srgbClr val="FFFFFF"/>
                  </a:solidFill>
                  <a:latin typeface="Calibri" pitchFamily="34" charset="0"/>
                  <a:ea typeface="MS PGothic" pitchFamily="34" charset="-128"/>
                </a:rPr>
              </a:br>
              <a:r>
                <a:rPr lang="en-GB" altLang="fr-FR" sz="1200" i="0" noProof="1">
                  <a:solidFill>
                    <a:srgbClr val="FFFFFF"/>
                  </a:solidFill>
                  <a:latin typeface="Calibri" pitchFamily="34" charset="0"/>
                  <a:ea typeface="MS PGothic" pitchFamily="34" charset="-128"/>
                </a:rPr>
                <a:t>MULTI-COUNTRY</a:t>
              </a:r>
              <a:br>
                <a:rPr lang="en-GB" altLang="fr-FR" sz="1200" i="0" noProof="1">
                  <a:solidFill>
                    <a:srgbClr val="FFFFFF"/>
                  </a:solidFill>
                  <a:latin typeface="Calibri" pitchFamily="34" charset="0"/>
                  <a:ea typeface="MS PGothic" pitchFamily="34" charset="-128"/>
                </a:rPr>
              </a:br>
              <a:r>
                <a:rPr lang="en-GB" altLang="fr-FR" sz="1200" i="0" noProof="1">
                  <a:solidFill>
                    <a:srgbClr val="FFFFFF"/>
                  </a:solidFill>
                  <a:latin typeface="Calibri" pitchFamily="34" charset="0"/>
                  <a:ea typeface="MS PGothic" pitchFamily="34" charset="-128"/>
                </a:rPr>
                <a:t>STRATEGY PAPER</a:t>
              </a:r>
              <a:endParaRPr lang="da-DK" altLang="fr-FR" sz="1200" i="0">
                <a:solidFill>
                  <a:srgbClr val="FFFFFF"/>
                </a:solidFill>
                <a:latin typeface="Calibri" pitchFamily="34" charset="0"/>
                <a:ea typeface="MS PGothic" pitchFamily="34" charset="-128"/>
              </a:endParaRPr>
            </a:p>
          </p:txBody>
        </p:sp>
        <p:sp>
          <p:nvSpPr>
            <p:cNvPr id="28708" name="Rektangel 21"/>
            <p:cNvSpPr>
              <a:spLocks noChangeArrowheads="1"/>
            </p:cNvSpPr>
            <p:nvPr>
              <p:custDataLst>
                <p:tags r:id="rId8"/>
              </p:custDataLst>
            </p:nvPr>
          </p:nvSpPr>
          <p:spPr bwMode="auto">
            <a:xfrm>
              <a:off x="2281774" y="4883040"/>
              <a:ext cx="2370080" cy="55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801688">
                <a:spcBef>
                  <a:spcPct val="20000"/>
                </a:spcBef>
                <a:buClr>
                  <a:srgbClr val="000096"/>
                </a:buClr>
                <a:buChar char="•"/>
                <a:defRPr sz="2000" i="1">
                  <a:solidFill>
                    <a:srgbClr val="0064FA"/>
                  </a:solidFill>
                  <a:latin typeface="Verdana" pitchFamily="34" charset="0"/>
                </a:defRPr>
              </a:lvl1pPr>
              <a:lvl2pPr marL="742950" indent="-285750" defTabSz="801688">
                <a:spcBef>
                  <a:spcPct val="20000"/>
                </a:spcBef>
                <a:buClr>
                  <a:srgbClr val="0064FA"/>
                </a:buClr>
                <a:buFont typeface="Verdana" pitchFamily="34" charset="0"/>
                <a:buChar char="»"/>
                <a:defRPr>
                  <a:solidFill>
                    <a:srgbClr val="0096FA"/>
                  </a:solidFill>
                  <a:latin typeface="Verdana" pitchFamily="34" charset="0"/>
                </a:defRPr>
              </a:lvl2pPr>
              <a:lvl3pPr marL="1143000" indent="-228600" defTabSz="801688">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defTabSz="801688">
                <a:spcBef>
                  <a:spcPct val="20000"/>
                </a:spcBef>
                <a:buChar char="–"/>
                <a:defRPr sz="2000">
                  <a:solidFill>
                    <a:schemeClr val="tx1"/>
                  </a:solidFill>
                  <a:latin typeface="Arial" pitchFamily="34" charset="0"/>
                </a:defRPr>
              </a:lvl4pPr>
              <a:lvl5pPr marL="2057400" indent="-228600" defTabSz="801688">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defTabSz="801688"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en-GB" altLang="fr-FR" sz="1200" i="0" noProof="1">
                  <a:solidFill>
                    <a:srgbClr val="FFFFFF"/>
                  </a:solidFill>
                  <a:latin typeface="Calibri" pitchFamily="34" charset="0"/>
                  <a:ea typeface="MS PGothic" pitchFamily="34" charset="-128"/>
                </a:rPr>
                <a:t>INDICATIVE</a:t>
              </a:r>
              <a:br>
                <a:rPr lang="en-GB" altLang="fr-FR" sz="1200" i="0" noProof="1">
                  <a:solidFill>
                    <a:srgbClr val="FFFFFF"/>
                  </a:solidFill>
                  <a:latin typeface="Calibri" pitchFamily="34" charset="0"/>
                  <a:ea typeface="MS PGothic" pitchFamily="34" charset="-128"/>
                </a:rPr>
              </a:br>
              <a:r>
                <a:rPr lang="en-GB" altLang="fr-FR" sz="1200" i="0" noProof="1">
                  <a:solidFill>
                    <a:srgbClr val="FFFFFF"/>
                  </a:solidFill>
                  <a:latin typeface="Calibri" pitchFamily="34" charset="0"/>
                  <a:ea typeface="MS PGothic" pitchFamily="34" charset="-128"/>
                </a:rPr>
                <a:t>COUNTRY</a:t>
              </a:r>
              <a:br>
                <a:rPr lang="en-GB" altLang="fr-FR" sz="1200" i="0" noProof="1">
                  <a:solidFill>
                    <a:srgbClr val="FFFFFF"/>
                  </a:solidFill>
                  <a:latin typeface="Calibri" pitchFamily="34" charset="0"/>
                  <a:ea typeface="MS PGothic" pitchFamily="34" charset="-128"/>
                </a:rPr>
              </a:br>
              <a:r>
                <a:rPr lang="en-GB" altLang="fr-FR" sz="1200" i="0" noProof="1">
                  <a:solidFill>
                    <a:srgbClr val="FFFFFF"/>
                  </a:solidFill>
                  <a:latin typeface="Calibri" pitchFamily="34" charset="0"/>
                  <a:ea typeface="MS PGothic" pitchFamily="34" charset="-128"/>
                </a:rPr>
                <a:t>STRATEGY PAPERS</a:t>
              </a:r>
              <a:endParaRPr lang="da-DK" altLang="fr-FR" sz="1100" i="0">
                <a:solidFill>
                  <a:srgbClr val="FFFFFF"/>
                </a:solidFill>
                <a:latin typeface="Calibri" pitchFamily="34" charset="0"/>
                <a:ea typeface="MS PGothic" pitchFamily="34" charset="-128"/>
              </a:endParaRPr>
            </a:p>
          </p:txBody>
        </p:sp>
      </p:grpSp>
      <p:sp>
        <p:nvSpPr>
          <p:cNvPr id="52" name="Pentagon 51"/>
          <p:cNvSpPr/>
          <p:nvPr/>
        </p:nvSpPr>
        <p:spPr>
          <a:xfrm>
            <a:off x="212725" y="5300663"/>
            <a:ext cx="1228725" cy="585787"/>
          </a:xfrm>
          <a:prstGeom prst="homePlate">
            <a:avLst/>
          </a:prstGeom>
          <a:solidFill>
            <a:srgbClr val="777777"/>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defTabSz="457200" fontAlgn="auto">
              <a:spcBef>
                <a:spcPts val="0"/>
              </a:spcBef>
              <a:spcAft>
                <a:spcPts val="0"/>
              </a:spcAft>
              <a:defRPr/>
            </a:pPr>
            <a:r>
              <a:rPr lang="fr-BE" sz="1100" b="0" dirty="0">
                <a:solidFill>
                  <a:schemeClr val="bg1"/>
                </a:solidFill>
              </a:rPr>
              <a:t>Framework</a:t>
            </a:r>
          </a:p>
          <a:p>
            <a:pPr defTabSz="457200" fontAlgn="auto">
              <a:spcBef>
                <a:spcPts val="0"/>
              </a:spcBef>
              <a:spcAft>
                <a:spcPts val="0"/>
              </a:spcAft>
              <a:defRPr/>
            </a:pPr>
            <a:r>
              <a:rPr lang="fr-BE" sz="1100" b="0" dirty="0">
                <a:solidFill>
                  <a:schemeClr val="bg1"/>
                </a:solidFill>
              </a:rPr>
              <a:t>Agreements</a:t>
            </a:r>
            <a:endParaRPr lang="en-GB" sz="1100" b="0" dirty="0">
              <a:solidFill>
                <a:schemeClr val="bg1"/>
              </a:solidFill>
            </a:endParaRPr>
          </a:p>
        </p:txBody>
      </p:sp>
      <p:sp>
        <p:nvSpPr>
          <p:cNvPr id="55" name="Pentagon 54"/>
          <p:cNvSpPr/>
          <p:nvPr/>
        </p:nvSpPr>
        <p:spPr>
          <a:xfrm>
            <a:off x="195263" y="6027738"/>
            <a:ext cx="1263650" cy="587375"/>
          </a:xfrm>
          <a:prstGeom prst="homePlate">
            <a:avLst/>
          </a:prstGeom>
          <a:solidFill>
            <a:schemeClr val="accent1">
              <a:lumMod val="2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defTabSz="457200" fontAlgn="auto">
              <a:spcBef>
                <a:spcPts val="0"/>
              </a:spcBef>
              <a:spcAft>
                <a:spcPts val="0"/>
              </a:spcAft>
              <a:defRPr/>
            </a:pPr>
            <a:r>
              <a:rPr lang="fr-BE" sz="1100" b="0" dirty="0">
                <a:solidFill>
                  <a:schemeClr val="bg1"/>
                </a:solidFill>
              </a:rPr>
              <a:t>Financing</a:t>
            </a:r>
          </a:p>
          <a:p>
            <a:pPr defTabSz="457200" fontAlgn="auto">
              <a:spcBef>
                <a:spcPts val="0"/>
              </a:spcBef>
              <a:spcAft>
                <a:spcPts val="0"/>
              </a:spcAft>
              <a:defRPr/>
            </a:pPr>
            <a:r>
              <a:rPr lang="fr-BE" sz="1100" b="0" dirty="0">
                <a:solidFill>
                  <a:schemeClr val="bg1"/>
                </a:solidFill>
              </a:rPr>
              <a:t>Agreements</a:t>
            </a:r>
            <a:endParaRPr lang="en-GB" sz="1100" b="0" dirty="0">
              <a:solidFill>
                <a:schemeClr val="bg1"/>
              </a:solidFill>
            </a:endParaRPr>
          </a:p>
        </p:txBody>
      </p:sp>
      <p:sp>
        <p:nvSpPr>
          <p:cNvPr id="63" name="Rectangle 62"/>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91698606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nodeType="afterGroup">
                            <p:stCondLst>
                              <p:cond delay="3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nodeType="afterGroup">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nodeType="afterGroup">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childTnLst>
                          </p:cTn>
                        </p:par>
                        <p:par>
                          <p:cTn id="36" fill="hold" nodeType="afterGroup">
                            <p:stCondLst>
                              <p:cond delay="5500"/>
                            </p:stCondLst>
                            <p:childTnLst>
                              <p:par>
                                <p:cTn id="37" presetID="10" presetClass="entr" presetSubtype="0"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childTnLst>
                                </p:cTn>
                              </p:par>
                            </p:childTnLst>
                          </p:cTn>
                        </p:par>
                        <p:par>
                          <p:cTn id="40" fill="hold" nodeType="afterGroup">
                            <p:stCondLst>
                              <p:cond delay="6000"/>
                            </p:stCondLst>
                            <p:childTnLst>
                              <p:par>
                                <p:cTn id="41" presetID="10" presetClass="entr" presetSubtype="0" fill="hold" grpId="0" nodeType="afterEffect">
                                  <p:stCondLst>
                                    <p:cond delay="0"/>
                                  </p:stCondLst>
                                  <p:childTnLst>
                                    <p:set>
                                      <p:cBhvr>
                                        <p:cTn id="42" dur="1" fill="hold">
                                          <p:stCondLst>
                                            <p:cond delay="0"/>
                                          </p:stCondLst>
                                        </p:cTn>
                                        <p:tgtEl>
                                          <p:spTgt spid="16387"/>
                                        </p:tgtEl>
                                        <p:attrNameLst>
                                          <p:attrName>style.visibility</p:attrName>
                                        </p:attrNameLst>
                                      </p:cBhvr>
                                      <p:to>
                                        <p:strVal val="visible"/>
                                      </p:to>
                                    </p:set>
                                    <p:animEffect transition="in" filter="fade">
                                      <p:cBhvr>
                                        <p:cTn id="43" dur="500"/>
                                        <p:tgtEl>
                                          <p:spTgt spid="16387"/>
                                        </p:tgtEl>
                                      </p:cBhvr>
                                    </p:animEffect>
                                  </p:childTnLst>
                                </p:cTn>
                              </p:par>
                            </p:childTnLst>
                          </p:cTn>
                        </p:par>
                        <p:par>
                          <p:cTn id="44" fill="hold" nodeType="afterGroup">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nodeType="afterGroup">
                            <p:stCondLst>
                              <p:cond delay="70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nodeType="afterGroup">
                            <p:stCondLst>
                              <p:cond delay="7500"/>
                            </p:stCondLst>
                            <p:childTnLst>
                              <p:par>
                                <p:cTn id="53" presetID="10" presetClass="entr" presetSubtype="0"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cTn>
                              </p:par>
                            </p:childTnLst>
                          </p:cTn>
                        </p:par>
                        <p:par>
                          <p:cTn id="56" fill="hold" nodeType="afterGroup">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childTnLst>
                          </p:cTn>
                        </p:par>
                        <p:par>
                          <p:cTn id="60" fill="hold" nodeType="afterGroup">
                            <p:stCondLst>
                              <p:cond delay="8500"/>
                            </p:stCondLst>
                            <p:childTnLst>
                              <p:par>
                                <p:cTn id="61" presetID="10"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childTnLst>
                                </p:cTn>
                              </p:par>
                            </p:childTnLst>
                          </p:cTn>
                        </p:par>
                        <p:par>
                          <p:cTn id="64" fill="hold" nodeType="afterGroup">
                            <p:stCondLst>
                              <p:cond delay="9000"/>
                            </p:stCondLst>
                            <p:childTnLst>
                              <p:par>
                                <p:cTn id="65" presetID="10" presetClass="entr" presetSubtype="0" fill="hold" nodeType="afterEffect">
                                  <p:stCondLst>
                                    <p:cond delay="0"/>
                                  </p:stCondLst>
                                  <p:childTnLst>
                                    <p:set>
                                      <p:cBhvr>
                                        <p:cTn id="66" dur="1" fill="hold">
                                          <p:stCondLst>
                                            <p:cond delay="0"/>
                                          </p:stCondLst>
                                        </p:cTn>
                                        <p:tgtEl>
                                          <p:spTgt spid="19481"/>
                                        </p:tgtEl>
                                        <p:attrNameLst>
                                          <p:attrName>style.visibility</p:attrName>
                                        </p:attrNameLst>
                                      </p:cBhvr>
                                      <p:to>
                                        <p:strVal val="visible"/>
                                      </p:to>
                                    </p:set>
                                    <p:animEffect transition="in" filter="fade">
                                      <p:cBhvr>
                                        <p:cTn id="67" dur="500"/>
                                        <p:tgtEl>
                                          <p:spTgt spid="19481"/>
                                        </p:tgtEl>
                                      </p:cBhvr>
                                    </p:animEffect>
                                  </p:childTnLst>
                                </p:cTn>
                              </p:par>
                            </p:childTnLst>
                          </p:cTn>
                        </p:par>
                        <p:par>
                          <p:cTn id="68" fill="hold" nodeType="afterGroup">
                            <p:stCondLst>
                              <p:cond delay="9500"/>
                            </p:stCondLst>
                            <p:childTnLst>
                              <p:par>
                                <p:cTn id="69" presetID="10" presetClass="entr" presetSubtype="0" fill="hold" nodeType="afterEffect">
                                  <p:stCondLst>
                                    <p:cond delay="0"/>
                                  </p:stCondLst>
                                  <p:childTnLst>
                                    <p:set>
                                      <p:cBhvr>
                                        <p:cTn id="70" dur="1" fill="hold">
                                          <p:stCondLst>
                                            <p:cond delay="0"/>
                                          </p:stCondLst>
                                        </p:cTn>
                                        <p:tgtEl>
                                          <p:spTgt spid="19492"/>
                                        </p:tgtEl>
                                        <p:attrNameLst>
                                          <p:attrName>style.visibility</p:attrName>
                                        </p:attrNameLst>
                                      </p:cBhvr>
                                      <p:to>
                                        <p:strVal val="visible"/>
                                      </p:to>
                                    </p:set>
                                    <p:animEffect transition="in" filter="fade">
                                      <p:cBhvr>
                                        <p:cTn id="71" dur="500"/>
                                        <p:tgtEl>
                                          <p:spTgt spid="19492"/>
                                        </p:tgtEl>
                                      </p:cBhvr>
                                    </p:animEffect>
                                  </p:childTnLst>
                                </p:cTn>
                              </p:par>
                            </p:childTnLst>
                          </p:cTn>
                        </p:par>
                        <p:par>
                          <p:cTn id="72" fill="hold" nodeType="afterGroup">
                            <p:stCondLst>
                              <p:cond delay="10000"/>
                            </p:stCondLst>
                            <p:childTnLst>
                              <p:par>
                                <p:cTn id="73" presetID="10" presetClass="entr" presetSubtype="0" fill="hold" grpId="0" nodeType="afterEffect">
                                  <p:stCondLst>
                                    <p:cond delay="0"/>
                                  </p:stCondLst>
                                  <p:childTnLst>
                                    <p:set>
                                      <p:cBhvr>
                                        <p:cTn id="74" dur="1" fill="hold">
                                          <p:stCondLst>
                                            <p:cond delay="0"/>
                                          </p:stCondLst>
                                        </p:cTn>
                                        <p:tgtEl>
                                          <p:spTgt spid="19484"/>
                                        </p:tgtEl>
                                        <p:attrNameLst>
                                          <p:attrName>style.visibility</p:attrName>
                                        </p:attrNameLst>
                                      </p:cBhvr>
                                      <p:to>
                                        <p:strVal val="visible"/>
                                      </p:to>
                                    </p:set>
                                    <p:animEffect transition="in" filter="fade">
                                      <p:cBhvr>
                                        <p:cTn id="75" dur="500"/>
                                        <p:tgtEl>
                                          <p:spTgt spid="19484"/>
                                        </p:tgtEl>
                                      </p:cBhvr>
                                    </p:animEffect>
                                  </p:childTnLst>
                                </p:cTn>
                              </p:par>
                            </p:childTnLst>
                          </p:cTn>
                        </p:par>
                        <p:par>
                          <p:cTn id="76" fill="hold" nodeType="afterGroup">
                            <p:stCondLst>
                              <p:cond delay="105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nodeType="afterGroup">
                            <p:stCondLst>
                              <p:cond delay="11000"/>
                            </p:stCondLst>
                            <p:childTnLst>
                              <p:par>
                                <p:cTn id="81" presetID="10" presetClass="entr" presetSubtype="0" fill="hold" nodeType="afterEffect">
                                  <p:stCondLst>
                                    <p:cond delay="0"/>
                                  </p:stCondLst>
                                  <p:childTnLst>
                                    <p:set>
                                      <p:cBhvr>
                                        <p:cTn id="82" dur="1" fill="hold">
                                          <p:stCondLst>
                                            <p:cond delay="0"/>
                                          </p:stCondLst>
                                        </p:cTn>
                                        <p:tgtEl>
                                          <p:spTgt spid="19495"/>
                                        </p:tgtEl>
                                        <p:attrNameLst>
                                          <p:attrName>style.visibility</p:attrName>
                                        </p:attrNameLst>
                                      </p:cBhvr>
                                      <p:to>
                                        <p:strVal val="visible"/>
                                      </p:to>
                                    </p:set>
                                    <p:animEffect transition="in" filter="fade">
                                      <p:cBhvr>
                                        <p:cTn id="83" dur="500"/>
                                        <p:tgtEl>
                                          <p:spTgt spid="19495"/>
                                        </p:tgtEl>
                                      </p:cBhvr>
                                    </p:animEffect>
                                  </p:childTnLst>
                                </p:cTn>
                              </p:par>
                            </p:childTnLst>
                          </p:cTn>
                        </p:par>
                        <p:par>
                          <p:cTn id="84" fill="hold" nodeType="afterGroup">
                            <p:stCondLst>
                              <p:cond delay="11500"/>
                            </p:stCondLst>
                            <p:childTnLst>
                              <p:par>
                                <p:cTn id="85" presetID="10" presetClass="entr" presetSubtype="0" fill="hold" grpId="0" nodeType="afterEffect">
                                  <p:stCondLst>
                                    <p:cond delay="0"/>
                                  </p:stCondLst>
                                  <p:childTnLst>
                                    <p:set>
                                      <p:cBhvr>
                                        <p:cTn id="86" dur="1" fill="hold">
                                          <p:stCondLst>
                                            <p:cond delay="0"/>
                                          </p:stCondLst>
                                        </p:cTn>
                                        <p:tgtEl>
                                          <p:spTgt spid="19486"/>
                                        </p:tgtEl>
                                        <p:attrNameLst>
                                          <p:attrName>style.visibility</p:attrName>
                                        </p:attrNameLst>
                                      </p:cBhvr>
                                      <p:to>
                                        <p:strVal val="visible"/>
                                      </p:to>
                                    </p:set>
                                    <p:animEffect transition="in" filter="fade">
                                      <p:cBhvr>
                                        <p:cTn id="87" dur="500"/>
                                        <p:tgtEl>
                                          <p:spTgt spid="19486"/>
                                        </p:tgtEl>
                                      </p:cBhvr>
                                    </p:animEffect>
                                  </p:childTnLst>
                                </p:cTn>
                              </p:par>
                            </p:childTnLst>
                          </p:cTn>
                        </p:par>
                        <p:par>
                          <p:cTn id="88" fill="hold" nodeType="afterGroup">
                            <p:stCondLst>
                              <p:cond delay="12000"/>
                            </p:stCondLst>
                            <p:childTnLst>
                              <p:par>
                                <p:cTn id="89" presetID="10" presetClass="entr" presetSubtype="0"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par>
                          <p:cTn id="92" fill="hold" nodeType="afterGroup">
                            <p:stCondLst>
                              <p:cond delay="12500"/>
                            </p:stCondLst>
                            <p:childTnLst>
                              <p:par>
                                <p:cTn id="93" presetID="10" presetClass="entr" presetSubtype="0" fill="hold" nodeType="afterEffect">
                                  <p:stCondLst>
                                    <p:cond delay="0"/>
                                  </p:stCondLst>
                                  <p:childTnLst>
                                    <p:set>
                                      <p:cBhvr>
                                        <p:cTn id="94" dur="1" fill="hold">
                                          <p:stCondLst>
                                            <p:cond delay="0"/>
                                          </p:stCondLst>
                                        </p:cTn>
                                        <p:tgtEl>
                                          <p:spTgt spid="19497"/>
                                        </p:tgtEl>
                                        <p:attrNameLst>
                                          <p:attrName>style.visibility</p:attrName>
                                        </p:attrNameLst>
                                      </p:cBhvr>
                                      <p:to>
                                        <p:strVal val="visible"/>
                                      </p:to>
                                    </p:set>
                                    <p:animEffect transition="in" filter="fade">
                                      <p:cBhvr>
                                        <p:cTn id="95" dur="500"/>
                                        <p:tgtEl>
                                          <p:spTgt spid="19497"/>
                                        </p:tgtEl>
                                      </p:cBhvr>
                                    </p:animEffect>
                                  </p:childTnLst>
                                </p:cTn>
                              </p:par>
                            </p:childTnLst>
                          </p:cTn>
                        </p:par>
                        <p:par>
                          <p:cTn id="96" fill="hold" nodeType="afterGroup">
                            <p:stCondLst>
                              <p:cond delay="13000"/>
                            </p:stCondLst>
                            <p:childTnLst>
                              <p:par>
                                <p:cTn id="97" presetID="10" presetClass="entr" presetSubtype="0" fill="hold" grpId="0" nodeType="afterEffect">
                                  <p:stCondLst>
                                    <p:cond delay="0"/>
                                  </p:stCondLst>
                                  <p:childTnLst>
                                    <p:set>
                                      <p:cBhvr>
                                        <p:cTn id="98" dur="1" fill="hold">
                                          <p:stCondLst>
                                            <p:cond delay="0"/>
                                          </p:stCondLst>
                                        </p:cTn>
                                        <p:tgtEl>
                                          <p:spTgt spid="19498"/>
                                        </p:tgtEl>
                                        <p:attrNameLst>
                                          <p:attrName>style.visibility</p:attrName>
                                        </p:attrNameLst>
                                      </p:cBhvr>
                                      <p:to>
                                        <p:strVal val="visible"/>
                                      </p:to>
                                    </p:set>
                                    <p:animEffect transition="in" filter="fade">
                                      <p:cBhvr>
                                        <p:cTn id="99" dur="500"/>
                                        <p:tgtEl>
                                          <p:spTgt spid="19498"/>
                                        </p:tgtEl>
                                      </p:cBhvr>
                                    </p:animEffect>
                                  </p:childTnLst>
                                </p:cTn>
                              </p:par>
                            </p:childTnLst>
                          </p:cTn>
                        </p:par>
                        <p:par>
                          <p:cTn id="100" fill="hold" nodeType="afterGroup">
                            <p:stCondLst>
                              <p:cond delay="13500"/>
                            </p:stCondLst>
                            <p:childTnLst>
                              <p:par>
                                <p:cTn id="101" presetID="10" presetClass="entr" presetSubtype="0" fill="hold" grpId="0" nodeType="after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500"/>
                                        <p:tgtEl>
                                          <p:spTgt spid="42"/>
                                        </p:tgtEl>
                                      </p:cBhvr>
                                    </p:animEffect>
                                  </p:childTnLst>
                                </p:cTn>
                              </p:par>
                            </p:childTnLst>
                          </p:cTn>
                        </p:par>
                        <p:par>
                          <p:cTn id="104" fill="hold" nodeType="afterGroup">
                            <p:stCondLst>
                              <p:cond delay="14000"/>
                            </p:stCondLst>
                            <p:childTnLst>
                              <p:par>
                                <p:cTn id="105" presetID="10" presetClass="entr" presetSubtype="0" fill="hold" grpId="0" nodeType="afterEffect">
                                  <p:stCondLst>
                                    <p:cond delay="0"/>
                                  </p:stCondLst>
                                  <p:childTnLst>
                                    <p:set>
                                      <p:cBhvr>
                                        <p:cTn id="106" dur="1" fill="hold">
                                          <p:stCondLst>
                                            <p:cond delay="0"/>
                                          </p:stCondLst>
                                        </p:cTn>
                                        <p:tgtEl>
                                          <p:spTgt spid="19500"/>
                                        </p:tgtEl>
                                        <p:attrNameLst>
                                          <p:attrName>style.visibility</p:attrName>
                                        </p:attrNameLst>
                                      </p:cBhvr>
                                      <p:to>
                                        <p:strVal val="visible"/>
                                      </p:to>
                                    </p:set>
                                    <p:animEffect transition="in" filter="fade">
                                      <p:cBhvr>
                                        <p:cTn id="107" dur="500"/>
                                        <p:tgtEl>
                                          <p:spTgt spid="19500"/>
                                        </p:tgtEl>
                                      </p:cBhvr>
                                    </p:animEffect>
                                  </p:childTnLst>
                                </p:cTn>
                              </p:par>
                            </p:childTnLst>
                          </p:cTn>
                        </p:par>
                        <p:par>
                          <p:cTn id="108" fill="hold" nodeType="afterGroup">
                            <p:stCondLst>
                              <p:cond delay="14500"/>
                            </p:stCondLst>
                            <p:childTnLst>
                              <p:par>
                                <p:cTn id="109" presetID="10" presetClass="entr" presetSubtype="0"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498" grpId="0" animBg="1"/>
      <p:bldP spid="42" grpId="0"/>
      <p:bldP spid="19500" grpId="0" animBg="1"/>
      <p:bldP spid="48" grpId="0"/>
      <p:bldP spid="39" grpId="0"/>
      <p:bldP spid="19484" grpId="0" animBg="1"/>
      <p:bldP spid="37" grpId="0"/>
      <p:bldP spid="19486" grpId="0" animBg="1"/>
      <p:bldP spid="53" grpId="0" animBg="1"/>
      <p:bldP spid="54" grpId="0" animBg="1"/>
      <p:bldP spid="56" grpId="0" animBg="1"/>
      <p:bldP spid="58" grpId="0" animBg="1"/>
      <p:bldP spid="60" grpId="0" animBg="1"/>
      <p:bldP spid="16387" grpId="0" animBg="1"/>
      <p:bldP spid="72" grpId="0"/>
      <p:bldP spid="52"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Rectangle 149"/>
          <p:cNvSpPr/>
          <p:nvPr/>
        </p:nvSpPr>
        <p:spPr>
          <a:xfrm rot="10800000">
            <a:off x="468313" y="2125663"/>
            <a:ext cx="8102600" cy="1862137"/>
          </a:xfrm>
          <a:prstGeom prst="rect">
            <a:avLst/>
          </a:prstGeom>
          <a:gradFill>
            <a:gsLst>
              <a:gs pos="0">
                <a:schemeClr val="accent1">
                  <a:lumMod val="75000"/>
                </a:schemeClr>
              </a:gs>
              <a:gs pos="100000">
                <a:schemeClr val="accent1">
                  <a:lumMod val="20000"/>
                  <a:lumOff val="8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0" charset="-128"/>
            </a:endParaRPr>
          </a:p>
        </p:txBody>
      </p:sp>
      <p:grpSp>
        <p:nvGrpSpPr>
          <p:cNvPr id="66564" name="Group 66563"/>
          <p:cNvGrpSpPr>
            <a:grpSpLocks/>
          </p:cNvGrpSpPr>
          <p:nvPr/>
        </p:nvGrpSpPr>
        <p:grpSpPr bwMode="auto">
          <a:xfrm>
            <a:off x="2109788" y="3141663"/>
            <a:ext cx="4953000" cy="3167062"/>
            <a:chOff x="2109982" y="3141115"/>
            <a:chExt cx="4953000" cy="3168204"/>
          </a:xfrm>
        </p:grpSpPr>
        <p:sp>
          <p:nvSpPr>
            <p:cNvPr id="17" name="Isosceles Triangle 16"/>
            <p:cNvSpPr/>
            <p:nvPr/>
          </p:nvSpPr>
          <p:spPr bwMode="auto">
            <a:xfrm>
              <a:off x="2109982" y="3141115"/>
              <a:ext cx="4953000" cy="3168204"/>
            </a:xfrm>
            <a:prstGeom prst="triangle">
              <a:avLst>
                <a:gd name="adj" fmla="val 49231"/>
              </a:avLst>
            </a:prstGeom>
            <a:gradFill>
              <a:gsLst>
                <a:gs pos="0">
                  <a:schemeClr val="bg1">
                    <a:lumMod val="65000"/>
                  </a:schemeClr>
                </a:gs>
                <a:gs pos="100000">
                  <a:schemeClr val="tx1">
                    <a:lumMod val="50000"/>
                    <a:lumOff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solidFill>
                  <a:srgbClr val="FFFFFF"/>
                </a:solidFill>
                <a:ea typeface="ＭＳ Ｐゴシック" pitchFamily="-110" charset="-128"/>
              </a:endParaRPr>
            </a:p>
          </p:txBody>
        </p:sp>
        <p:cxnSp>
          <p:nvCxnSpPr>
            <p:cNvPr id="18" name="Straight Connector 17"/>
            <p:cNvCxnSpPr>
              <a:stCxn id="17" idx="0"/>
            </p:cNvCxnSpPr>
            <p:nvPr/>
          </p:nvCxnSpPr>
          <p:spPr bwMode="auto">
            <a:xfrm rot="16200000" flipH="1">
              <a:off x="2992858" y="4696639"/>
              <a:ext cx="3149147" cy="38100"/>
            </a:xfrm>
            <a:prstGeom prst="line">
              <a:avLst/>
            </a:prstGeom>
            <a:ln w="31750" cap="flat" cmpd="sng" algn="ctr">
              <a:solidFill>
                <a:schemeClr val="bg1"/>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66560" name="Group 66559"/>
          <p:cNvGrpSpPr>
            <a:grpSpLocks/>
          </p:cNvGrpSpPr>
          <p:nvPr/>
        </p:nvGrpSpPr>
        <p:grpSpPr bwMode="auto">
          <a:xfrm>
            <a:off x="477838" y="4103688"/>
            <a:ext cx="1839912" cy="2205037"/>
            <a:chOff x="408311" y="4104199"/>
            <a:chExt cx="1839299" cy="2205120"/>
          </a:xfrm>
        </p:grpSpPr>
        <p:sp>
          <p:nvSpPr>
            <p:cNvPr id="30" name="Rounded Rectangle 27"/>
            <p:cNvSpPr>
              <a:spLocks noChangeArrowheads="1"/>
            </p:cNvSpPr>
            <p:nvPr/>
          </p:nvSpPr>
          <p:spPr bwMode="auto">
            <a:xfrm rot="16200000" flipH="1">
              <a:off x="238100" y="4299810"/>
              <a:ext cx="2179719" cy="1839299"/>
            </a:xfrm>
            <a:prstGeom prst="roundRect">
              <a:avLst>
                <a:gd name="adj" fmla="val 7870"/>
              </a:avLst>
            </a:prstGeom>
            <a:solidFill>
              <a:srgbClr val="FFFFFF"/>
            </a:solidFill>
            <a:ln w="6350">
              <a:solidFill>
                <a:schemeClr val="bg1">
                  <a:lumMod val="75000"/>
                </a:schemeClr>
              </a:solidFill>
              <a:round/>
              <a:headEnd/>
              <a:tailEnd/>
            </a:ln>
          </p:spPr>
          <p:txBody>
            <a:bodyPr anchor="ctr"/>
            <a:lstStyle/>
            <a:p>
              <a:pPr algn="ctr" eaLnBrk="1" hangingPunct="1">
                <a:defRPr/>
              </a:pPr>
              <a:endParaRPr lang="en-US">
                <a:solidFill>
                  <a:srgbClr val="FFFFFF"/>
                </a:solidFill>
                <a:latin typeface="Calibri" pitchFamily="-110" charset="0"/>
                <a:cs typeface="Arial" charset="0"/>
              </a:endParaRPr>
            </a:p>
          </p:txBody>
        </p:sp>
        <p:sp>
          <p:nvSpPr>
            <p:cNvPr id="31" name="Round Same Side Corner Rectangle 30"/>
            <p:cNvSpPr/>
            <p:nvPr/>
          </p:nvSpPr>
          <p:spPr bwMode="auto">
            <a:xfrm>
              <a:off x="408311" y="4104199"/>
              <a:ext cx="1839299" cy="398477"/>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7446" name="Rektangel 76"/>
            <p:cNvSpPr>
              <a:spLocks noChangeArrowheads="1"/>
            </p:cNvSpPr>
            <p:nvPr/>
          </p:nvSpPr>
          <p:spPr bwMode="auto">
            <a:xfrm>
              <a:off x="408311" y="4136130"/>
              <a:ext cx="1839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spcAft>
                  <a:spcPts val="600"/>
                </a:spcAft>
                <a:buClrTx/>
                <a:buFontTx/>
                <a:buNone/>
              </a:pPr>
              <a:r>
                <a:rPr lang="en-GB" altLang="fr-FR" sz="1400" i="0" noProof="1">
                  <a:solidFill>
                    <a:srgbClr val="FFFFFF"/>
                  </a:solidFill>
                  <a:latin typeface="Calibri" pitchFamily="34" charset="0"/>
                </a:rPr>
                <a:t>Specific objective</a:t>
              </a:r>
            </a:p>
          </p:txBody>
        </p:sp>
        <p:sp>
          <p:nvSpPr>
            <p:cNvPr id="17447" name="Tekstboks 72"/>
            <p:cNvSpPr txBox="1">
              <a:spLocks noChangeArrowheads="1"/>
            </p:cNvSpPr>
            <p:nvPr/>
          </p:nvSpPr>
          <p:spPr bwMode="auto">
            <a:xfrm>
              <a:off x="480319" y="4591686"/>
              <a:ext cx="1767289"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US" altLang="fr-FR" sz="1600" i="0">
                  <a:solidFill>
                    <a:srgbClr val="0070C0"/>
                  </a:solidFill>
                  <a:latin typeface="Calibri" pitchFamily="34" charset="0"/>
                  <a:ea typeface="MS PGothic" pitchFamily="34" charset="-128"/>
                </a:rPr>
                <a:t>support for political reforms …</a:t>
              </a:r>
            </a:p>
            <a:p>
              <a:pPr eaLnBrk="1" hangingPunct="1">
                <a:spcBef>
                  <a:spcPct val="0"/>
                </a:spcBef>
                <a:buClrTx/>
                <a:buFontTx/>
                <a:buNone/>
              </a:pPr>
              <a:endParaRPr lang="da-DK" altLang="fr-FR" sz="1100" i="0">
                <a:solidFill>
                  <a:srgbClr val="000000"/>
                </a:solidFill>
                <a:latin typeface="Calibri" pitchFamily="34" charset="0"/>
                <a:ea typeface="MS PGothic" pitchFamily="34" charset="-128"/>
              </a:endParaRPr>
            </a:p>
          </p:txBody>
        </p:sp>
        <p:grpSp>
          <p:nvGrpSpPr>
            <p:cNvPr id="17448" name="Group 44"/>
            <p:cNvGrpSpPr>
              <a:grpSpLocks/>
            </p:cNvGrpSpPr>
            <p:nvPr/>
          </p:nvGrpSpPr>
          <p:grpSpPr bwMode="auto">
            <a:xfrm>
              <a:off x="1814876" y="4278152"/>
              <a:ext cx="323749" cy="357314"/>
              <a:chOff x="3294180" y="1583425"/>
              <a:chExt cx="460659" cy="508105"/>
            </a:xfrm>
          </p:grpSpPr>
          <p:sp>
            <p:nvSpPr>
              <p:cNvPr id="17449" name="Ellipse 53"/>
              <p:cNvSpPr>
                <a:spLocks noChangeArrowheads="1"/>
              </p:cNvSpPr>
              <p:nvPr/>
            </p:nvSpPr>
            <p:spPr bwMode="auto">
              <a:xfrm>
                <a:off x="3294180" y="1631155"/>
                <a:ext cx="460659"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endParaRPr lang="en-US" altLang="fr-FR" sz="7600" i="0">
                  <a:solidFill>
                    <a:srgbClr val="FFFFFF"/>
                  </a:solidFill>
                  <a:latin typeface="Calibri" pitchFamily="34" charset="0"/>
                </a:endParaRPr>
              </a:p>
            </p:txBody>
          </p:sp>
          <p:sp>
            <p:nvSpPr>
              <p:cNvPr id="17450" name="Tekstboks 54"/>
              <p:cNvSpPr txBox="1">
                <a:spLocks noChangeArrowheads="1"/>
              </p:cNvSpPr>
              <p:nvPr/>
            </p:nvSpPr>
            <p:spPr bwMode="auto">
              <a:xfrm>
                <a:off x="3332228" y="1583425"/>
                <a:ext cx="344375" cy="42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da-DK" altLang="fr-FR" sz="1800" i="0">
                    <a:solidFill>
                      <a:srgbClr val="151616"/>
                    </a:solidFill>
                    <a:latin typeface="Calibri" pitchFamily="34" charset="0"/>
                    <a:ea typeface="MS PGothic" pitchFamily="34" charset="-128"/>
                  </a:rPr>
                  <a:t>1</a:t>
                </a:r>
              </a:p>
            </p:txBody>
          </p:sp>
        </p:grpSp>
      </p:grpSp>
      <p:grpSp>
        <p:nvGrpSpPr>
          <p:cNvPr id="126" name="Group 125"/>
          <p:cNvGrpSpPr>
            <a:grpSpLocks/>
          </p:cNvGrpSpPr>
          <p:nvPr/>
        </p:nvGrpSpPr>
        <p:grpSpPr bwMode="auto">
          <a:xfrm>
            <a:off x="2519363" y="4103688"/>
            <a:ext cx="1839912" cy="2205037"/>
            <a:chOff x="408311" y="4104199"/>
            <a:chExt cx="1839299" cy="2205120"/>
          </a:xfrm>
        </p:grpSpPr>
        <p:sp>
          <p:nvSpPr>
            <p:cNvPr id="127" name="Rounded Rectangle 27"/>
            <p:cNvSpPr>
              <a:spLocks noChangeArrowheads="1"/>
            </p:cNvSpPr>
            <p:nvPr/>
          </p:nvSpPr>
          <p:spPr bwMode="auto">
            <a:xfrm rot="16200000" flipH="1">
              <a:off x="238100" y="4299810"/>
              <a:ext cx="2179719" cy="1839299"/>
            </a:xfrm>
            <a:prstGeom prst="roundRect">
              <a:avLst>
                <a:gd name="adj" fmla="val 7870"/>
              </a:avLst>
            </a:prstGeom>
            <a:solidFill>
              <a:srgbClr val="FFFFFF"/>
            </a:solidFill>
            <a:ln w="6350">
              <a:solidFill>
                <a:schemeClr val="bg1">
                  <a:lumMod val="75000"/>
                </a:schemeClr>
              </a:solidFill>
              <a:round/>
              <a:headEnd/>
              <a:tailEnd/>
            </a:ln>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28" name="Round Same Side Corner Rectangle 127"/>
            <p:cNvSpPr/>
            <p:nvPr/>
          </p:nvSpPr>
          <p:spPr bwMode="auto">
            <a:xfrm>
              <a:off x="408311" y="4104199"/>
              <a:ext cx="1839299" cy="398477"/>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7439" name="Rektangel 76"/>
            <p:cNvSpPr>
              <a:spLocks noChangeArrowheads="1"/>
            </p:cNvSpPr>
            <p:nvPr/>
          </p:nvSpPr>
          <p:spPr bwMode="auto">
            <a:xfrm>
              <a:off x="408311" y="4136130"/>
              <a:ext cx="1839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spcAft>
                  <a:spcPts val="600"/>
                </a:spcAft>
                <a:buClrTx/>
                <a:buFontTx/>
                <a:buNone/>
              </a:pPr>
              <a:r>
                <a:rPr lang="en-GB" altLang="fr-FR" sz="1400" i="0" noProof="1">
                  <a:solidFill>
                    <a:srgbClr val="FFFFFF"/>
                  </a:solidFill>
                  <a:latin typeface="Calibri" pitchFamily="34" charset="0"/>
                </a:rPr>
                <a:t>Specific objective</a:t>
              </a:r>
            </a:p>
          </p:txBody>
        </p:sp>
        <p:sp>
          <p:nvSpPr>
            <p:cNvPr id="17440" name="Tekstboks 72"/>
            <p:cNvSpPr txBox="1">
              <a:spLocks noChangeArrowheads="1"/>
            </p:cNvSpPr>
            <p:nvPr/>
          </p:nvSpPr>
          <p:spPr bwMode="auto">
            <a:xfrm>
              <a:off x="439143" y="4539604"/>
              <a:ext cx="1767289"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fr-FR" sz="1400" i="0">
                  <a:solidFill>
                    <a:srgbClr val="0070C0"/>
                  </a:solidFill>
                  <a:latin typeface="Calibri" pitchFamily="34" charset="0"/>
                  <a:ea typeface="MS PGothic" pitchFamily="34" charset="-128"/>
                </a:rPr>
                <a:t>support for economic, social and territorial development,</a:t>
              </a:r>
              <a:br>
                <a:rPr lang="en-GB" altLang="fr-FR" sz="1400" i="0">
                  <a:solidFill>
                    <a:srgbClr val="0070C0"/>
                  </a:solidFill>
                  <a:latin typeface="Calibri" pitchFamily="34" charset="0"/>
                  <a:ea typeface="MS PGothic" pitchFamily="34" charset="-128"/>
                </a:rPr>
              </a:br>
              <a:r>
                <a:rPr lang="en-GB" altLang="fr-FR" sz="1400" i="0">
                  <a:solidFill>
                    <a:srgbClr val="0070C0"/>
                  </a:solidFill>
                  <a:latin typeface="Calibri" pitchFamily="34" charset="0"/>
                  <a:ea typeface="MS PGothic" pitchFamily="34" charset="-128"/>
                </a:rPr>
                <a:t>with a view to smart, sustainable and inclusive growth …</a:t>
              </a:r>
              <a:endParaRPr lang="en-US" altLang="fr-FR" sz="1400" i="0">
                <a:solidFill>
                  <a:srgbClr val="0070C0"/>
                </a:solidFill>
                <a:latin typeface="Calibri" pitchFamily="34" charset="0"/>
                <a:ea typeface="MS PGothic" pitchFamily="34" charset="-128"/>
              </a:endParaRPr>
            </a:p>
            <a:p>
              <a:pPr eaLnBrk="1" hangingPunct="1">
                <a:spcBef>
                  <a:spcPct val="0"/>
                </a:spcBef>
                <a:buClrTx/>
                <a:buFontTx/>
                <a:buNone/>
              </a:pPr>
              <a:endParaRPr lang="da-DK" altLang="fr-FR" sz="1100" i="0">
                <a:solidFill>
                  <a:srgbClr val="000000"/>
                </a:solidFill>
                <a:latin typeface="Calibri" pitchFamily="34" charset="0"/>
                <a:ea typeface="MS PGothic" pitchFamily="34" charset="-128"/>
              </a:endParaRPr>
            </a:p>
          </p:txBody>
        </p:sp>
        <p:grpSp>
          <p:nvGrpSpPr>
            <p:cNvPr id="17441" name="Group 44"/>
            <p:cNvGrpSpPr>
              <a:grpSpLocks/>
            </p:cNvGrpSpPr>
            <p:nvPr/>
          </p:nvGrpSpPr>
          <p:grpSpPr bwMode="auto">
            <a:xfrm>
              <a:off x="1814875" y="4278151"/>
              <a:ext cx="328426" cy="369332"/>
              <a:chOff x="3294180" y="1583425"/>
              <a:chExt cx="467314" cy="525195"/>
            </a:xfrm>
          </p:grpSpPr>
          <p:sp>
            <p:nvSpPr>
              <p:cNvPr id="17442" name="Ellipse 53"/>
              <p:cNvSpPr>
                <a:spLocks noChangeArrowheads="1"/>
              </p:cNvSpPr>
              <p:nvPr/>
            </p:nvSpPr>
            <p:spPr bwMode="auto">
              <a:xfrm>
                <a:off x="3294180" y="1631155"/>
                <a:ext cx="460659"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endParaRPr lang="en-US" altLang="fr-FR" sz="7600" i="0">
                  <a:solidFill>
                    <a:srgbClr val="FFFFFF"/>
                  </a:solidFill>
                  <a:latin typeface="Calibri" pitchFamily="34" charset="0"/>
                </a:endParaRPr>
              </a:p>
            </p:txBody>
          </p:sp>
          <p:sp>
            <p:nvSpPr>
              <p:cNvPr id="17443" name="Tekstboks 54"/>
              <p:cNvSpPr txBox="1">
                <a:spLocks noChangeArrowheads="1"/>
              </p:cNvSpPr>
              <p:nvPr/>
            </p:nvSpPr>
            <p:spPr bwMode="auto">
              <a:xfrm>
                <a:off x="3332228" y="1583425"/>
                <a:ext cx="429266" cy="52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da-DK" altLang="fr-FR" sz="1800" i="0">
                    <a:solidFill>
                      <a:srgbClr val="151616"/>
                    </a:solidFill>
                    <a:latin typeface="Calibri" pitchFamily="34" charset="0"/>
                    <a:ea typeface="MS PGothic" pitchFamily="34" charset="-128"/>
                  </a:rPr>
                  <a:t>2</a:t>
                </a:r>
              </a:p>
            </p:txBody>
          </p:sp>
        </p:grpSp>
      </p:grpSp>
      <p:grpSp>
        <p:nvGrpSpPr>
          <p:cNvPr id="134" name="Group 133"/>
          <p:cNvGrpSpPr>
            <a:grpSpLocks/>
          </p:cNvGrpSpPr>
          <p:nvPr/>
        </p:nvGrpSpPr>
        <p:grpSpPr bwMode="auto">
          <a:xfrm>
            <a:off x="4716463" y="4103688"/>
            <a:ext cx="1838325" cy="2386012"/>
            <a:chOff x="408311" y="4104199"/>
            <a:chExt cx="1839299" cy="2385328"/>
          </a:xfrm>
        </p:grpSpPr>
        <p:sp>
          <p:nvSpPr>
            <p:cNvPr id="135" name="Rounded Rectangle 27"/>
            <p:cNvSpPr>
              <a:spLocks noChangeArrowheads="1"/>
            </p:cNvSpPr>
            <p:nvPr/>
          </p:nvSpPr>
          <p:spPr bwMode="auto">
            <a:xfrm rot="16200000" flipH="1">
              <a:off x="238454" y="4299448"/>
              <a:ext cx="2179012" cy="1839299"/>
            </a:xfrm>
            <a:prstGeom prst="roundRect">
              <a:avLst>
                <a:gd name="adj" fmla="val 7870"/>
              </a:avLst>
            </a:prstGeom>
            <a:solidFill>
              <a:srgbClr val="FFFFFF"/>
            </a:solidFill>
            <a:ln w="6350">
              <a:solidFill>
                <a:schemeClr val="bg1">
                  <a:lumMod val="75000"/>
                </a:schemeClr>
              </a:solidFill>
              <a:round/>
              <a:headEnd/>
              <a:tailEnd/>
            </a:ln>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36" name="Round Same Side Corner Rectangle 135"/>
            <p:cNvSpPr/>
            <p:nvPr/>
          </p:nvSpPr>
          <p:spPr bwMode="auto">
            <a:xfrm>
              <a:off x="408311" y="4104199"/>
              <a:ext cx="1839299" cy="398348"/>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7432" name="Rektangel 76"/>
            <p:cNvSpPr>
              <a:spLocks noChangeArrowheads="1"/>
            </p:cNvSpPr>
            <p:nvPr/>
          </p:nvSpPr>
          <p:spPr bwMode="auto">
            <a:xfrm>
              <a:off x="408311" y="4136130"/>
              <a:ext cx="1839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spcAft>
                  <a:spcPts val="600"/>
                </a:spcAft>
                <a:buClrTx/>
                <a:buFontTx/>
                <a:buNone/>
              </a:pPr>
              <a:r>
                <a:rPr lang="en-GB" altLang="fr-FR" sz="1400" i="0" noProof="1">
                  <a:solidFill>
                    <a:srgbClr val="FFFFFF"/>
                  </a:solidFill>
                  <a:latin typeface="Calibri" pitchFamily="34" charset="0"/>
                </a:rPr>
                <a:t>Specific objective</a:t>
              </a:r>
            </a:p>
          </p:txBody>
        </p:sp>
        <p:sp>
          <p:nvSpPr>
            <p:cNvPr id="17433" name="Tekstboks 72"/>
            <p:cNvSpPr txBox="1">
              <a:spLocks noChangeArrowheads="1"/>
            </p:cNvSpPr>
            <p:nvPr/>
          </p:nvSpPr>
          <p:spPr bwMode="auto">
            <a:xfrm>
              <a:off x="435736" y="4473591"/>
              <a:ext cx="1811874"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fr-FR" sz="1400" i="0">
                  <a:solidFill>
                    <a:srgbClr val="0070C0"/>
                  </a:solidFill>
                  <a:latin typeface="Calibri" pitchFamily="34" charset="0"/>
                  <a:ea typeface="MS PGothic" pitchFamily="34" charset="-128"/>
                </a:rPr>
                <a:t>strengthening the ability of beneficiaries to fulfil the obligations stemming from membership and alignment to the EU acquis </a:t>
              </a:r>
              <a:r>
                <a:rPr lang="en-US" altLang="fr-FR" sz="1600" i="0">
                  <a:solidFill>
                    <a:srgbClr val="0070C0"/>
                  </a:solidFill>
                  <a:latin typeface="Calibri" pitchFamily="34" charset="0"/>
                  <a:ea typeface="MS PGothic" pitchFamily="34" charset="-128"/>
                </a:rPr>
                <a:t>…</a:t>
              </a:r>
            </a:p>
            <a:p>
              <a:pPr eaLnBrk="1" hangingPunct="1">
                <a:spcBef>
                  <a:spcPct val="0"/>
                </a:spcBef>
                <a:buClrTx/>
                <a:buFontTx/>
                <a:buNone/>
              </a:pPr>
              <a:endParaRPr lang="da-DK" altLang="fr-FR" sz="1100" i="0">
                <a:solidFill>
                  <a:srgbClr val="000000"/>
                </a:solidFill>
                <a:latin typeface="Calibri" pitchFamily="34" charset="0"/>
                <a:ea typeface="MS PGothic" pitchFamily="34" charset="-128"/>
              </a:endParaRPr>
            </a:p>
          </p:txBody>
        </p:sp>
        <p:grpSp>
          <p:nvGrpSpPr>
            <p:cNvPr id="17434" name="Group 44"/>
            <p:cNvGrpSpPr>
              <a:grpSpLocks/>
            </p:cNvGrpSpPr>
            <p:nvPr/>
          </p:nvGrpSpPr>
          <p:grpSpPr bwMode="auto">
            <a:xfrm>
              <a:off x="1814875" y="4278151"/>
              <a:ext cx="328426" cy="369332"/>
              <a:chOff x="3294180" y="1583425"/>
              <a:chExt cx="467314" cy="525195"/>
            </a:xfrm>
          </p:grpSpPr>
          <p:sp>
            <p:nvSpPr>
              <p:cNvPr id="17435" name="Ellipse 53"/>
              <p:cNvSpPr>
                <a:spLocks noChangeArrowheads="1"/>
              </p:cNvSpPr>
              <p:nvPr/>
            </p:nvSpPr>
            <p:spPr bwMode="auto">
              <a:xfrm>
                <a:off x="3294180" y="1631155"/>
                <a:ext cx="460659"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endParaRPr lang="en-US" altLang="fr-FR" sz="7600" i="0">
                  <a:solidFill>
                    <a:srgbClr val="FFFFFF"/>
                  </a:solidFill>
                  <a:latin typeface="Calibri" pitchFamily="34" charset="0"/>
                </a:endParaRPr>
              </a:p>
            </p:txBody>
          </p:sp>
          <p:sp>
            <p:nvSpPr>
              <p:cNvPr id="17436" name="Tekstboks 54"/>
              <p:cNvSpPr txBox="1">
                <a:spLocks noChangeArrowheads="1"/>
              </p:cNvSpPr>
              <p:nvPr/>
            </p:nvSpPr>
            <p:spPr bwMode="auto">
              <a:xfrm>
                <a:off x="3332228" y="1583425"/>
                <a:ext cx="429266" cy="52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da-DK" altLang="fr-FR" sz="1800" i="0">
                    <a:solidFill>
                      <a:srgbClr val="151616"/>
                    </a:solidFill>
                    <a:latin typeface="Calibri" pitchFamily="34" charset="0"/>
                    <a:ea typeface="MS PGothic" pitchFamily="34" charset="-128"/>
                  </a:rPr>
                  <a:t>3</a:t>
                </a:r>
              </a:p>
            </p:txBody>
          </p:sp>
        </p:grpSp>
      </p:grpSp>
      <p:grpSp>
        <p:nvGrpSpPr>
          <p:cNvPr id="142" name="Group 141"/>
          <p:cNvGrpSpPr>
            <a:grpSpLocks/>
          </p:cNvGrpSpPr>
          <p:nvPr/>
        </p:nvGrpSpPr>
        <p:grpSpPr bwMode="auto">
          <a:xfrm>
            <a:off x="6732588" y="4103688"/>
            <a:ext cx="1838325" cy="2205037"/>
            <a:chOff x="408311" y="4104199"/>
            <a:chExt cx="1839299" cy="2205120"/>
          </a:xfrm>
        </p:grpSpPr>
        <p:sp>
          <p:nvSpPr>
            <p:cNvPr id="143" name="Rounded Rectangle 27"/>
            <p:cNvSpPr>
              <a:spLocks noChangeArrowheads="1"/>
            </p:cNvSpPr>
            <p:nvPr/>
          </p:nvSpPr>
          <p:spPr bwMode="auto">
            <a:xfrm rot="16200000" flipH="1">
              <a:off x="238101" y="4299810"/>
              <a:ext cx="2179719" cy="1839299"/>
            </a:xfrm>
            <a:prstGeom prst="roundRect">
              <a:avLst>
                <a:gd name="adj" fmla="val 7870"/>
              </a:avLst>
            </a:prstGeom>
            <a:solidFill>
              <a:srgbClr val="FFFFFF"/>
            </a:solidFill>
            <a:ln w="6350">
              <a:solidFill>
                <a:schemeClr val="bg1">
                  <a:lumMod val="75000"/>
                </a:schemeClr>
              </a:solidFill>
              <a:round/>
              <a:headEnd/>
              <a:tailEnd/>
            </a:ln>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44" name="Round Same Side Corner Rectangle 143"/>
            <p:cNvSpPr/>
            <p:nvPr/>
          </p:nvSpPr>
          <p:spPr bwMode="auto">
            <a:xfrm>
              <a:off x="408311" y="4104199"/>
              <a:ext cx="1839299" cy="398477"/>
            </a:xfrm>
            <a:prstGeom prst="round2SameRect">
              <a:avLst>
                <a:gd name="adj1" fmla="val 27778"/>
                <a:gd name="adj2" fmla="val 0"/>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6200000" scaled="1"/>
              <a:tileRect/>
            </a:gradFill>
            <a:ln w="9525" cap="flat" cmpd="sng" algn="ctr">
              <a:noFill/>
              <a:prstDash val="solid"/>
            </a:ln>
            <a:effectLst/>
          </p:spPr>
          <p:txBody>
            <a:bodyPr anchor="ctr"/>
            <a:lstStyle/>
            <a:p>
              <a:pPr algn="ctr" eaLnBrk="1" hangingPunct="1">
                <a:defRPr/>
              </a:pPr>
              <a:endParaRPr lang="en-US">
                <a:solidFill>
                  <a:srgbClr val="FFFFFF"/>
                </a:solidFill>
                <a:latin typeface="Calibri" pitchFamily="-110" charset="0"/>
                <a:cs typeface="Arial" charset="0"/>
              </a:endParaRPr>
            </a:p>
          </p:txBody>
        </p:sp>
        <p:sp>
          <p:nvSpPr>
            <p:cNvPr id="17425" name="Rektangel 76"/>
            <p:cNvSpPr>
              <a:spLocks noChangeArrowheads="1"/>
            </p:cNvSpPr>
            <p:nvPr/>
          </p:nvSpPr>
          <p:spPr bwMode="auto">
            <a:xfrm>
              <a:off x="408311" y="4136130"/>
              <a:ext cx="18392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spcAft>
                  <a:spcPts val="600"/>
                </a:spcAft>
                <a:buClrTx/>
                <a:buFontTx/>
                <a:buNone/>
              </a:pPr>
              <a:r>
                <a:rPr lang="en-GB" altLang="fr-FR" sz="1400" i="0" noProof="1">
                  <a:solidFill>
                    <a:srgbClr val="FFFFFF"/>
                  </a:solidFill>
                  <a:latin typeface="Calibri" pitchFamily="34" charset="0"/>
                </a:rPr>
                <a:t>Specific objective</a:t>
              </a:r>
            </a:p>
          </p:txBody>
        </p:sp>
        <p:sp>
          <p:nvSpPr>
            <p:cNvPr id="17426" name="Tekstboks 72"/>
            <p:cNvSpPr txBox="1">
              <a:spLocks noChangeArrowheads="1"/>
            </p:cNvSpPr>
            <p:nvPr/>
          </p:nvSpPr>
          <p:spPr bwMode="auto">
            <a:xfrm>
              <a:off x="480319" y="4591686"/>
              <a:ext cx="1767289" cy="149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fr-FR" sz="1600" i="0">
                  <a:solidFill>
                    <a:srgbClr val="0070C0"/>
                  </a:solidFill>
                  <a:latin typeface="Calibri" pitchFamily="34" charset="0"/>
                  <a:ea typeface="MS PGothic" pitchFamily="34" charset="-128"/>
                </a:rPr>
                <a:t>strengthening regional integration and territorial cooperation …</a:t>
              </a:r>
            </a:p>
            <a:p>
              <a:pPr eaLnBrk="1" hangingPunct="1">
                <a:spcBef>
                  <a:spcPct val="0"/>
                </a:spcBef>
                <a:buClrTx/>
                <a:buFontTx/>
                <a:buNone/>
              </a:pPr>
              <a:endParaRPr lang="da-DK" altLang="fr-FR" sz="1100" i="0">
                <a:solidFill>
                  <a:srgbClr val="000000"/>
                </a:solidFill>
                <a:latin typeface="Calibri" pitchFamily="34" charset="0"/>
                <a:ea typeface="MS PGothic" pitchFamily="34" charset="-128"/>
              </a:endParaRPr>
            </a:p>
          </p:txBody>
        </p:sp>
        <p:grpSp>
          <p:nvGrpSpPr>
            <p:cNvPr id="17427" name="Group 44"/>
            <p:cNvGrpSpPr>
              <a:grpSpLocks/>
            </p:cNvGrpSpPr>
            <p:nvPr/>
          </p:nvGrpSpPr>
          <p:grpSpPr bwMode="auto">
            <a:xfrm>
              <a:off x="1814875" y="4278151"/>
              <a:ext cx="328426" cy="369332"/>
              <a:chOff x="3294180" y="1583425"/>
              <a:chExt cx="467314" cy="525195"/>
            </a:xfrm>
          </p:grpSpPr>
          <p:sp>
            <p:nvSpPr>
              <p:cNvPr id="17428" name="Ellipse 53"/>
              <p:cNvSpPr>
                <a:spLocks noChangeArrowheads="1"/>
              </p:cNvSpPr>
              <p:nvPr/>
            </p:nvSpPr>
            <p:spPr bwMode="auto">
              <a:xfrm>
                <a:off x="3294180" y="1631155"/>
                <a:ext cx="460659"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endParaRPr lang="en-US" altLang="fr-FR" sz="7600" i="0">
                  <a:solidFill>
                    <a:srgbClr val="FFFFFF"/>
                  </a:solidFill>
                  <a:latin typeface="Calibri" pitchFamily="34" charset="0"/>
                </a:endParaRPr>
              </a:p>
            </p:txBody>
          </p:sp>
          <p:sp>
            <p:nvSpPr>
              <p:cNvPr id="17429" name="Tekstboks 54"/>
              <p:cNvSpPr txBox="1">
                <a:spLocks noChangeArrowheads="1"/>
              </p:cNvSpPr>
              <p:nvPr/>
            </p:nvSpPr>
            <p:spPr bwMode="auto">
              <a:xfrm>
                <a:off x="3332228" y="1583425"/>
                <a:ext cx="429266" cy="52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da-DK" altLang="fr-FR" sz="1800" i="0">
                    <a:solidFill>
                      <a:srgbClr val="151616"/>
                    </a:solidFill>
                    <a:latin typeface="Calibri" pitchFamily="34" charset="0"/>
                    <a:ea typeface="MS PGothic" pitchFamily="34" charset="-128"/>
                  </a:rPr>
                  <a:t>4</a:t>
                </a:r>
              </a:p>
            </p:txBody>
          </p:sp>
        </p:grpSp>
      </p:grpSp>
      <p:sp>
        <p:nvSpPr>
          <p:cNvPr id="154" name="Oval 153"/>
          <p:cNvSpPr/>
          <p:nvPr/>
        </p:nvSpPr>
        <p:spPr bwMode="auto">
          <a:xfrm>
            <a:off x="2779515" y="1358792"/>
            <a:ext cx="3314700" cy="2493962"/>
          </a:xfrm>
          <a:prstGeom prst="ellipse">
            <a:avLst/>
          </a:prstGeom>
          <a:gradFill flip="none" rotWithShape="1">
            <a:gsLst>
              <a:gs pos="21000">
                <a:schemeClr val="bg1"/>
              </a:gs>
              <a:gs pos="52000">
                <a:schemeClr val="bg1">
                  <a:alpha val="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eaLnBrk="1" hangingPunct="1">
              <a:defRPr/>
            </a:pPr>
            <a:endParaRPr lang="en-US" sz="1800">
              <a:solidFill>
                <a:srgbClr val="FFFFFF"/>
              </a:solidFill>
              <a:latin typeface="Calibri" pitchFamily="-110" charset="0"/>
            </a:endParaRPr>
          </a:p>
        </p:txBody>
      </p:sp>
      <p:sp>
        <p:nvSpPr>
          <p:cNvPr id="153" name="TextBox 74"/>
          <p:cNvSpPr txBox="1">
            <a:spLocks noChangeArrowheads="1"/>
          </p:cNvSpPr>
          <p:nvPr/>
        </p:nvSpPr>
        <p:spPr bwMode="auto">
          <a:xfrm>
            <a:off x="2938463" y="2125663"/>
            <a:ext cx="3378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nb-NO" altLang="en-US" i="0">
                <a:solidFill>
                  <a:srgbClr val="404040"/>
                </a:solidFill>
                <a:latin typeface="Calibri" pitchFamily="34" charset="0"/>
                <a:ea typeface="MS PGothic" pitchFamily="34" charset="-128"/>
              </a:rPr>
              <a:t>General objective</a:t>
            </a:r>
          </a:p>
        </p:txBody>
      </p:sp>
      <p:sp>
        <p:nvSpPr>
          <p:cNvPr id="66562" name="Rectangle 66561"/>
          <p:cNvSpPr>
            <a:spLocks noChangeArrowheads="1"/>
          </p:cNvSpPr>
          <p:nvPr/>
        </p:nvSpPr>
        <p:spPr bwMode="auto">
          <a:xfrm>
            <a:off x="504825" y="2519363"/>
            <a:ext cx="8126413"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rgbClr val="0F5494"/>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17475" indent="-3429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3" algn="ctr" eaLnBrk="1" hangingPunct="1">
              <a:spcBef>
                <a:spcPct val="0"/>
              </a:spcBef>
              <a:buClr>
                <a:srgbClr val="0099FF"/>
              </a:buClr>
              <a:buFontTx/>
              <a:buNone/>
              <a:defRPr/>
            </a:pPr>
            <a:r>
              <a:rPr lang="en-GB" altLang="fr-FR" sz="1400" dirty="0" smtClean="0">
                <a:solidFill>
                  <a:srgbClr val="000000"/>
                </a:solidFill>
                <a:latin typeface="Verdana" panose="020B0604030504040204" pitchFamily="34" charset="0"/>
              </a:rPr>
              <a:t>	</a:t>
            </a:r>
            <a:r>
              <a:rPr lang="en-GB" altLang="fr-FR" sz="1800" b="0" dirty="0" smtClean="0">
                <a:solidFill>
                  <a:srgbClr val="00487E"/>
                </a:solidFill>
                <a:latin typeface="Calibri" panose="020F0502020204030204" pitchFamily="34" charset="0"/>
              </a:rPr>
              <a:t>To support the beneficiaries in adopting and implementing the</a:t>
            </a:r>
            <a:br>
              <a:rPr lang="en-GB" altLang="fr-FR" sz="1800" b="0" dirty="0" smtClean="0">
                <a:solidFill>
                  <a:srgbClr val="00487E"/>
                </a:solidFill>
                <a:latin typeface="Calibri" panose="020F0502020204030204" pitchFamily="34" charset="0"/>
              </a:rPr>
            </a:br>
            <a:r>
              <a:rPr lang="en-GB" altLang="fr-FR" sz="1800" dirty="0" smtClean="0">
                <a:solidFill>
                  <a:srgbClr val="00487E"/>
                </a:solidFill>
                <a:latin typeface="Calibri" panose="020F0502020204030204" pitchFamily="34" charset="0"/>
              </a:rPr>
              <a:t>political, institutional, legal, administrative, social and economic </a:t>
            </a:r>
            <a:br>
              <a:rPr lang="en-GB" altLang="fr-FR" sz="1800" dirty="0" smtClean="0">
                <a:solidFill>
                  <a:srgbClr val="00487E"/>
                </a:solidFill>
                <a:latin typeface="Calibri" panose="020F0502020204030204" pitchFamily="34" charset="0"/>
              </a:rPr>
            </a:br>
            <a:r>
              <a:rPr lang="en-GB" altLang="fr-FR" sz="1800" dirty="0" smtClean="0">
                <a:solidFill>
                  <a:srgbClr val="00487E"/>
                </a:solidFill>
                <a:latin typeface="Calibri" panose="020F0502020204030204" pitchFamily="34" charset="0"/>
              </a:rPr>
              <a:t>reforms</a:t>
            </a:r>
            <a:r>
              <a:rPr lang="en-GB" altLang="fr-FR" sz="1800" b="0" dirty="0" smtClean="0">
                <a:solidFill>
                  <a:srgbClr val="00487E"/>
                </a:solidFill>
                <a:latin typeface="Calibri" panose="020F0502020204030204" pitchFamily="34" charset="0"/>
              </a:rPr>
              <a:t> required in order to comply with the </a:t>
            </a:r>
            <a:r>
              <a:rPr lang="en-GB" altLang="fr-FR" sz="1800" dirty="0" smtClean="0">
                <a:solidFill>
                  <a:srgbClr val="00487E"/>
                </a:solidFill>
                <a:latin typeface="Calibri" panose="020F0502020204030204" pitchFamily="34" charset="0"/>
              </a:rPr>
              <a:t>Union's values </a:t>
            </a:r>
            <a:r>
              <a:rPr lang="en-GB" altLang="fr-FR" sz="1800" b="0" dirty="0" smtClean="0">
                <a:solidFill>
                  <a:srgbClr val="00487E"/>
                </a:solidFill>
                <a:latin typeface="Calibri" panose="020F0502020204030204" pitchFamily="34" charset="0"/>
              </a:rPr>
              <a:t>and to progressively align to the </a:t>
            </a:r>
            <a:r>
              <a:rPr lang="en-GB" altLang="fr-FR" sz="1800" dirty="0" smtClean="0">
                <a:solidFill>
                  <a:srgbClr val="00487E"/>
                </a:solidFill>
                <a:latin typeface="Calibri" panose="020F0502020204030204" pitchFamily="34" charset="0"/>
              </a:rPr>
              <a:t>Union's rules, standards, policies and practices</a:t>
            </a:r>
            <a:r>
              <a:rPr lang="en-GB" altLang="fr-FR" sz="1800" b="0" dirty="0" smtClean="0">
                <a:solidFill>
                  <a:srgbClr val="00487E"/>
                </a:solidFill>
                <a:latin typeface="Calibri" panose="020F0502020204030204" pitchFamily="34" charset="0"/>
              </a:rPr>
              <a:t>, with a view to</a:t>
            </a:r>
            <a:br>
              <a:rPr lang="en-GB" altLang="fr-FR" sz="1800" b="0" dirty="0" smtClean="0">
                <a:solidFill>
                  <a:srgbClr val="00487E"/>
                </a:solidFill>
                <a:latin typeface="Calibri" panose="020F0502020204030204" pitchFamily="34" charset="0"/>
              </a:rPr>
            </a:br>
            <a:r>
              <a:rPr lang="en-GB" altLang="fr-FR" cap="all" spc="200" dirty="0" smtClean="0">
                <a:solidFill>
                  <a:srgbClr val="00487E"/>
                </a:solidFill>
                <a:latin typeface="Calibri" panose="020F0502020204030204" pitchFamily="34" charset="0"/>
              </a:rPr>
              <a:t>Union membership</a:t>
            </a:r>
          </a:p>
        </p:txBody>
      </p:sp>
      <p:sp>
        <p:nvSpPr>
          <p:cNvPr id="52" name="Rectangle 2"/>
          <p:cNvSpPr txBox="1">
            <a:spLocks noChangeArrowheads="1"/>
          </p:cNvSpPr>
          <p:nvPr/>
        </p:nvSpPr>
        <p:spPr bwMode="auto">
          <a:xfrm>
            <a:off x="393700" y="15573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fr-FR" sz="2600" b="0" i="0" noProof="1">
                <a:solidFill>
                  <a:srgbClr val="000099"/>
                </a:solidFill>
              </a:rPr>
              <a:t>Objectives</a:t>
            </a:r>
            <a:endParaRPr lang="en-GB" altLang="fr-FR" sz="2600" b="0" i="0">
              <a:solidFill>
                <a:srgbClr val="FFFFFF"/>
              </a:solidFill>
            </a:endParaRPr>
          </a:p>
        </p:txBody>
      </p:sp>
      <p:sp>
        <p:nvSpPr>
          <p:cNvPr id="43" name="Rectangle 42"/>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390244932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2000"/>
                                        <p:tgtEl>
                                          <p:spTgt spid="52"/>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66564"/>
                                        </p:tgtEl>
                                        <p:attrNameLst>
                                          <p:attrName>style.visibility</p:attrName>
                                        </p:attrNameLst>
                                      </p:cBhvr>
                                      <p:to>
                                        <p:strVal val="visible"/>
                                      </p:to>
                                    </p:set>
                                    <p:animEffect transition="in" filter="fade">
                                      <p:cBhvr>
                                        <p:cTn id="11" dur="500"/>
                                        <p:tgtEl>
                                          <p:spTgt spid="66564"/>
                                        </p:tgtEl>
                                      </p:cBhvr>
                                    </p:animEffect>
                                  </p:childTnLst>
                                </p:cTn>
                              </p:par>
                            </p:childTnLst>
                          </p:cTn>
                        </p:par>
                        <p:par>
                          <p:cTn id="12" fill="hold" nodeType="afterGroup">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153"/>
                                        </p:tgtEl>
                                        <p:attrNameLst>
                                          <p:attrName>style.visibility</p:attrName>
                                        </p:attrNameLst>
                                      </p:cBhvr>
                                      <p:to>
                                        <p:strVal val="visible"/>
                                      </p:to>
                                    </p:set>
                                    <p:anim calcmode="lin" valueType="num">
                                      <p:cBhvr>
                                        <p:cTn id="15" dur="500" fill="hold"/>
                                        <p:tgtEl>
                                          <p:spTgt spid="153"/>
                                        </p:tgtEl>
                                        <p:attrNameLst>
                                          <p:attrName>ppt_w</p:attrName>
                                        </p:attrNameLst>
                                      </p:cBhvr>
                                      <p:tavLst>
                                        <p:tav tm="0">
                                          <p:val>
                                            <p:fltVal val="0"/>
                                          </p:val>
                                        </p:tav>
                                        <p:tav tm="100000">
                                          <p:val>
                                            <p:strVal val="#ppt_w"/>
                                          </p:val>
                                        </p:tav>
                                      </p:tavLst>
                                    </p:anim>
                                    <p:anim calcmode="lin" valueType="num">
                                      <p:cBhvr>
                                        <p:cTn id="16" dur="500" fill="hold"/>
                                        <p:tgtEl>
                                          <p:spTgt spid="153"/>
                                        </p:tgtEl>
                                        <p:attrNameLst>
                                          <p:attrName>ppt_h</p:attrName>
                                        </p:attrNameLst>
                                      </p:cBhvr>
                                      <p:tavLst>
                                        <p:tav tm="0">
                                          <p:val>
                                            <p:fltVal val="0"/>
                                          </p:val>
                                        </p:tav>
                                        <p:tav tm="100000">
                                          <p:val>
                                            <p:strVal val="#ppt_h"/>
                                          </p:val>
                                        </p:tav>
                                      </p:tavLst>
                                    </p:anim>
                                    <p:animEffect transition="in" filter="fade">
                                      <p:cBhvr>
                                        <p:cTn id="17" dur="500"/>
                                        <p:tgtEl>
                                          <p:spTgt spid="153"/>
                                        </p:tgtEl>
                                      </p:cBhvr>
                                    </p:animEffect>
                                  </p:childTnLst>
                                </p:cTn>
                              </p:par>
                            </p:childTnLst>
                          </p:cTn>
                        </p:par>
                        <p:par>
                          <p:cTn id="18" fill="hold" nodeType="afterGroup">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6562"/>
                                        </p:tgtEl>
                                        <p:attrNameLst>
                                          <p:attrName>style.visibility</p:attrName>
                                        </p:attrNameLst>
                                      </p:cBhvr>
                                      <p:to>
                                        <p:strVal val="visible"/>
                                      </p:to>
                                    </p:set>
                                    <p:animEffect transition="in" filter="fade">
                                      <p:cBhvr>
                                        <p:cTn id="21" dur="1250"/>
                                        <p:tgtEl>
                                          <p:spTgt spid="66562"/>
                                        </p:tgtEl>
                                      </p:cBhvr>
                                    </p:animEffect>
                                  </p:childTnLst>
                                </p:cTn>
                              </p:par>
                            </p:childTnLst>
                          </p:cTn>
                        </p:par>
                        <p:par>
                          <p:cTn id="22" fill="hold" nodeType="afterGroup">
                            <p:stCondLst>
                              <p:cond delay="4250"/>
                            </p:stCondLst>
                            <p:childTnLst>
                              <p:par>
                                <p:cTn id="23" presetID="53" presetClass="entr" presetSubtype="16" fill="hold" nodeType="afterEffect">
                                  <p:stCondLst>
                                    <p:cond delay="0"/>
                                  </p:stCondLst>
                                  <p:childTnLst>
                                    <p:set>
                                      <p:cBhvr>
                                        <p:cTn id="24" dur="1" fill="hold">
                                          <p:stCondLst>
                                            <p:cond delay="0"/>
                                          </p:stCondLst>
                                        </p:cTn>
                                        <p:tgtEl>
                                          <p:spTgt spid="154"/>
                                        </p:tgtEl>
                                        <p:attrNameLst>
                                          <p:attrName>style.visibility</p:attrName>
                                        </p:attrNameLst>
                                      </p:cBhvr>
                                      <p:to>
                                        <p:strVal val="visible"/>
                                      </p:to>
                                    </p:set>
                                    <p:anim calcmode="lin" valueType="num">
                                      <p:cBhvr>
                                        <p:cTn id="25" dur="500" fill="hold"/>
                                        <p:tgtEl>
                                          <p:spTgt spid="154"/>
                                        </p:tgtEl>
                                        <p:attrNameLst>
                                          <p:attrName>ppt_w</p:attrName>
                                        </p:attrNameLst>
                                      </p:cBhvr>
                                      <p:tavLst>
                                        <p:tav tm="0">
                                          <p:val>
                                            <p:fltVal val="0"/>
                                          </p:val>
                                        </p:tav>
                                        <p:tav tm="100000">
                                          <p:val>
                                            <p:strVal val="#ppt_w"/>
                                          </p:val>
                                        </p:tav>
                                      </p:tavLst>
                                    </p:anim>
                                    <p:anim calcmode="lin" valueType="num">
                                      <p:cBhvr>
                                        <p:cTn id="26" dur="500" fill="hold"/>
                                        <p:tgtEl>
                                          <p:spTgt spid="154"/>
                                        </p:tgtEl>
                                        <p:attrNameLst>
                                          <p:attrName>ppt_h</p:attrName>
                                        </p:attrNameLst>
                                      </p:cBhvr>
                                      <p:tavLst>
                                        <p:tav tm="0">
                                          <p:val>
                                            <p:fltVal val="0"/>
                                          </p:val>
                                        </p:tav>
                                        <p:tav tm="100000">
                                          <p:val>
                                            <p:strVal val="#ppt_h"/>
                                          </p:val>
                                        </p:tav>
                                      </p:tavLst>
                                    </p:anim>
                                    <p:animEffect transition="in" filter="fade">
                                      <p:cBhvr>
                                        <p:cTn id="27" dur="500"/>
                                        <p:tgtEl>
                                          <p:spTgt spid="154"/>
                                        </p:tgtEl>
                                      </p:cBhvr>
                                    </p:animEffect>
                                  </p:childTnLst>
                                </p:cTn>
                              </p:par>
                            </p:childTnLst>
                          </p:cTn>
                        </p:par>
                        <p:par>
                          <p:cTn id="28" fill="hold" nodeType="afterGroup">
                            <p:stCondLst>
                              <p:cond delay="4750"/>
                            </p:stCondLst>
                            <p:childTnLst>
                              <p:par>
                                <p:cTn id="29" presetID="10" presetClass="entr" presetSubtype="0" fill="hold" nodeType="afterEffect">
                                  <p:stCondLst>
                                    <p:cond delay="0"/>
                                  </p:stCondLst>
                                  <p:childTnLst>
                                    <p:set>
                                      <p:cBhvr>
                                        <p:cTn id="30" dur="1" fill="hold">
                                          <p:stCondLst>
                                            <p:cond delay="0"/>
                                          </p:stCondLst>
                                        </p:cTn>
                                        <p:tgtEl>
                                          <p:spTgt spid="66560"/>
                                        </p:tgtEl>
                                        <p:attrNameLst>
                                          <p:attrName>style.visibility</p:attrName>
                                        </p:attrNameLst>
                                      </p:cBhvr>
                                      <p:to>
                                        <p:strVal val="visible"/>
                                      </p:to>
                                    </p:set>
                                    <p:animEffect transition="in" filter="fade">
                                      <p:cBhvr>
                                        <p:cTn id="31" dur="1250"/>
                                        <p:tgtEl>
                                          <p:spTgt spid="66560"/>
                                        </p:tgtEl>
                                      </p:cBhvr>
                                    </p:animEffect>
                                  </p:childTnLst>
                                </p:cTn>
                              </p:par>
                            </p:childTnLst>
                          </p:cTn>
                        </p:par>
                        <p:par>
                          <p:cTn id="32" fill="hold" nodeType="afterGroup">
                            <p:stCondLst>
                              <p:cond delay="6000"/>
                            </p:stCondLst>
                            <p:childTnLst>
                              <p:par>
                                <p:cTn id="33" presetID="10" presetClass="entr" presetSubtype="0" fill="hold" nodeType="afterEffect">
                                  <p:stCondLst>
                                    <p:cond delay="0"/>
                                  </p:stCondLst>
                                  <p:childTnLst>
                                    <p:set>
                                      <p:cBhvr>
                                        <p:cTn id="34" dur="1" fill="hold">
                                          <p:stCondLst>
                                            <p:cond delay="0"/>
                                          </p:stCondLst>
                                        </p:cTn>
                                        <p:tgtEl>
                                          <p:spTgt spid="126"/>
                                        </p:tgtEl>
                                        <p:attrNameLst>
                                          <p:attrName>style.visibility</p:attrName>
                                        </p:attrNameLst>
                                      </p:cBhvr>
                                      <p:to>
                                        <p:strVal val="visible"/>
                                      </p:to>
                                    </p:set>
                                    <p:animEffect transition="in" filter="fade">
                                      <p:cBhvr>
                                        <p:cTn id="35" dur="1250"/>
                                        <p:tgtEl>
                                          <p:spTgt spid="126"/>
                                        </p:tgtEl>
                                      </p:cBhvr>
                                    </p:animEffect>
                                  </p:childTnLst>
                                </p:cTn>
                              </p:par>
                            </p:childTnLst>
                          </p:cTn>
                        </p:par>
                        <p:par>
                          <p:cTn id="36" fill="hold" nodeType="afterGroup">
                            <p:stCondLst>
                              <p:cond delay="7250"/>
                            </p:stCondLst>
                            <p:childTnLst>
                              <p:par>
                                <p:cTn id="37" presetID="10" presetClass="entr" presetSubtype="0" fill="hold" nodeType="after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1250"/>
                                        <p:tgtEl>
                                          <p:spTgt spid="134"/>
                                        </p:tgtEl>
                                      </p:cBhvr>
                                    </p:animEffect>
                                  </p:childTnLst>
                                </p:cTn>
                              </p:par>
                            </p:childTnLst>
                          </p:cTn>
                        </p:par>
                        <p:par>
                          <p:cTn id="40" fill="hold" nodeType="afterGroup">
                            <p:stCondLst>
                              <p:cond delay="8500"/>
                            </p:stCondLst>
                            <p:childTnLst>
                              <p:par>
                                <p:cTn id="41" presetID="10" presetClass="entr" presetSubtype="0" fill="hold" nodeType="afterEffect">
                                  <p:stCondLst>
                                    <p:cond delay="0"/>
                                  </p:stCondLst>
                                  <p:childTnLst>
                                    <p:set>
                                      <p:cBhvr>
                                        <p:cTn id="42" dur="1" fill="hold">
                                          <p:stCondLst>
                                            <p:cond delay="0"/>
                                          </p:stCondLst>
                                        </p:cTn>
                                        <p:tgtEl>
                                          <p:spTgt spid="142"/>
                                        </p:tgtEl>
                                        <p:attrNameLst>
                                          <p:attrName>style.visibility</p:attrName>
                                        </p:attrNameLst>
                                      </p:cBhvr>
                                      <p:to>
                                        <p:strVal val="visible"/>
                                      </p:to>
                                    </p:set>
                                    <p:animEffect transition="in" filter="fade">
                                      <p:cBhvr>
                                        <p:cTn id="43" dur="125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66562" grpId="0"/>
      <p:bldP spid="5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1438" y="2170113"/>
            <a:ext cx="4722812"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323850" y="6445250"/>
            <a:ext cx="39258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ClrTx/>
              <a:buFontTx/>
              <a:buNone/>
            </a:pPr>
            <a:r>
              <a:rPr lang="fr-BE" altLang="en-US" sz="700" b="0" i="0">
                <a:solidFill>
                  <a:srgbClr val="7F7F7F"/>
                </a:solidFill>
              </a:rPr>
              <a:t>(*) This designation is without prejudice to positions on status, and is in line with UNSCR 1244/99 and the ICJ Opinion on the Kosovo declaration of independence</a:t>
            </a:r>
            <a:endParaRPr lang="en-GB" altLang="en-US" sz="700" b="0" i="0">
              <a:solidFill>
                <a:srgbClr val="7F7F7F"/>
              </a:solidFill>
            </a:endParaRPr>
          </a:p>
        </p:txBody>
      </p:sp>
      <p:grpSp>
        <p:nvGrpSpPr>
          <p:cNvPr id="12" name="Group 11"/>
          <p:cNvGrpSpPr>
            <a:grpSpLocks/>
          </p:cNvGrpSpPr>
          <p:nvPr/>
        </p:nvGrpSpPr>
        <p:grpSpPr bwMode="auto">
          <a:xfrm>
            <a:off x="431800" y="2208213"/>
            <a:ext cx="3419475" cy="409575"/>
            <a:chOff x="432135" y="2208286"/>
            <a:chExt cx="3419786" cy="409986"/>
          </a:xfrm>
        </p:grpSpPr>
        <p:sp>
          <p:nvSpPr>
            <p:cNvPr id="113" name="Rektangel 30"/>
            <p:cNvSpPr>
              <a:spLocks noChangeArrowheads="1"/>
            </p:cNvSpPr>
            <p:nvPr/>
          </p:nvSpPr>
          <p:spPr bwMode="auto">
            <a:xfrm>
              <a:off x="973522" y="2208286"/>
              <a:ext cx="2878399" cy="409986"/>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da-DK" sz="1200" dirty="0" err="1">
                  <a:solidFill>
                    <a:srgbClr val="3166CF"/>
                  </a:solidFill>
                  <a:latin typeface="Arial" pitchFamily="34" charset="0"/>
                  <a:ea typeface="ＭＳ Ｐゴシック" pitchFamily="-97" charset="-128"/>
                  <a:cs typeface="Arial" charset="0"/>
                </a:rPr>
                <a:t>Bosnia</a:t>
              </a:r>
              <a:r>
                <a:rPr lang="da-DK" sz="1200" dirty="0">
                  <a:solidFill>
                    <a:srgbClr val="3166CF"/>
                  </a:solidFill>
                  <a:latin typeface="Arial" pitchFamily="34" charset="0"/>
                  <a:ea typeface="ＭＳ Ｐゴシック" pitchFamily="-97" charset="-128"/>
                  <a:cs typeface="Arial" charset="0"/>
                </a:rPr>
                <a:t> and </a:t>
              </a:r>
              <a:r>
                <a:rPr lang="da-DK" sz="1200" dirty="0" err="1">
                  <a:solidFill>
                    <a:srgbClr val="3166CF"/>
                  </a:solidFill>
                  <a:latin typeface="Arial" pitchFamily="34" charset="0"/>
                  <a:ea typeface="ＭＳ Ｐゴシック" pitchFamily="-97" charset="-128"/>
                  <a:cs typeface="Arial" charset="0"/>
                </a:rPr>
                <a:t>Herzegovina</a:t>
              </a:r>
              <a:endParaRPr lang="da-DK" sz="1200" dirty="0">
                <a:solidFill>
                  <a:srgbClr val="3166CF"/>
                </a:solidFill>
                <a:latin typeface="Arial" pitchFamily="34" charset="0"/>
                <a:ea typeface="ＭＳ Ｐゴシック" pitchFamily="-97" charset="-128"/>
                <a:cs typeface="Arial" charset="0"/>
              </a:endParaRPr>
            </a:p>
          </p:txBody>
        </p:sp>
        <p:sp>
          <p:nvSpPr>
            <p:cNvPr id="126" name="Rektangel 7"/>
            <p:cNvSpPr>
              <a:spLocks noChangeArrowheads="1"/>
            </p:cNvSpPr>
            <p:nvPr/>
          </p:nvSpPr>
          <p:spPr bwMode="auto">
            <a:xfrm>
              <a:off x="432135" y="2208286"/>
              <a:ext cx="457242" cy="409986"/>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79" name="Oval 78"/>
            <p:cNvSpPr/>
            <p:nvPr/>
          </p:nvSpPr>
          <p:spPr bwMode="auto">
            <a:xfrm>
              <a:off x="546445" y="2294097"/>
              <a:ext cx="228621" cy="228829"/>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92" name="Oval 91"/>
            <p:cNvSpPr/>
            <p:nvPr/>
          </p:nvSpPr>
          <p:spPr bwMode="auto">
            <a:xfrm>
              <a:off x="584549" y="2332235"/>
              <a:ext cx="152414" cy="152553"/>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1</a:t>
              </a:r>
              <a:endParaRPr lang="en-GB" sz="900" dirty="0">
                <a:solidFill>
                  <a:srgbClr val="3166CF"/>
                </a:solidFill>
                <a:cs typeface="Arial" charset="0"/>
              </a:endParaRPr>
            </a:p>
          </p:txBody>
        </p:sp>
      </p:grpSp>
      <p:grpSp>
        <p:nvGrpSpPr>
          <p:cNvPr id="13" name="Group 12"/>
          <p:cNvGrpSpPr>
            <a:grpSpLocks/>
          </p:cNvGrpSpPr>
          <p:nvPr/>
        </p:nvGrpSpPr>
        <p:grpSpPr bwMode="auto">
          <a:xfrm>
            <a:off x="431800" y="2735263"/>
            <a:ext cx="3419475" cy="400050"/>
            <a:chOff x="432135" y="2735335"/>
            <a:chExt cx="3419786" cy="399355"/>
          </a:xfrm>
        </p:grpSpPr>
        <p:sp>
          <p:nvSpPr>
            <p:cNvPr id="114" name="Rektangel 30"/>
            <p:cNvSpPr>
              <a:spLocks noChangeArrowheads="1"/>
            </p:cNvSpPr>
            <p:nvPr/>
          </p:nvSpPr>
          <p:spPr bwMode="auto">
            <a:xfrm>
              <a:off x="973522" y="2735335"/>
              <a:ext cx="2878399" cy="399355"/>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en-GB" sz="1200" dirty="0">
                  <a:solidFill>
                    <a:srgbClr val="3166CF"/>
                  </a:solidFill>
                  <a:latin typeface="Arial" pitchFamily="34" charset="0"/>
                  <a:ea typeface="ＭＳ Ｐゴシック" pitchFamily="-97" charset="-128"/>
                  <a:cs typeface="Arial" charset="0"/>
                </a:rPr>
                <a:t>Serbia</a:t>
              </a:r>
              <a:endParaRPr lang="en-GB" sz="1200" b="0" dirty="0">
                <a:solidFill>
                  <a:srgbClr val="3166CF"/>
                </a:solidFill>
                <a:latin typeface="Arial" pitchFamily="34" charset="0"/>
                <a:ea typeface="ＭＳ Ｐゴシック" pitchFamily="-97" charset="-128"/>
                <a:cs typeface="Arial" charset="0"/>
              </a:endParaRPr>
            </a:p>
          </p:txBody>
        </p:sp>
        <p:sp>
          <p:nvSpPr>
            <p:cNvPr id="121" name="Rektangel 7"/>
            <p:cNvSpPr>
              <a:spLocks noChangeArrowheads="1"/>
            </p:cNvSpPr>
            <p:nvPr/>
          </p:nvSpPr>
          <p:spPr bwMode="auto">
            <a:xfrm>
              <a:off x="432135" y="2740089"/>
              <a:ext cx="457242" cy="394601"/>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83" name="Oval 82"/>
            <p:cNvSpPr/>
            <p:nvPr/>
          </p:nvSpPr>
          <p:spPr bwMode="auto">
            <a:xfrm>
              <a:off x="546445" y="2819326"/>
              <a:ext cx="228621" cy="228203"/>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93" name="Oval 92"/>
            <p:cNvSpPr/>
            <p:nvPr/>
          </p:nvSpPr>
          <p:spPr bwMode="auto">
            <a:xfrm>
              <a:off x="584549" y="2857360"/>
              <a:ext cx="152414" cy="152135"/>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2</a:t>
              </a:r>
              <a:endParaRPr lang="en-GB" sz="900" dirty="0">
                <a:solidFill>
                  <a:srgbClr val="3166CF"/>
                </a:solidFill>
                <a:cs typeface="Arial" charset="0"/>
              </a:endParaRPr>
            </a:p>
          </p:txBody>
        </p:sp>
      </p:grpSp>
      <p:grpSp>
        <p:nvGrpSpPr>
          <p:cNvPr id="22" name="Group 21"/>
          <p:cNvGrpSpPr>
            <a:grpSpLocks/>
          </p:cNvGrpSpPr>
          <p:nvPr/>
        </p:nvGrpSpPr>
        <p:grpSpPr bwMode="auto">
          <a:xfrm>
            <a:off x="431800" y="3273425"/>
            <a:ext cx="3419475" cy="393700"/>
            <a:chOff x="432135" y="3273497"/>
            <a:chExt cx="3419786" cy="393065"/>
          </a:xfrm>
        </p:grpSpPr>
        <p:sp>
          <p:nvSpPr>
            <p:cNvPr id="115" name="Rektangel 30"/>
            <p:cNvSpPr>
              <a:spLocks noChangeArrowheads="1"/>
            </p:cNvSpPr>
            <p:nvPr/>
          </p:nvSpPr>
          <p:spPr bwMode="auto">
            <a:xfrm>
              <a:off x="973522" y="3273497"/>
              <a:ext cx="2878399" cy="393065"/>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en-GB" sz="1400" dirty="0">
                  <a:solidFill>
                    <a:srgbClr val="3166CF"/>
                  </a:solidFill>
                  <a:latin typeface="Arial" pitchFamily="34" charset="0"/>
                  <a:ea typeface="ＭＳ Ｐゴシック" pitchFamily="-97" charset="-128"/>
                  <a:cs typeface="Arial" charset="0"/>
                </a:rPr>
                <a:t>Montenegro</a:t>
              </a:r>
            </a:p>
          </p:txBody>
        </p:sp>
        <p:sp>
          <p:nvSpPr>
            <p:cNvPr id="122" name="Rektangel 7"/>
            <p:cNvSpPr>
              <a:spLocks noChangeArrowheads="1"/>
            </p:cNvSpPr>
            <p:nvPr/>
          </p:nvSpPr>
          <p:spPr bwMode="auto">
            <a:xfrm>
              <a:off x="432135" y="3273497"/>
              <a:ext cx="457242" cy="393065"/>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94" name="Oval 93"/>
            <p:cNvSpPr/>
            <p:nvPr/>
          </p:nvSpPr>
          <p:spPr bwMode="auto">
            <a:xfrm>
              <a:off x="546445" y="3355914"/>
              <a:ext cx="228621" cy="228231"/>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96" name="Oval 95"/>
            <p:cNvSpPr/>
            <p:nvPr/>
          </p:nvSpPr>
          <p:spPr bwMode="auto">
            <a:xfrm>
              <a:off x="584549" y="3393952"/>
              <a:ext cx="152414" cy="152154"/>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3</a:t>
              </a:r>
              <a:endParaRPr lang="en-GB" sz="900" dirty="0">
                <a:solidFill>
                  <a:srgbClr val="3166CF"/>
                </a:solidFill>
                <a:cs typeface="Arial" charset="0"/>
              </a:endParaRPr>
            </a:p>
          </p:txBody>
        </p:sp>
      </p:grpSp>
      <p:grpSp>
        <p:nvGrpSpPr>
          <p:cNvPr id="26" name="Group 25"/>
          <p:cNvGrpSpPr>
            <a:grpSpLocks/>
          </p:cNvGrpSpPr>
          <p:nvPr/>
        </p:nvGrpSpPr>
        <p:grpSpPr bwMode="auto">
          <a:xfrm>
            <a:off x="431800" y="3802063"/>
            <a:ext cx="3419475" cy="407987"/>
            <a:chOff x="432135" y="3802136"/>
            <a:chExt cx="3419786" cy="407856"/>
          </a:xfrm>
        </p:grpSpPr>
        <p:sp>
          <p:nvSpPr>
            <p:cNvPr id="116" name="Rektangel 30"/>
            <p:cNvSpPr>
              <a:spLocks noChangeArrowheads="1"/>
            </p:cNvSpPr>
            <p:nvPr/>
          </p:nvSpPr>
          <p:spPr bwMode="auto">
            <a:xfrm>
              <a:off x="973522" y="3802136"/>
              <a:ext cx="2878399" cy="388812"/>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da-DK" sz="1400" dirty="0">
                  <a:solidFill>
                    <a:srgbClr val="3166CF"/>
                  </a:solidFill>
                  <a:latin typeface="Arial" pitchFamily="34" charset="0"/>
                  <a:ea typeface="ＭＳ Ｐゴシック" pitchFamily="-97" charset="-128"/>
                  <a:cs typeface="Arial" charset="0"/>
                </a:rPr>
                <a:t>Kosovo (*)</a:t>
              </a:r>
              <a:endParaRPr lang="da-DK" sz="1400" b="0" dirty="0">
                <a:solidFill>
                  <a:srgbClr val="3166CF"/>
                </a:solidFill>
                <a:latin typeface="Arial" pitchFamily="34" charset="0"/>
                <a:ea typeface="ＭＳ Ｐゴシック" pitchFamily="-97" charset="-128"/>
                <a:cs typeface="Arial" charset="0"/>
              </a:endParaRPr>
            </a:p>
          </p:txBody>
        </p:sp>
        <p:sp>
          <p:nvSpPr>
            <p:cNvPr id="123" name="Rektangel 7"/>
            <p:cNvSpPr>
              <a:spLocks noChangeArrowheads="1"/>
            </p:cNvSpPr>
            <p:nvPr/>
          </p:nvSpPr>
          <p:spPr bwMode="auto">
            <a:xfrm>
              <a:off x="432135" y="3802136"/>
              <a:ext cx="457242" cy="407856"/>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95" name="Oval 94"/>
            <p:cNvSpPr/>
            <p:nvPr/>
          </p:nvSpPr>
          <p:spPr bwMode="auto">
            <a:xfrm>
              <a:off x="559147" y="3881486"/>
              <a:ext cx="228621" cy="228527"/>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97" name="Oval 96"/>
            <p:cNvSpPr/>
            <p:nvPr/>
          </p:nvSpPr>
          <p:spPr bwMode="auto">
            <a:xfrm>
              <a:off x="597250" y="3919573"/>
              <a:ext cx="152414" cy="152351"/>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4</a:t>
              </a:r>
              <a:endParaRPr lang="en-GB" sz="900" dirty="0">
                <a:solidFill>
                  <a:srgbClr val="3166CF"/>
                </a:solidFill>
                <a:cs typeface="Arial" charset="0"/>
              </a:endParaRPr>
            </a:p>
          </p:txBody>
        </p:sp>
      </p:grpSp>
      <p:grpSp>
        <p:nvGrpSpPr>
          <p:cNvPr id="16" name="Group 15"/>
          <p:cNvGrpSpPr>
            <a:grpSpLocks/>
          </p:cNvGrpSpPr>
          <p:nvPr/>
        </p:nvGrpSpPr>
        <p:grpSpPr bwMode="auto">
          <a:xfrm>
            <a:off x="431800" y="4322763"/>
            <a:ext cx="3419475" cy="422275"/>
            <a:chOff x="432135" y="4322854"/>
            <a:chExt cx="3419787" cy="422187"/>
          </a:xfrm>
        </p:grpSpPr>
        <p:sp>
          <p:nvSpPr>
            <p:cNvPr id="118" name="Rektangel 30"/>
            <p:cNvSpPr>
              <a:spLocks noChangeArrowheads="1"/>
            </p:cNvSpPr>
            <p:nvPr/>
          </p:nvSpPr>
          <p:spPr bwMode="auto">
            <a:xfrm>
              <a:off x="973522" y="4322854"/>
              <a:ext cx="2878400" cy="404728"/>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en-GB" sz="1400" dirty="0">
                  <a:solidFill>
                    <a:srgbClr val="3166CF"/>
                  </a:solidFill>
                  <a:latin typeface="Arial" pitchFamily="34" charset="0"/>
                  <a:ea typeface="ＭＳ Ｐゴシック" pitchFamily="-97" charset="-128"/>
                  <a:cs typeface="Arial" charset="0"/>
                </a:rPr>
                <a:t>Albania</a:t>
              </a:r>
            </a:p>
          </p:txBody>
        </p:sp>
        <p:sp>
          <p:nvSpPr>
            <p:cNvPr id="124" name="Rektangel 7"/>
            <p:cNvSpPr>
              <a:spLocks noChangeArrowheads="1"/>
            </p:cNvSpPr>
            <p:nvPr/>
          </p:nvSpPr>
          <p:spPr bwMode="auto">
            <a:xfrm>
              <a:off x="432135" y="4335551"/>
              <a:ext cx="457242" cy="409490"/>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98" name="Oval 97"/>
            <p:cNvSpPr/>
            <p:nvPr/>
          </p:nvSpPr>
          <p:spPr bwMode="auto">
            <a:xfrm>
              <a:off x="548034" y="4411735"/>
              <a:ext cx="228621" cy="228552"/>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100" name="Oval 99"/>
            <p:cNvSpPr/>
            <p:nvPr/>
          </p:nvSpPr>
          <p:spPr bwMode="auto">
            <a:xfrm>
              <a:off x="586137" y="4449828"/>
              <a:ext cx="152414" cy="152368"/>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5</a:t>
              </a:r>
              <a:endParaRPr lang="en-GB" sz="900" dirty="0">
                <a:solidFill>
                  <a:srgbClr val="3166CF"/>
                </a:solidFill>
                <a:cs typeface="Arial" charset="0"/>
              </a:endParaRPr>
            </a:p>
          </p:txBody>
        </p:sp>
      </p:grpSp>
      <p:grpSp>
        <p:nvGrpSpPr>
          <p:cNvPr id="27" name="Group 26"/>
          <p:cNvGrpSpPr>
            <a:grpSpLocks/>
          </p:cNvGrpSpPr>
          <p:nvPr/>
        </p:nvGrpSpPr>
        <p:grpSpPr bwMode="auto">
          <a:xfrm>
            <a:off x="431800" y="4845050"/>
            <a:ext cx="3419475" cy="414338"/>
            <a:chOff x="432135" y="4844698"/>
            <a:chExt cx="3419787" cy="414148"/>
          </a:xfrm>
        </p:grpSpPr>
        <p:sp>
          <p:nvSpPr>
            <p:cNvPr id="117" name="Rektangel 30"/>
            <p:cNvSpPr>
              <a:spLocks noChangeArrowheads="1"/>
            </p:cNvSpPr>
            <p:nvPr/>
          </p:nvSpPr>
          <p:spPr bwMode="auto">
            <a:xfrm>
              <a:off x="973522" y="4844698"/>
              <a:ext cx="2878400" cy="414148"/>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en-GB" sz="1000" dirty="0">
                  <a:solidFill>
                    <a:srgbClr val="3166CF"/>
                  </a:solidFill>
                  <a:latin typeface="Arial" pitchFamily="34" charset="0"/>
                  <a:ea typeface="ＭＳ Ｐゴシック" pitchFamily="-97" charset="-128"/>
                  <a:cs typeface="Arial" charset="0"/>
                </a:rPr>
                <a:t>the former Yugoslav Republic of Macedonia</a:t>
              </a:r>
            </a:p>
          </p:txBody>
        </p:sp>
        <p:sp>
          <p:nvSpPr>
            <p:cNvPr id="125" name="Rektangel 7"/>
            <p:cNvSpPr>
              <a:spLocks noChangeArrowheads="1"/>
            </p:cNvSpPr>
            <p:nvPr/>
          </p:nvSpPr>
          <p:spPr bwMode="auto">
            <a:xfrm>
              <a:off x="432135" y="4844698"/>
              <a:ext cx="457242" cy="414148"/>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99" name="Oval 98"/>
            <p:cNvSpPr/>
            <p:nvPr/>
          </p:nvSpPr>
          <p:spPr bwMode="auto">
            <a:xfrm>
              <a:off x="541683" y="4933557"/>
              <a:ext cx="228621" cy="228495"/>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101" name="Oval 100"/>
            <p:cNvSpPr/>
            <p:nvPr/>
          </p:nvSpPr>
          <p:spPr bwMode="auto">
            <a:xfrm>
              <a:off x="579786" y="4971640"/>
              <a:ext cx="152414" cy="152330"/>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6</a:t>
              </a:r>
              <a:endParaRPr lang="en-GB" sz="900" dirty="0">
                <a:solidFill>
                  <a:srgbClr val="3166CF"/>
                </a:solidFill>
                <a:cs typeface="Arial" charset="0"/>
              </a:endParaRPr>
            </a:p>
          </p:txBody>
        </p:sp>
      </p:grpSp>
      <p:grpSp>
        <p:nvGrpSpPr>
          <p:cNvPr id="18" name="Group 17"/>
          <p:cNvGrpSpPr>
            <a:grpSpLocks/>
          </p:cNvGrpSpPr>
          <p:nvPr/>
        </p:nvGrpSpPr>
        <p:grpSpPr bwMode="auto">
          <a:xfrm>
            <a:off x="431800" y="5381625"/>
            <a:ext cx="3419475" cy="400050"/>
            <a:chOff x="432135" y="5381216"/>
            <a:chExt cx="3419786" cy="400724"/>
          </a:xfrm>
        </p:grpSpPr>
        <p:sp>
          <p:nvSpPr>
            <p:cNvPr id="119" name="Rektangel 30"/>
            <p:cNvSpPr>
              <a:spLocks noChangeArrowheads="1"/>
            </p:cNvSpPr>
            <p:nvPr/>
          </p:nvSpPr>
          <p:spPr bwMode="auto">
            <a:xfrm>
              <a:off x="973522" y="5381216"/>
              <a:ext cx="2878399" cy="400724"/>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da-DK" sz="1400" dirty="0" err="1">
                  <a:solidFill>
                    <a:srgbClr val="3166CF"/>
                  </a:solidFill>
                  <a:latin typeface="Arial" pitchFamily="34" charset="0"/>
                  <a:ea typeface="ＭＳ Ｐゴシック" pitchFamily="-97" charset="-128"/>
                  <a:cs typeface="Arial" charset="0"/>
                </a:rPr>
                <a:t>Turkey</a:t>
              </a:r>
              <a:r>
                <a:rPr lang="da-DK" sz="1400" b="0" dirty="0">
                  <a:solidFill>
                    <a:srgbClr val="3166CF"/>
                  </a:solidFill>
                  <a:latin typeface="Arial" pitchFamily="34" charset="0"/>
                  <a:ea typeface="ＭＳ Ｐゴシック" pitchFamily="-97" charset="-128"/>
                  <a:cs typeface="Arial" charset="0"/>
                </a:rPr>
                <a:t> </a:t>
              </a:r>
            </a:p>
          </p:txBody>
        </p:sp>
        <p:sp>
          <p:nvSpPr>
            <p:cNvPr id="127" name="Rektangel 7"/>
            <p:cNvSpPr>
              <a:spLocks noChangeArrowheads="1"/>
            </p:cNvSpPr>
            <p:nvPr/>
          </p:nvSpPr>
          <p:spPr bwMode="auto">
            <a:xfrm>
              <a:off x="432135" y="5381216"/>
              <a:ext cx="457242" cy="400724"/>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102" name="Oval 101"/>
            <p:cNvSpPr/>
            <p:nvPr/>
          </p:nvSpPr>
          <p:spPr bwMode="auto">
            <a:xfrm>
              <a:off x="549621" y="5454364"/>
              <a:ext cx="228621" cy="228985"/>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104" name="Oval 103"/>
            <p:cNvSpPr/>
            <p:nvPr/>
          </p:nvSpPr>
          <p:spPr bwMode="auto">
            <a:xfrm>
              <a:off x="587724" y="5492528"/>
              <a:ext cx="152414" cy="152657"/>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7</a:t>
              </a:r>
              <a:endParaRPr lang="en-GB" sz="900" dirty="0">
                <a:solidFill>
                  <a:srgbClr val="3166CF"/>
                </a:solidFill>
                <a:cs typeface="Arial" charset="0"/>
              </a:endParaRPr>
            </a:p>
          </p:txBody>
        </p:sp>
      </p:grpSp>
      <p:grpSp>
        <p:nvGrpSpPr>
          <p:cNvPr id="19" name="Group 18"/>
          <p:cNvGrpSpPr>
            <a:grpSpLocks/>
          </p:cNvGrpSpPr>
          <p:nvPr/>
        </p:nvGrpSpPr>
        <p:grpSpPr bwMode="auto">
          <a:xfrm>
            <a:off x="431800" y="5911850"/>
            <a:ext cx="3419475" cy="403225"/>
            <a:chOff x="432135" y="5911685"/>
            <a:chExt cx="3419787" cy="402916"/>
          </a:xfrm>
        </p:grpSpPr>
        <p:sp>
          <p:nvSpPr>
            <p:cNvPr id="120" name="Rektangel 30"/>
            <p:cNvSpPr>
              <a:spLocks noChangeArrowheads="1"/>
            </p:cNvSpPr>
            <p:nvPr/>
          </p:nvSpPr>
          <p:spPr bwMode="auto">
            <a:xfrm>
              <a:off x="973522" y="5914858"/>
              <a:ext cx="2878400" cy="399743"/>
            </a:xfrm>
            <a:prstGeom prst="rect">
              <a:avLst/>
            </a:prstGeom>
            <a:gradFill rotWithShape="1">
              <a:gsLst>
                <a:gs pos="100000">
                  <a:schemeClr val="bg1">
                    <a:lumMod val="85000"/>
                  </a:schemeClr>
                </a:gs>
                <a:gs pos="0">
                  <a:srgbClr val="A7E6F5"/>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eaLnBrk="1" hangingPunct="1">
                <a:defRPr/>
              </a:pPr>
              <a:r>
                <a:rPr lang="da-DK" sz="1400" dirty="0" err="1">
                  <a:solidFill>
                    <a:srgbClr val="3166CF"/>
                  </a:solidFill>
                  <a:latin typeface="Arial" pitchFamily="34" charset="0"/>
                  <a:ea typeface="ＭＳ Ｐゴシック" pitchFamily="-97" charset="-128"/>
                  <a:cs typeface="Arial" charset="0"/>
                </a:rPr>
                <a:t>Iceland</a:t>
              </a:r>
              <a:endParaRPr lang="da-DK" sz="1400" dirty="0">
                <a:solidFill>
                  <a:srgbClr val="3166CF"/>
                </a:solidFill>
                <a:latin typeface="Arial" pitchFamily="34" charset="0"/>
                <a:ea typeface="ＭＳ Ｐゴシック" pitchFamily="-97" charset="-128"/>
                <a:cs typeface="Arial" charset="0"/>
              </a:endParaRPr>
            </a:p>
          </p:txBody>
        </p:sp>
        <p:sp>
          <p:nvSpPr>
            <p:cNvPr id="128" name="Rektangel 7"/>
            <p:cNvSpPr>
              <a:spLocks noChangeArrowheads="1"/>
            </p:cNvSpPr>
            <p:nvPr/>
          </p:nvSpPr>
          <p:spPr bwMode="auto">
            <a:xfrm>
              <a:off x="432135" y="5911685"/>
              <a:ext cx="457242" cy="402916"/>
            </a:xfrm>
            <a:prstGeom prst="rect">
              <a:avLst/>
            </a:prstGeom>
            <a:gradFill flip="none" rotWithShape="1">
              <a:gsLst>
                <a:gs pos="0">
                  <a:schemeClr val="bg1">
                    <a:lumMod val="85000"/>
                  </a:schemeClr>
                </a:gs>
                <a:gs pos="10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eaLnBrk="1" fontAlgn="auto" hangingPunct="1">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cs typeface="Arial" charset="0"/>
              </a:endParaRPr>
            </a:p>
          </p:txBody>
        </p:sp>
        <p:sp>
          <p:nvSpPr>
            <p:cNvPr id="103" name="Oval 102"/>
            <p:cNvSpPr/>
            <p:nvPr/>
          </p:nvSpPr>
          <p:spPr bwMode="auto">
            <a:xfrm>
              <a:off x="549621" y="5998931"/>
              <a:ext cx="228621" cy="228425"/>
            </a:xfrm>
            <a:prstGeom prst="ellipse">
              <a:avLst/>
            </a:prstGeom>
            <a:noFill/>
            <a:ln w="15875">
              <a:solidFill>
                <a:srgbClr val="62656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solidFill>
                  <a:srgbClr val="FFFFFF"/>
                </a:solidFill>
                <a:cs typeface="Arial" charset="0"/>
              </a:endParaRPr>
            </a:p>
          </p:txBody>
        </p:sp>
        <p:sp>
          <p:nvSpPr>
            <p:cNvPr id="105" name="Oval 104"/>
            <p:cNvSpPr/>
            <p:nvPr/>
          </p:nvSpPr>
          <p:spPr bwMode="auto">
            <a:xfrm>
              <a:off x="587724" y="6037002"/>
              <a:ext cx="152414" cy="152283"/>
            </a:xfrm>
            <a:prstGeom prst="ellipse">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fr-BE" sz="900" dirty="0">
                  <a:solidFill>
                    <a:srgbClr val="3166CF"/>
                  </a:solidFill>
                  <a:cs typeface="Arial" charset="0"/>
                </a:rPr>
                <a:t>8</a:t>
              </a:r>
              <a:endParaRPr lang="en-GB" sz="900" dirty="0">
                <a:solidFill>
                  <a:srgbClr val="3166CF"/>
                </a:solidFill>
                <a:cs typeface="Arial" charset="0"/>
              </a:endParaRPr>
            </a:p>
          </p:txBody>
        </p:sp>
      </p:grpSp>
      <p:sp>
        <p:nvSpPr>
          <p:cNvPr id="50" name="Rectangle 2"/>
          <p:cNvSpPr txBox="1">
            <a:spLocks noChangeArrowheads="1"/>
          </p:cNvSpPr>
          <p:nvPr/>
        </p:nvSpPr>
        <p:spPr bwMode="auto">
          <a:xfrm>
            <a:off x="393700" y="15573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F5494"/>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a:spcBef>
                <a:spcPct val="0"/>
              </a:spcBef>
              <a:buClrTx/>
              <a:buFontTx/>
              <a:buNone/>
            </a:pPr>
            <a:r>
              <a:rPr lang="en-GB" altLang="fr-FR" sz="2600" b="0" i="0" noProof="1">
                <a:solidFill>
                  <a:srgbClr val="000099"/>
                </a:solidFill>
              </a:rPr>
              <a:t>Beneficiaries</a:t>
            </a:r>
            <a:endParaRPr lang="en-GB" altLang="fr-FR" sz="2600" b="0" i="0">
              <a:solidFill>
                <a:srgbClr val="FFFFFF"/>
              </a:solidFill>
            </a:endParaRPr>
          </a:p>
        </p:txBody>
      </p:sp>
      <p:sp>
        <p:nvSpPr>
          <p:cNvPr id="46" name="Rectangle 45"/>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72420676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000"/>
                                        <p:tgtEl>
                                          <p:spTgt spid="50"/>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500"/>
                                        <p:tgtEl>
                                          <p:spTgt spid="69"/>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nodeType="afterGroup">
                            <p:stCondLst>
                              <p:cond delay="30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nodeType="afterGroup">
                            <p:stCondLst>
                              <p:cond delay="35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par>
                          <p:cTn id="31" fill="hold" nodeType="afterGroup">
                            <p:stCondLst>
                              <p:cond delay="4500"/>
                            </p:stCondLst>
                            <p:childTnLst>
                              <p:par>
                                <p:cTn id="32" presetID="10"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par>
                          <p:cTn id="35" fill="hold" nodeType="afterGroup">
                            <p:stCondLst>
                              <p:cond delay="5000"/>
                            </p:stCondLst>
                            <p:childTnLst>
                              <p:par>
                                <p:cTn id="36" presetID="10"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nodeType="afterGroup">
                            <p:stCondLst>
                              <p:cond delay="55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nodeType="afterGroup">
                            <p:stCondLst>
                              <p:cond delay="6000"/>
                            </p:stCondLst>
                            <p:childTnLst>
                              <p:par>
                                <p:cTn id="44" presetID="10" presetClass="entr" presetSubtype="0"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Oval 120"/>
          <p:cNvSpPr>
            <a:spLocks noChangeArrowheads="1"/>
          </p:cNvSpPr>
          <p:nvPr/>
        </p:nvSpPr>
        <p:spPr bwMode="auto">
          <a:xfrm>
            <a:off x="395288" y="1330325"/>
            <a:ext cx="8281987" cy="5770563"/>
          </a:xfrm>
          <a:prstGeom prst="ellipse">
            <a:avLst/>
          </a:prstGeom>
          <a:solidFill>
            <a:schemeClr val="accent1">
              <a:alpha val="36000"/>
            </a:schemeClr>
          </a:solidFill>
          <a:ln w="9525">
            <a:noFill/>
            <a:round/>
            <a:headEnd/>
            <a:tailEnd/>
          </a:ln>
          <a:effectLst>
            <a:outerShdw blurRad="40000" dist="23000" dir="5400000" rotWithShape="0">
              <a:srgbClr val="808080">
                <a:alpha val="34999"/>
              </a:srgbClr>
            </a:outerShdw>
          </a:effectLst>
        </p:spPr>
        <p:txBody>
          <a:bodyPr anchor="ctr"/>
          <a:lstStyle/>
          <a:p>
            <a:pPr algn="ctr">
              <a:defRPr/>
            </a:pPr>
            <a:endParaRPr lang="en-GB">
              <a:solidFill>
                <a:srgbClr val="FFFFFF"/>
              </a:solidFill>
              <a:latin typeface="Calibri" pitchFamily="34" charset="0"/>
              <a:cs typeface="Arial" panose="020B0604020202020204" pitchFamily="34" charset="0"/>
            </a:endParaRPr>
          </a:p>
        </p:txBody>
      </p:sp>
      <p:sp>
        <p:nvSpPr>
          <p:cNvPr id="29700" name="Rectangle 2"/>
          <p:cNvSpPr txBox="1">
            <a:spLocks noChangeArrowheads="1"/>
          </p:cNvSpPr>
          <p:nvPr/>
        </p:nvSpPr>
        <p:spPr bwMode="auto">
          <a:xfrm rot="-5400000">
            <a:off x="5969794" y="3674269"/>
            <a:ext cx="58086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defRPr/>
            </a:pPr>
            <a:r>
              <a:rPr lang="en-GB" sz="2600" b="0" cap="all" spc="700" noProof="1" smtClean="0">
                <a:solidFill>
                  <a:schemeClr val="bg1">
                    <a:lumMod val="85000"/>
                  </a:schemeClr>
                </a:solidFill>
              </a:rPr>
              <a:t>Key principles</a:t>
            </a:r>
            <a:endParaRPr lang="en-GB" sz="2600" b="0" cap="all" spc="700" dirty="0" smtClean="0">
              <a:solidFill>
                <a:schemeClr val="bg1">
                  <a:lumMod val="85000"/>
                </a:schemeClr>
              </a:solidFill>
            </a:endParaRPr>
          </a:p>
        </p:txBody>
      </p:sp>
      <p:grpSp>
        <p:nvGrpSpPr>
          <p:cNvPr id="3" name="Group 2"/>
          <p:cNvGrpSpPr>
            <a:grpSpLocks/>
          </p:cNvGrpSpPr>
          <p:nvPr/>
        </p:nvGrpSpPr>
        <p:grpSpPr bwMode="auto">
          <a:xfrm>
            <a:off x="3554413" y="3416300"/>
            <a:ext cx="2082800" cy="1868488"/>
            <a:chOff x="3554640" y="3416044"/>
            <a:chExt cx="2082800" cy="1868805"/>
          </a:xfrm>
        </p:grpSpPr>
        <p:grpSp>
          <p:nvGrpSpPr>
            <p:cNvPr id="48193" name="Gruppe 91"/>
            <p:cNvGrpSpPr>
              <a:grpSpLocks/>
            </p:cNvGrpSpPr>
            <p:nvPr/>
          </p:nvGrpSpPr>
          <p:grpSpPr bwMode="auto">
            <a:xfrm>
              <a:off x="3618579" y="3416044"/>
              <a:ext cx="1888808" cy="1868805"/>
              <a:chOff x="1071835" y="2920232"/>
              <a:chExt cx="1427572" cy="1413777"/>
            </a:xfrm>
          </p:grpSpPr>
          <p:sp>
            <p:nvSpPr>
              <p:cNvPr id="63" name="Ellipse 44"/>
              <p:cNvSpPr/>
              <p:nvPr/>
            </p:nvSpPr>
            <p:spPr bwMode="auto">
              <a:xfrm rot="21052097">
                <a:off x="1085754" y="2920232"/>
                <a:ext cx="1413653" cy="1413777"/>
              </a:xfrm>
              <a:prstGeom prst="ellipse">
                <a:avLst/>
              </a:prstGeom>
              <a:gradFill flip="none" rotWithShape="1">
                <a:gsLst>
                  <a:gs pos="0">
                    <a:schemeClr val="bg1">
                      <a:lumMod val="95000"/>
                    </a:schemeClr>
                  </a:gs>
                  <a:gs pos="100000">
                    <a:schemeClr val="tx1">
                      <a:lumMod val="75000"/>
                      <a:lumOff val="25000"/>
                    </a:schemeClr>
                  </a:gs>
                </a:gsLst>
                <a:path path="shape">
                  <a:fillToRect l="50000" t="50000" r="50000" b="50000"/>
                </a:path>
                <a:tileRect/>
              </a:gradFill>
              <a:ln w="9525" cap="flat" cmpd="sng" algn="ctr">
                <a:solidFill>
                  <a:schemeClr val="tx1">
                    <a:lumMod val="85000"/>
                    <a:lumOff val="15000"/>
                  </a:schemeClr>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48198" name="Ellipse 45"/>
              <p:cNvSpPr>
                <a:spLocks noChangeArrowheads="1"/>
              </p:cNvSpPr>
              <p:nvPr/>
            </p:nvSpPr>
            <p:spPr bwMode="auto">
              <a:xfrm>
                <a:off x="1284728" y="2949415"/>
                <a:ext cx="1027722" cy="767417"/>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a:solidFill>
                    <a:srgbClr val="FFFFFF"/>
                  </a:solidFill>
                  <a:latin typeface="Calibri" pitchFamily="34" charset="0"/>
                </a:endParaRPr>
              </a:p>
            </p:txBody>
          </p:sp>
          <p:sp>
            <p:nvSpPr>
              <p:cNvPr id="65" name="Måne 63"/>
              <p:cNvSpPr/>
              <p:nvPr/>
            </p:nvSpPr>
            <p:spPr bwMode="auto">
              <a:xfrm rot="16552097">
                <a:off x="1446797" y="3308471"/>
                <a:ext cx="622393" cy="1372317"/>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a:solidFill>
                    <a:srgbClr val="FFFFFF"/>
                  </a:solidFill>
                  <a:latin typeface="Calibri" charset="0"/>
                  <a:cs typeface="ＭＳ Ｐゴシック" charset="-128"/>
                </a:endParaRPr>
              </a:p>
            </p:txBody>
          </p:sp>
        </p:grpSp>
        <p:sp>
          <p:nvSpPr>
            <p:cNvPr id="48194" name="TextBox 24"/>
            <p:cNvSpPr txBox="1">
              <a:spLocks noChangeArrowheads="1"/>
            </p:cNvSpPr>
            <p:nvPr/>
          </p:nvSpPr>
          <p:spPr bwMode="auto">
            <a:xfrm>
              <a:off x="3554640" y="3905041"/>
              <a:ext cx="20828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US" altLang="en-US" sz="2200" b="0" i="0">
                  <a:solidFill>
                    <a:schemeClr val="tx1"/>
                  </a:solidFill>
                  <a:latin typeface="Arial" charset="0"/>
                </a:rPr>
                <a:t>SECTOR APPROACH</a:t>
              </a:r>
            </a:p>
          </p:txBody>
        </p:sp>
      </p:grpSp>
      <p:grpSp>
        <p:nvGrpSpPr>
          <p:cNvPr id="4" name="Group 3"/>
          <p:cNvGrpSpPr>
            <a:grpSpLocks/>
          </p:cNvGrpSpPr>
          <p:nvPr/>
        </p:nvGrpSpPr>
        <p:grpSpPr bwMode="auto">
          <a:xfrm>
            <a:off x="3868738" y="1414463"/>
            <a:ext cx="1528762" cy="1550987"/>
            <a:chOff x="3868761" y="1414268"/>
            <a:chExt cx="1528762" cy="1551265"/>
          </a:xfrm>
        </p:grpSpPr>
        <p:grpSp>
          <p:nvGrpSpPr>
            <p:cNvPr id="48184" name="Group 102"/>
            <p:cNvGrpSpPr>
              <a:grpSpLocks/>
            </p:cNvGrpSpPr>
            <p:nvPr/>
          </p:nvGrpSpPr>
          <p:grpSpPr bwMode="auto">
            <a:xfrm rot="19765573" flipH="1">
              <a:off x="3868761" y="1414268"/>
              <a:ext cx="1528762" cy="1514475"/>
              <a:chOff x="3522663" y="690563"/>
              <a:chExt cx="1031875" cy="1022350"/>
            </a:xfrm>
          </p:grpSpPr>
          <p:sp>
            <p:nvSpPr>
              <p:cNvPr id="80" name="Ellipse 44"/>
              <p:cNvSpPr/>
              <p:nvPr/>
            </p:nvSpPr>
            <p:spPr bwMode="auto">
              <a:xfrm rot="21052097">
                <a:off x="3532724" y="690563"/>
                <a:ext cx="1021814" cy="1022350"/>
              </a:xfrm>
              <a:prstGeom prst="ellipse">
                <a:avLst/>
              </a:prstGeom>
              <a:gradFill flip="none" rotWithShape="1">
                <a:gsLst>
                  <a:gs pos="0">
                    <a:schemeClr val="bg1"/>
                  </a:gs>
                  <a:gs pos="100000">
                    <a:srgbClr val="4D771F"/>
                  </a:gs>
                </a:gsLst>
                <a:path path="shape">
                  <a:fillToRect l="50000" t="50000" r="50000" b="50000"/>
                </a:path>
                <a:tileRect/>
              </a:gradFill>
              <a:ln w="9525" cap="flat" cmpd="sng" algn="ctr">
                <a:solidFill>
                  <a:srgbClr val="4D771F"/>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81" name="Måne 63"/>
              <p:cNvSpPr/>
              <p:nvPr/>
            </p:nvSpPr>
            <p:spPr bwMode="auto">
              <a:xfrm rot="16552097">
                <a:off x="3793594" y="971528"/>
                <a:ext cx="450073" cy="991936"/>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u="sng">
                  <a:solidFill>
                    <a:srgbClr val="FFFFFF"/>
                  </a:solidFill>
                  <a:latin typeface="Calibri" charset="0"/>
                  <a:cs typeface="ＭＳ Ｐゴシック" charset="-128"/>
                </a:endParaRPr>
              </a:p>
            </p:txBody>
          </p:sp>
          <p:sp>
            <p:nvSpPr>
              <p:cNvPr id="48192" name="Ellipse 45"/>
              <p:cNvSpPr>
                <a:spLocks noChangeArrowheads="1"/>
              </p:cNvSpPr>
              <p:nvPr/>
            </p:nvSpPr>
            <p:spPr bwMode="auto">
              <a:xfrm>
                <a:off x="3668348" y="730609"/>
                <a:ext cx="722312" cy="539750"/>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u="sng">
                  <a:solidFill>
                    <a:srgbClr val="FFFFFF"/>
                  </a:solidFill>
                  <a:latin typeface="Calibri" pitchFamily="34" charset="0"/>
                </a:endParaRPr>
              </a:p>
            </p:txBody>
          </p:sp>
        </p:grpSp>
        <p:sp>
          <p:nvSpPr>
            <p:cNvPr id="48185" name="Rektangel 76"/>
            <p:cNvSpPr>
              <a:spLocks noChangeArrowheads="1"/>
            </p:cNvSpPr>
            <p:nvPr/>
          </p:nvSpPr>
          <p:spPr bwMode="auto">
            <a:xfrm>
              <a:off x="3936788" y="1703649"/>
              <a:ext cx="144780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en-US" sz="1600" i="0" noProof="1">
                  <a:solidFill>
                    <a:srgbClr val="1E1C11"/>
                  </a:solidFill>
                  <a:latin typeface="Calibri" pitchFamily="34" charset="0"/>
                </a:rPr>
                <a:t>Sector policy dialogue &amp; structural reforms</a:t>
              </a:r>
            </a:p>
            <a:p>
              <a:pPr>
                <a:spcBef>
                  <a:spcPct val="0"/>
                </a:spcBef>
                <a:buClrTx/>
                <a:buFontTx/>
                <a:buNone/>
              </a:pPr>
              <a:endParaRPr lang="da-DK" altLang="en-US" sz="1200" b="0" i="0">
                <a:solidFill>
                  <a:srgbClr val="1E1C11"/>
                </a:solidFill>
              </a:endParaRPr>
            </a:p>
          </p:txBody>
        </p:sp>
      </p:grpSp>
      <p:grpSp>
        <p:nvGrpSpPr>
          <p:cNvPr id="5" name="Group 4"/>
          <p:cNvGrpSpPr>
            <a:grpSpLocks/>
          </p:cNvGrpSpPr>
          <p:nvPr/>
        </p:nvGrpSpPr>
        <p:grpSpPr bwMode="auto">
          <a:xfrm>
            <a:off x="5908675" y="2779713"/>
            <a:ext cx="1528763" cy="1514475"/>
            <a:chOff x="5909025" y="2780410"/>
            <a:chExt cx="1528762" cy="1514475"/>
          </a:xfrm>
        </p:grpSpPr>
        <p:grpSp>
          <p:nvGrpSpPr>
            <p:cNvPr id="48175" name="Group 105"/>
            <p:cNvGrpSpPr>
              <a:grpSpLocks/>
            </p:cNvGrpSpPr>
            <p:nvPr/>
          </p:nvGrpSpPr>
          <p:grpSpPr bwMode="auto">
            <a:xfrm rot="19765573" flipH="1">
              <a:off x="5909025" y="2780410"/>
              <a:ext cx="1528762" cy="1514475"/>
              <a:chOff x="5580063" y="2757488"/>
              <a:chExt cx="1031875" cy="1022350"/>
            </a:xfrm>
          </p:grpSpPr>
          <p:sp>
            <p:nvSpPr>
              <p:cNvPr id="94" name="Ellipse 44"/>
              <p:cNvSpPr/>
              <p:nvPr/>
            </p:nvSpPr>
            <p:spPr bwMode="auto">
              <a:xfrm rot="21052097">
                <a:off x="5590124" y="2757488"/>
                <a:ext cx="1021814" cy="1022350"/>
              </a:xfrm>
              <a:prstGeom prst="ellipse">
                <a:avLst/>
              </a:prstGeom>
              <a:gradFill flip="none" rotWithShape="1">
                <a:gsLst>
                  <a:gs pos="0">
                    <a:schemeClr val="bg1"/>
                  </a:gs>
                  <a:gs pos="100000">
                    <a:srgbClr val="98E739"/>
                  </a:gs>
                </a:gsLst>
                <a:path path="shape">
                  <a:fillToRect l="50000" t="50000" r="50000" b="50000"/>
                </a:path>
                <a:tileRect/>
              </a:gradFill>
              <a:ln w="9525" cap="flat" cmpd="sng" algn="ctr">
                <a:solidFill>
                  <a:srgbClr val="98E739"/>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95" name="Måne 63"/>
              <p:cNvSpPr/>
              <p:nvPr/>
            </p:nvSpPr>
            <p:spPr bwMode="auto">
              <a:xfrm rot="16552097">
                <a:off x="5850994" y="3038453"/>
                <a:ext cx="450073" cy="991936"/>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u="sng">
                  <a:solidFill>
                    <a:srgbClr val="FFFFFF"/>
                  </a:solidFill>
                  <a:latin typeface="Calibri" charset="0"/>
                  <a:cs typeface="ＭＳ Ｐゴシック" charset="-128"/>
                </a:endParaRPr>
              </a:p>
            </p:txBody>
          </p:sp>
          <p:sp>
            <p:nvSpPr>
              <p:cNvPr id="48183" name="Ellipse 45"/>
              <p:cNvSpPr>
                <a:spLocks noChangeArrowheads="1"/>
              </p:cNvSpPr>
              <p:nvPr/>
            </p:nvSpPr>
            <p:spPr bwMode="auto">
              <a:xfrm>
                <a:off x="5735638" y="2786063"/>
                <a:ext cx="722312" cy="539750"/>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u="sng">
                  <a:solidFill>
                    <a:srgbClr val="FFFFFF"/>
                  </a:solidFill>
                  <a:latin typeface="Calibri" pitchFamily="34" charset="0"/>
                </a:endParaRPr>
              </a:p>
            </p:txBody>
          </p:sp>
        </p:grpSp>
        <p:sp>
          <p:nvSpPr>
            <p:cNvPr id="48176" name="Rektangel 76"/>
            <p:cNvSpPr>
              <a:spLocks noChangeArrowheads="1"/>
            </p:cNvSpPr>
            <p:nvPr/>
          </p:nvSpPr>
          <p:spPr bwMode="auto">
            <a:xfrm>
              <a:off x="5952246" y="3110187"/>
              <a:ext cx="1447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en-US" sz="1600" i="0" noProof="1">
                  <a:solidFill>
                    <a:srgbClr val="1E1C11"/>
                  </a:solidFill>
                  <a:latin typeface="Calibri" pitchFamily="34" charset="0"/>
                </a:rPr>
                <a:t>More targeted and focused assistance</a:t>
              </a:r>
            </a:p>
          </p:txBody>
        </p:sp>
      </p:grpSp>
      <p:grpSp>
        <p:nvGrpSpPr>
          <p:cNvPr id="9" name="Group 8"/>
          <p:cNvGrpSpPr>
            <a:grpSpLocks/>
          </p:cNvGrpSpPr>
          <p:nvPr/>
        </p:nvGrpSpPr>
        <p:grpSpPr bwMode="auto">
          <a:xfrm>
            <a:off x="1595438" y="2781300"/>
            <a:ext cx="1527175" cy="1514475"/>
            <a:chOff x="1595787" y="2781997"/>
            <a:chExt cx="1527175" cy="1514475"/>
          </a:xfrm>
        </p:grpSpPr>
        <p:grpSp>
          <p:nvGrpSpPr>
            <p:cNvPr id="48166" name="Group 114"/>
            <p:cNvGrpSpPr>
              <a:grpSpLocks/>
            </p:cNvGrpSpPr>
            <p:nvPr/>
          </p:nvGrpSpPr>
          <p:grpSpPr bwMode="auto">
            <a:xfrm rot="19765573" flipH="1">
              <a:off x="1595787" y="2781997"/>
              <a:ext cx="1527175" cy="1514475"/>
              <a:chOff x="2474913" y="966788"/>
              <a:chExt cx="1031875" cy="1022350"/>
            </a:xfrm>
          </p:grpSpPr>
          <p:sp>
            <p:nvSpPr>
              <p:cNvPr id="68" name="Ellipse 44"/>
              <p:cNvSpPr/>
              <p:nvPr/>
            </p:nvSpPr>
            <p:spPr bwMode="auto">
              <a:xfrm rot="21052097">
                <a:off x="2484974" y="966788"/>
                <a:ext cx="1021814" cy="1022350"/>
              </a:xfrm>
              <a:prstGeom prst="ellipse">
                <a:avLst/>
              </a:prstGeom>
              <a:gradFill flip="none" rotWithShape="1">
                <a:gsLst>
                  <a:gs pos="0">
                    <a:schemeClr val="bg1"/>
                  </a:gs>
                  <a:gs pos="100000">
                    <a:srgbClr val="CC0000"/>
                  </a:gs>
                </a:gsLst>
                <a:path path="shape">
                  <a:fillToRect l="50000" t="50000" r="50000" b="50000"/>
                </a:path>
                <a:tileRect/>
              </a:gradFill>
              <a:ln w="9525" cap="flat" cmpd="sng" algn="ctr">
                <a:solidFill>
                  <a:srgbClr val="CC0000"/>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69" name="Måne 63"/>
              <p:cNvSpPr/>
              <p:nvPr/>
            </p:nvSpPr>
            <p:spPr bwMode="auto">
              <a:xfrm rot="16552097">
                <a:off x="2745844" y="1247753"/>
                <a:ext cx="450073" cy="991936"/>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u="sng">
                  <a:solidFill>
                    <a:srgbClr val="FFFFFF"/>
                  </a:solidFill>
                  <a:latin typeface="Calibri" charset="0"/>
                  <a:cs typeface="ＭＳ Ｐゴシック" charset="-128"/>
                </a:endParaRPr>
              </a:p>
            </p:txBody>
          </p:sp>
          <p:sp>
            <p:nvSpPr>
              <p:cNvPr id="48174" name="Ellipse 45"/>
              <p:cNvSpPr>
                <a:spLocks noChangeArrowheads="1"/>
              </p:cNvSpPr>
              <p:nvPr/>
            </p:nvSpPr>
            <p:spPr bwMode="auto">
              <a:xfrm>
                <a:off x="2633663" y="989013"/>
                <a:ext cx="722312" cy="539750"/>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u="sng">
                  <a:solidFill>
                    <a:srgbClr val="FFFFFF"/>
                  </a:solidFill>
                  <a:latin typeface="Calibri" pitchFamily="34" charset="0"/>
                </a:endParaRPr>
              </a:p>
            </p:txBody>
          </p:sp>
        </p:grpSp>
        <p:sp>
          <p:nvSpPr>
            <p:cNvPr id="48167" name="Rektangel 76"/>
            <p:cNvSpPr>
              <a:spLocks noChangeArrowheads="1"/>
            </p:cNvSpPr>
            <p:nvPr/>
          </p:nvSpPr>
          <p:spPr bwMode="auto">
            <a:xfrm>
              <a:off x="1625413" y="3110188"/>
              <a:ext cx="1447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en-US" sz="1600" i="0" noProof="1">
                  <a:solidFill>
                    <a:srgbClr val="1E1C11"/>
                  </a:solidFill>
                  <a:latin typeface="Calibri" pitchFamily="34" charset="0"/>
                </a:rPr>
                <a:t>Improved results and impact</a:t>
              </a:r>
            </a:p>
          </p:txBody>
        </p:sp>
      </p:grpSp>
      <p:sp>
        <p:nvSpPr>
          <p:cNvPr id="88" name="Right Arrow 87"/>
          <p:cNvSpPr>
            <a:spLocks noChangeArrowheads="1"/>
          </p:cNvSpPr>
          <p:nvPr/>
        </p:nvSpPr>
        <p:spPr bwMode="auto">
          <a:xfrm rot="2490468">
            <a:off x="5214938" y="5056188"/>
            <a:ext cx="373062" cy="358775"/>
          </a:xfrm>
          <a:prstGeom prst="rightArrow">
            <a:avLst>
              <a:gd name="adj1" fmla="val 50000"/>
              <a:gd name="adj2" fmla="val 49998"/>
            </a:avLst>
          </a:prstGeom>
          <a:gradFill rotWithShape="1">
            <a:gsLst>
              <a:gs pos="0">
                <a:srgbClr val="7F7F7F"/>
              </a:gs>
              <a:gs pos="100000">
                <a:srgbClr val="262626"/>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FFFF"/>
              </a:solidFill>
              <a:latin typeface="Calibri" pitchFamily="34" charset="0"/>
              <a:ea typeface="MS PGothic" pitchFamily="34" charset="-128"/>
            </a:endParaRPr>
          </a:p>
        </p:txBody>
      </p:sp>
      <p:sp>
        <p:nvSpPr>
          <p:cNvPr id="89" name="Right Arrow 88"/>
          <p:cNvSpPr>
            <a:spLocks noChangeArrowheads="1"/>
          </p:cNvSpPr>
          <p:nvPr/>
        </p:nvSpPr>
        <p:spPr bwMode="auto">
          <a:xfrm rot="-5400000">
            <a:off x="4421982" y="2977356"/>
            <a:ext cx="373062" cy="358775"/>
          </a:xfrm>
          <a:prstGeom prst="rightArrow">
            <a:avLst>
              <a:gd name="adj1" fmla="val 50000"/>
              <a:gd name="adj2" fmla="val 49998"/>
            </a:avLst>
          </a:prstGeom>
          <a:gradFill rotWithShape="1">
            <a:gsLst>
              <a:gs pos="0">
                <a:srgbClr val="7F7F7F"/>
              </a:gs>
              <a:gs pos="100000">
                <a:srgbClr val="262626"/>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FFFF"/>
              </a:solidFill>
              <a:latin typeface="Calibri" pitchFamily="34" charset="0"/>
              <a:ea typeface="MS PGothic" pitchFamily="34" charset="-128"/>
            </a:endParaRPr>
          </a:p>
        </p:txBody>
      </p:sp>
      <p:sp>
        <p:nvSpPr>
          <p:cNvPr id="90" name="Right Arrow 89"/>
          <p:cNvSpPr>
            <a:spLocks noChangeArrowheads="1"/>
          </p:cNvSpPr>
          <p:nvPr/>
        </p:nvSpPr>
        <p:spPr bwMode="auto">
          <a:xfrm rot="-1616789">
            <a:off x="5514975" y="3656013"/>
            <a:ext cx="373063" cy="358775"/>
          </a:xfrm>
          <a:prstGeom prst="rightArrow">
            <a:avLst>
              <a:gd name="adj1" fmla="val 50000"/>
              <a:gd name="adj2" fmla="val 49998"/>
            </a:avLst>
          </a:prstGeom>
          <a:gradFill rotWithShape="1">
            <a:gsLst>
              <a:gs pos="0">
                <a:srgbClr val="7F7F7F"/>
              </a:gs>
              <a:gs pos="100000">
                <a:srgbClr val="262626"/>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FFFF"/>
              </a:solidFill>
              <a:latin typeface="Calibri" pitchFamily="34" charset="0"/>
              <a:ea typeface="MS PGothic" pitchFamily="34" charset="-128"/>
            </a:endParaRPr>
          </a:p>
        </p:txBody>
      </p:sp>
      <p:sp>
        <p:nvSpPr>
          <p:cNvPr id="91" name="Right Arrow 90"/>
          <p:cNvSpPr>
            <a:spLocks noChangeArrowheads="1"/>
          </p:cNvSpPr>
          <p:nvPr/>
        </p:nvSpPr>
        <p:spPr bwMode="auto">
          <a:xfrm rot="-9047682">
            <a:off x="3241675" y="3636963"/>
            <a:ext cx="373063" cy="358775"/>
          </a:xfrm>
          <a:prstGeom prst="rightArrow">
            <a:avLst>
              <a:gd name="adj1" fmla="val 50000"/>
              <a:gd name="adj2" fmla="val 49998"/>
            </a:avLst>
          </a:prstGeom>
          <a:gradFill rotWithShape="1">
            <a:gsLst>
              <a:gs pos="0">
                <a:srgbClr val="7F7F7F"/>
              </a:gs>
              <a:gs pos="100000">
                <a:srgbClr val="262626"/>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FFFF"/>
              </a:solidFill>
              <a:latin typeface="Calibri" pitchFamily="34" charset="0"/>
              <a:ea typeface="MS PGothic" pitchFamily="34" charset="-128"/>
            </a:endParaRPr>
          </a:p>
        </p:txBody>
      </p:sp>
      <p:sp>
        <p:nvSpPr>
          <p:cNvPr id="92" name="Right Arrow 91"/>
          <p:cNvSpPr>
            <a:spLocks noChangeArrowheads="1"/>
          </p:cNvSpPr>
          <p:nvPr/>
        </p:nvSpPr>
        <p:spPr bwMode="auto">
          <a:xfrm rot="19109532" flipH="1">
            <a:off x="3444875" y="5013325"/>
            <a:ext cx="373063" cy="358775"/>
          </a:xfrm>
          <a:prstGeom prst="rightArrow">
            <a:avLst>
              <a:gd name="adj1" fmla="val 50000"/>
              <a:gd name="adj2" fmla="val 49998"/>
            </a:avLst>
          </a:prstGeom>
          <a:gradFill rotWithShape="1">
            <a:gsLst>
              <a:gs pos="0">
                <a:srgbClr val="7F7F7F"/>
              </a:gs>
              <a:gs pos="100000">
                <a:srgbClr val="262626"/>
              </a:gs>
            </a:gsLst>
            <a:lin ang="5400000"/>
          </a:gra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en-US" altLang="en-US" sz="7600" i="0">
              <a:solidFill>
                <a:srgbClr val="FFFFFF"/>
              </a:solidFill>
              <a:latin typeface="Calibri" pitchFamily="34" charset="0"/>
              <a:ea typeface="MS PGothic" pitchFamily="34" charset="-128"/>
            </a:endParaRPr>
          </a:p>
        </p:txBody>
      </p:sp>
      <p:sp>
        <p:nvSpPr>
          <p:cNvPr id="97" name="Rektangel 76"/>
          <p:cNvSpPr>
            <a:spLocks noChangeArrowheads="1"/>
          </p:cNvSpPr>
          <p:nvPr/>
        </p:nvSpPr>
        <p:spPr bwMode="auto">
          <a:xfrm>
            <a:off x="738188" y="1917700"/>
            <a:ext cx="2586037"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r>
              <a:rPr lang="en-GB" altLang="en-US" sz="1600" i="0" u="sng" noProof="1">
                <a:solidFill>
                  <a:srgbClr val="1E1C11"/>
                </a:solidFill>
                <a:latin typeface="Calibri" pitchFamily="34" charset="0"/>
              </a:rPr>
              <a:t>IPA II REG. – art. 4(2)</a:t>
            </a:r>
          </a:p>
          <a:p>
            <a:pPr>
              <a:spcBef>
                <a:spcPct val="0"/>
              </a:spcBef>
              <a:buClrTx/>
              <a:buFontTx/>
              <a:buNone/>
            </a:pPr>
            <a:r>
              <a:rPr lang="en-GB" altLang="en-US" sz="1200" b="0" noProof="1">
                <a:solidFill>
                  <a:srgbClr val="556A99"/>
                </a:solidFill>
                <a:latin typeface="Calibri" pitchFamily="34" charset="0"/>
              </a:rPr>
              <a:t>… implementation of sector reforms … based on comprehensive sector policies and strategies</a:t>
            </a:r>
            <a:endParaRPr lang="da-DK" altLang="en-US" sz="1200" b="0">
              <a:solidFill>
                <a:srgbClr val="556A99"/>
              </a:solidFill>
            </a:endParaRPr>
          </a:p>
        </p:txBody>
      </p:sp>
      <p:sp>
        <p:nvSpPr>
          <p:cNvPr id="98" name="Rektangel 76"/>
          <p:cNvSpPr>
            <a:spLocks noChangeArrowheads="1"/>
          </p:cNvSpPr>
          <p:nvPr/>
        </p:nvSpPr>
        <p:spPr bwMode="auto">
          <a:xfrm>
            <a:off x="747713" y="1023938"/>
            <a:ext cx="2328862"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spcBef>
                <a:spcPct val="0"/>
              </a:spcBef>
              <a:buClrTx/>
              <a:buFontTx/>
              <a:buNone/>
            </a:pPr>
            <a:r>
              <a:rPr lang="en-GB" altLang="en-US" sz="1600" i="0" u="sng" noProof="1">
                <a:solidFill>
                  <a:srgbClr val="1E1C11"/>
                </a:solidFill>
                <a:latin typeface="Calibri" pitchFamily="34" charset="0"/>
              </a:rPr>
              <a:t>CiR – art. 4(10)</a:t>
            </a:r>
          </a:p>
          <a:p>
            <a:pPr>
              <a:spcBef>
                <a:spcPct val="0"/>
              </a:spcBef>
              <a:buClrTx/>
              <a:buFontTx/>
              <a:buNone/>
            </a:pPr>
            <a:r>
              <a:rPr lang="en-GB" altLang="en-US" sz="1200" b="0" noProof="1">
                <a:solidFill>
                  <a:srgbClr val="556A99"/>
                </a:solidFill>
                <a:latin typeface="Calibri" pitchFamily="34" charset="0"/>
              </a:rPr>
              <a:t>… sector policy support programmes … to support partner countries' sector programmes</a:t>
            </a:r>
            <a:endParaRPr lang="da-DK" altLang="en-US" sz="1200" b="0">
              <a:solidFill>
                <a:srgbClr val="556A99"/>
              </a:solidFill>
            </a:endParaRPr>
          </a:p>
        </p:txBody>
      </p:sp>
      <p:grpSp>
        <p:nvGrpSpPr>
          <p:cNvPr id="101" name="Group 100"/>
          <p:cNvGrpSpPr>
            <a:grpSpLocks/>
          </p:cNvGrpSpPr>
          <p:nvPr/>
        </p:nvGrpSpPr>
        <p:grpSpPr bwMode="auto">
          <a:xfrm>
            <a:off x="5402263" y="5129213"/>
            <a:ext cx="1528762" cy="1514475"/>
            <a:chOff x="3868761" y="1414268"/>
            <a:chExt cx="1528762" cy="1514475"/>
          </a:xfrm>
        </p:grpSpPr>
        <p:grpSp>
          <p:nvGrpSpPr>
            <p:cNvPr id="48157" name="Group 102"/>
            <p:cNvGrpSpPr>
              <a:grpSpLocks/>
            </p:cNvGrpSpPr>
            <p:nvPr/>
          </p:nvGrpSpPr>
          <p:grpSpPr bwMode="auto">
            <a:xfrm rot="19765573" flipH="1">
              <a:off x="3868761" y="1414268"/>
              <a:ext cx="1528762" cy="1514475"/>
              <a:chOff x="3522663" y="690563"/>
              <a:chExt cx="1031875" cy="1022350"/>
            </a:xfrm>
          </p:grpSpPr>
          <p:sp>
            <p:nvSpPr>
              <p:cNvPr id="104" name="Ellipse 44"/>
              <p:cNvSpPr/>
              <p:nvPr/>
            </p:nvSpPr>
            <p:spPr bwMode="auto">
              <a:xfrm rot="21052097">
                <a:off x="3532724" y="690563"/>
                <a:ext cx="1021814" cy="1022350"/>
              </a:xfrm>
              <a:prstGeom prst="ellipse">
                <a:avLst/>
              </a:prstGeom>
              <a:gradFill flip="none" rotWithShape="1">
                <a:gsLst>
                  <a:gs pos="0">
                    <a:schemeClr val="bg1"/>
                  </a:gs>
                  <a:gs pos="100000">
                    <a:srgbClr val="4D771F"/>
                  </a:gs>
                </a:gsLst>
                <a:path path="shape">
                  <a:fillToRect l="50000" t="50000" r="50000" b="50000"/>
                </a:path>
                <a:tileRect/>
              </a:gradFill>
              <a:ln w="9525" cap="flat" cmpd="sng" algn="ctr">
                <a:solidFill>
                  <a:srgbClr val="4D771F"/>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105" name="Måne 63"/>
              <p:cNvSpPr/>
              <p:nvPr/>
            </p:nvSpPr>
            <p:spPr bwMode="auto">
              <a:xfrm rot="16552097">
                <a:off x="3793594" y="971528"/>
                <a:ext cx="450073" cy="991936"/>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u="sng">
                  <a:solidFill>
                    <a:srgbClr val="FFFFFF"/>
                  </a:solidFill>
                  <a:latin typeface="Calibri" charset="0"/>
                  <a:cs typeface="ＭＳ Ｐゴシック" charset="-128"/>
                </a:endParaRPr>
              </a:p>
            </p:txBody>
          </p:sp>
          <p:sp>
            <p:nvSpPr>
              <p:cNvPr id="48165" name="Ellipse 45"/>
              <p:cNvSpPr>
                <a:spLocks noChangeArrowheads="1"/>
              </p:cNvSpPr>
              <p:nvPr/>
            </p:nvSpPr>
            <p:spPr bwMode="auto">
              <a:xfrm>
                <a:off x="3668348" y="730609"/>
                <a:ext cx="722312" cy="539750"/>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u="sng">
                  <a:solidFill>
                    <a:srgbClr val="FFFFFF"/>
                  </a:solidFill>
                  <a:latin typeface="Calibri" pitchFamily="34" charset="0"/>
                </a:endParaRPr>
              </a:p>
            </p:txBody>
          </p:sp>
        </p:grpSp>
        <p:sp>
          <p:nvSpPr>
            <p:cNvPr id="48158" name="Rektangel 76"/>
            <p:cNvSpPr>
              <a:spLocks noChangeArrowheads="1"/>
            </p:cNvSpPr>
            <p:nvPr/>
          </p:nvSpPr>
          <p:spPr bwMode="auto">
            <a:xfrm>
              <a:off x="3936788" y="1624480"/>
              <a:ext cx="144780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en-US" sz="1600" i="0" noProof="1">
                  <a:solidFill>
                    <a:srgbClr val="1E1C11"/>
                  </a:solidFill>
                  <a:latin typeface="Calibri" pitchFamily="34" charset="0"/>
                </a:rPr>
                <a:t>Strategic thinking, prioritisation, sequencing</a:t>
              </a:r>
            </a:p>
            <a:p>
              <a:pPr>
                <a:spcBef>
                  <a:spcPct val="0"/>
                </a:spcBef>
                <a:buClrTx/>
                <a:buFontTx/>
                <a:buNone/>
              </a:pPr>
              <a:endParaRPr lang="da-DK" altLang="en-US" sz="1200" b="0" i="0">
                <a:solidFill>
                  <a:srgbClr val="1E1C11"/>
                </a:solidFill>
              </a:endParaRPr>
            </a:p>
          </p:txBody>
        </p:sp>
      </p:grpSp>
      <p:grpSp>
        <p:nvGrpSpPr>
          <p:cNvPr id="11" name="Group 10"/>
          <p:cNvGrpSpPr>
            <a:grpSpLocks/>
          </p:cNvGrpSpPr>
          <p:nvPr/>
        </p:nvGrpSpPr>
        <p:grpSpPr bwMode="auto">
          <a:xfrm>
            <a:off x="2189163" y="5192713"/>
            <a:ext cx="1528762" cy="1514475"/>
            <a:chOff x="3228707" y="5360636"/>
            <a:chExt cx="1528763" cy="1514475"/>
          </a:xfrm>
        </p:grpSpPr>
        <p:grpSp>
          <p:nvGrpSpPr>
            <p:cNvPr id="48148" name="Group 105"/>
            <p:cNvGrpSpPr>
              <a:grpSpLocks/>
            </p:cNvGrpSpPr>
            <p:nvPr/>
          </p:nvGrpSpPr>
          <p:grpSpPr bwMode="auto">
            <a:xfrm rot="19765573" flipH="1">
              <a:off x="3228707" y="5360636"/>
              <a:ext cx="1528763" cy="1514475"/>
              <a:chOff x="5580063" y="2757488"/>
              <a:chExt cx="1031876" cy="1022350"/>
            </a:xfrm>
          </p:grpSpPr>
          <p:sp>
            <p:nvSpPr>
              <p:cNvPr id="110" name="Ellipse 44"/>
              <p:cNvSpPr/>
              <p:nvPr/>
            </p:nvSpPr>
            <p:spPr bwMode="auto">
              <a:xfrm rot="21052097">
                <a:off x="5590125" y="2757488"/>
                <a:ext cx="1021814" cy="1022350"/>
              </a:xfrm>
              <a:prstGeom prst="ellipse">
                <a:avLst/>
              </a:prstGeom>
              <a:gradFill flip="none" rotWithShape="1">
                <a:gsLst>
                  <a:gs pos="0">
                    <a:schemeClr val="bg1"/>
                  </a:gs>
                  <a:gs pos="100000">
                    <a:srgbClr val="98E739"/>
                  </a:gs>
                </a:gsLst>
                <a:path path="shape">
                  <a:fillToRect l="50000" t="50000" r="50000" b="50000"/>
                </a:path>
                <a:tileRect/>
              </a:gradFill>
              <a:ln w="9525" cap="flat" cmpd="sng" algn="ctr">
                <a:solidFill>
                  <a:srgbClr val="98E739"/>
                </a:solidFill>
                <a:prstDash val="solid"/>
              </a:ln>
              <a:effectLst>
                <a:innerShdw blurRad="190500" dist="114300" dir="5640000">
                  <a:srgbClr val="000000">
                    <a:alpha val="37000"/>
                  </a:srgbClr>
                </a:innerShdw>
              </a:effectLst>
            </p:spPr>
            <p:txBody>
              <a:bodyPr anchor="ctr"/>
              <a:lstStyle/>
              <a:p>
                <a:pPr algn="ctr">
                  <a:defRPr/>
                </a:pPr>
                <a:endParaRPr lang="da-DK" u="sng">
                  <a:solidFill>
                    <a:srgbClr val="FFFFFF"/>
                  </a:solidFill>
                  <a:latin typeface="Calibri" charset="0"/>
                  <a:cs typeface="ＭＳ Ｐゴシック" charset="-128"/>
                </a:endParaRPr>
              </a:p>
            </p:txBody>
          </p:sp>
          <p:sp>
            <p:nvSpPr>
              <p:cNvPr id="111" name="Måne 63"/>
              <p:cNvSpPr/>
              <p:nvPr/>
            </p:nvSpPr>
            <p:spPr bwMode="auto">
              <a:xfrm rot="16552097">
                <a:off x="5850994" y="3038453"/>
                <a:ext cx="450073" cy="991936"/>
              </a:xfrm>
              <a:prstGeom prst="moon">
                <a:avLst>
                  <a:gd name="adj" fmla="val 18952"/>
                </a:avLst>
              </a:prstGeom>
              <a:gradFill flip="none" rotWithShape="1">
                <a:gsLst>
                  <a:gs pos="24000">
                    <a:sysClr val="windowText" lastClr="000000">
                      <a:alpha val="24000"/>
                    </a:sys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p>
                <a:pPr algn="ctr">
                  <a:defRPr/>
                </a:pPr>
                <a:endParaRPr lang="da-DK" u="sng">
                  <a:solidFill>
                    <a:srgbClr val="FFFFFF"/>
                  </a:solidFill>
                  <a:latin typeface="Calibri" charset="0"/>
                  <a:cs typeface="ＭＳ Ｐゴシック" charset="-128"/>
                </a:endParaRPr>
              </a:p>
            </p:txBody>
          </p:sp>
          <p:sp>
            <p:nvSpPr>
              <p:cNvPr id="48156" name="Ellipse 45"/>
              <p:cNvSpPr>
                <a:spLocks noChangeArrowheads="1"/>
              </p:cNvSpPr>
              <p:nvPr/>
            </p:nvSpPr>
            <p:spPr bwMode="auto">
              <a:xfrm>
                <a:off x="5735638" y="2786063"/>
                <a:ext cx="722312" cy="539750"/>
              </a:xfrm>
              <a:prstGeom prst="ellipse">
                <a:avLst/>
              </a:prstGeom>
              <a:gradFill rotWithShape="1">
                <a:gsLst>
                  <a:gs pos="0">
                    <a:srgbClr val="FFFCF9">
                      <a:alpha val="76999"/>
                    </a:srgbClr>
                  </a:gs>
                  <a:gs pos="100000">
                    <a:srgbClr val="FFFFFF">
                      <a:alpha val="0"/>
                    </a:srgbClr>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endParaRPr lang="da-DK" altLang="en-US" sz="7600" i="0" u="sng">
                  <a:solidFill>
                    <a:srgbClr val="FFFFFF"/>
                  </a:solidFill>
                  <a:latin typeface="Calibri" pitchFamily="34" charset="0"/>
                </a:endParaRPr>
              </a:p>
            </p:txBody>
          </p:sp>
        </p:grpSp>
        <p:sp>
          <p:nvSpPr>
            <p:cNvPr id="48149" name="Rektangel 76"/>
            <p:cNvSpPr>
              <a:spLocks noChangeArrowheads="1"/>
            </p:cNvSpPr>
            <p:nvPr/>
          </p:nvSpPr>
          <p:spPr bwMode="auto">
            <a:xfrm>
              <a:off x="3261792" y="5445472"/>
              <a:ext cx="14478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en-US" sz="1600" i="0" noProof="1">
                  <a:solidFill>
                    <a:srgbClr val="1E1C11"/>
                  </a:solidFill>
                  <a:latin typeface="Calibri" pitchFamily="34" charset="0"/>
                </a:rPr>
                <a:t>Building capacities, empowering national authorities</a:t>
              </a:r>
            </a:p>
          </p:txBody>
        </p:sp>
      </p:grpSp>
      <p:sp>
        <p:nvSpPr>
          <p:cNvPr id="122" name="Rectangle 2"/>
          <p:cNvSpPr txBox="1">
            <a:spLocks noChangeArrowheads="1"/>
          </p:cNvSpPr>
          <p:nvPr/>
        </p:nvSpPr>
        <p:spPr bwMode="auto">
          <a:xfrm rot="-5400000">
            <a:off x="-2424906" y="3553619"/>
            <a:ext cx="58928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Sector approach</a:t>
            </a:r>
            <a:endParaRPr lang="en-GB" altLang="fr-FR" sz="2600" b="0" i="0">
              <a:solidFill>
                <a:schemeClr val="bg1"/>
              </a:solidFill>
            </a:endParaRPr>
          </a:p>
        </p:txBody>
      </p:sp>
      <p:sp>
        <p:nvSpPr>
          <p:cNvPr id="48" name="Rectangle 47"/>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49" name="Rektangel 76"/>
          <p:cNvSpPr>
            <a:spLocks noChangeArrowheads="1"/>
          </p:cNvSpPr>
          <p:nvPr/>
        </p:nvSpPr>
        <p:spPr bwMode="auto">
          <a:xfrm>
            <a:off x="5518150" y="1076325"/>
            <a:ext cx="3275013"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anose="020B0604030504040204" pitchFamily="34" charset="0"/>
              </a:defRPr>
            </a:lvl1pPr>
            <a:lvl2pPr marL="742950" indent="-285750">
              <a:spcBef>
                <a:spcPct val="20000"/>
              </a:spcBef>
              <a:buClr>
                <a:srgbClr val="0064FA"/>
              </a:buClr>
              <a:buFont typeface="Verdana" panose="020B0604030504040204" pitchFamily="34" charset="0"/>
              <a:buChar char="»"/>
              <a:defRPr>
                <a:solidFill>
                  <a:srgbClr val="0096FA"/>
                </a:solidFill>
                <a:latin typeface="Verdana" panose="020B0604030504040204" pitchFamily="34" charset="0"/>
              </a:defRPr>
            </a:lvl2pPr>
            <a:lvl3pPr marL="1143000" indent="-228600">
              <a:spcBef>
                <a:spcPct val="20000"/>
              </a:spcBef>
              <a:buClr>
                <a:srgbClr val="0096FA"/>
              </a:buClr>
              <a:buFont typeface="Verdana" panose="020B0604030504040204" pitchFamily="34" charset="0"/>
              <a:buChar char="−"/>
              <a:defRPr sz="1400">
                <a:solidFill>
                  <a:srgbClr val="003296"/>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lr>
                <a:srgbClr val="0099FF"/>
              </a:buClr>
              <a:buFont typeface="Verdana" panose="020B0604030504040204" pitchFamily="34" charset="0"/>
              <a:buChar char="»"/>
              <a:defRPr sz="1600">
                <a:solidFill>
                  <a:srgbClr val="0099FF"/>
                </a:solidFill>
                <a:latin typeface="Verdana" panose="020B0604030504040204" pitchFamily="34" charset="0"/>
              </a:defRPr>
            </a:lvl5pPr>
            <a:lvl6pPr marL="2514600" indent="-228600" eaLnBrk="0" fontAlgn="base" hangingPunct="0">
              <a:spcBef>
                <a:spcPct val="20000"/>
              </a:spcBef>
              <a:spcAft>
                <a:spcPct val="0"/>
              </a:spcAft>
              <a:buClr>
                <a:srgbClr val="0099FF"/>
              </a:buClr>
              <a:buFont typeface="Verdana" panose="020B0604030504040204" pitchFamily="34" charset="0"/>
              <a:buChar char="»"/>
              <a:defRPr sz="1600">
                <a:solidFill>
                  <a:srgbClr val="0099FF"/>
                </a:solidFill>
                <a:latin typeface="Verdana" panose="020B0604030504040204" pitchFamily="34" charset="0"/>
              </a:defRPr>
            </a:lvl6pPr>
            <a:lvl7pPr marL="2971800" indent="-228600" eaLnBrk="0" fontAlgn="base" hangingPunct="0">
              <a:spcBef>
                <a:spcPct val="20000"/>
              </a:spcBef>
              <a:spcAft>
                <a:spcPct val="0"/>
              </a:spcAft>
              <a:buClr>
                <a:srgbClr val="0099FF"/>
              </a:buClr>
              <a:buFont typeface="Verdana" panose="020B0604030504040204" pitchFamily="34" charset="0"/>
              <a:buChar char="»"/>
              <a:defRPr sz="1600">
                <a:solidFill>
                  <a:srgbClr val="0099FF"/>
                </a:solidFill>
                <a:latin typeface="Verdana" panose="020B0604030504040204" pitchFamily="34" charset="0"/>
              </a:defRPr>
            </a:lvl7pPr>
            <a:lvl8pPr marL="3429000" indent="-228600" eaLnBrk="0" fontAlgn="base" hangingPunct="0">
              <a:spcBef>
                <a:spcPct val="20000"/>
              </a:spcBef>
              <a:spcAft>
                <a:spcPct val="0"/>
              </a:spcAft>
              <a:buClr>
                <a:srgbClr val="0099FF"/>
              </a:buClr>
              <a:buFont typeface="Verdana" panose="020B0604030504040204" pitchFamily="34" charset="0"/>
              <a:buChar char="»"/>
              <a:defRPr sz="1600">
                <a:solidFill>
                  <a:srgbClr val="0099FF"/>
                </a:solidFill>
                <a:latin typeface="Verdana" panose="020B0604030504040204" pitchFamily="34" charset="0"/>
              </a:defRPr>
            </a:lvl8pPr>
            <a:lvl9pPr marL="3886200" indent="-228600" eaLnBrk="0" fontAlgn="base" hangingPunct="0">
              <a:spcBef>
                <a:spcPct val="20000"/>
              </a:spcBef>
              <a:spcAft>
                <a:spcPct val="0"/>
              </a:spcAft>
              <a:buClr>
                <a:srgbClr val="0099FF"/>
              </a:buClr>
              <a:buFont typeface="Verdana" panose="020B0604030504040204" pitchFamily="34" charset="0"/>
              <a:buChar char="»"/>
              <a:defRPr sz="1600">
                <a:solidFill>
                  <a:srgbClr val="0099FF"/>
                </a:solidFill>
                <a:latin typeface="Verdana" panose="020B0604030504040204" pitchFamily="34" charset="0"/>
              </a:defRPr>
            </a:lvl9pPr>
          </a:lstStyle>
          <a:p>
            <a:pPr>
              <a:spcBef>
                <a:spcPct val="0"/>
              </a:spcBef>
              <a:buClrTx/>
              <a:buFontTx/>
              <a:buNone/>
              <a:defRPr/>
            </a:pPr>
            <a:r>
              <a:rPr lang="fr-BE" altLang="en-US" sz="1400" b="0" i="0" u="sng" noProof="1" smtClean="0">
                <a:solidFill>
                  <a:srgbClr val="0070C0"/>
                </a:solidFill>
                <a:latin typeface="Calibri" panose="020F0502020204030204" pitchFamily="34" charset="0"/>
                <a:cs typeface="Arial" panose="020B0604020202020204" pitchFamily="34" charset="0"/>
              </a:rPr>
              <a:t>CRITERIA</a:t>
            </a:r>
          </a:p>
          <a:p>
            <a:pPr marL="342900" indent="-342900">
              <a:spcBef>
                <a:spcPct val="0"/>
              </a:spcBef>
              <a:buClrTx/>
              <a:buFont typeface="+mj-lt"/>
              <a:buAutoNum type="arabicPeriod"/>
              <a:defRPr/>
            </a:pPr>
            <a:r>
              <a:rPr lang="fr-BE" altLang="en-US" sz="1400" b="0" i="0" noProof="1" smtClean="0">
                <a:solidFill>
                  <a:srgbClr val="0070C0"/>
                </a:solidFill>
                <a:latin typeface="Calibri" panose="020F0502020204030204" pitchFamily="34" charset="0"/>
                <a:cs typeface="Arial" panose="020B0604020202020204" pitchFamily="34" charset="0"/>
              </a:rPr>
              <a:t>National sector strategy</a:t>
            </a:r>
          </a:p>
          <a:p>
            <a:pPr marL="342900" indent="-342900">
              <a:spcBef>
                <a:spcPct val="0"/>
              </a:spcBef>
              <a:buClrTx/>
              <a:buFont typeface="+mj-lt"/>
              <a:buAutoNum type="arabicPeriod"/>
              <a:defRPr/>
            </a:pPr>
            <a:r>
              <a:rPr lang="fr-BE" altLang="en-US" sz="1400" b="0" i="0" noProof="1" smtClean="0">
                <a:solidFill>
                  <a:srgbClr val="0070C0"/>
                </a:solidFill>
                <a:latin typeface="Calibri" panose="020F0502020204030204" pitchFamily="34" charset="0"/>
                <a:cs typeface="Arial" panose="020B0604020202020204" pitchFamily="34" charset="0"/>
              </a:rPr>
              <a:t>Institutional leadership &amp; capacity</a:t>
            </a:r>
          </a:p>
          <a:p>
            <a:pPr marL="342900" indent="-342900">
              <a:spcBef>
                <a:spcPct val="0"/>
              </a:spcBef>
              <a:buClrTx/>
              <a:buFont typeface="+mj-lt"/>
              <a:buAutoNum type="arabicPeriod"/>
              <a:defRPr/>
            </a:pPr>
            <a:r>
              <a:rPr lang="fr-BE" altLang="en-US" sz="1400" b="0" i="0" noProof="1" smtClean="0">
                <a:solidFill>
                  <a:srgbClr val="0070C0"/>
                </a:solidFill>
                <a:latin typeface="Calibri" panose="020F0502020204030204" pitchFamily="34" charset="0"/>
                <a:cs typeface="Arial" panose="020B0604020202020204" pitchFamily="34" charset="0"/>
              </a:rPr>
              <a:t>Sector donor coordination</a:t>
            </a:r>
          </a:p>
          <a:p>
            <a:pPr marL="342900" indent="-342900">
              <a:spcBef>
                <a:spcPct val="0"/>
              </a:spcBef>
              <a:buClrTx/>
              <a:buFont typeface="+mj-lt"/>
              <a:buAutoNum type="arabicPeriod"/>
              <a:defRPr/>
            </a:pPr>
            <a:r>
              <a:rPr lang="fr-BE" altLang="en-US" sz="1400" b="0" i="0" noProof="1" smtClean="0">
                <a:solidFill>
                  <a:srgbClr val="0070C0"/>
                </a:solidFill>
                <a:latin typeface="Calibri" panose="020F0502020204030204" pitchFamily="34" charset="0"/>
                <a:cs typeface="Arial" panose="020B0604020202020204" pitchFamily="34" charset="0"/>
              </a:rPr>
              <a:t>Sector buddget &amp; medium-term expenditure</a:t>
            </a:r>
          </a:p>
          <a:p>
            <a:pPr marL="342900" indent="-342900">
              <a:spcBef>
                <a:spcPct val="0"/>
              </a:spcBef>
              <a:buClrTx/>
              <a:buFont typeface="+mj-lt"/>
              <a:buAutoNum type="arabicPeriod"/>
              <a:defRPr/>
            </a:pPr>
            <a:r>
              <a:rPr lang="fr-BE" altLang="en-US" sz="1400" b="0" i="0" noProof="1" smtClean="0">
                <a:solidFill>
                  <a:srgbClr val="0070C0"/>
                </a:solidFill>
                <a:latin typeface="Calibri" panose="020F0502020204030204" pitchFamily="34" charset="0"/>
                <a:cs typeface="Arial" panose="020B0604020202020204" pitchFamily="34" charset="0"/>
              </a:rPr>
              <a:t>Performance monitoring framework</a:t>
            </a:r>
          </a:p>
        </p:txBody>
      </p:sp>
    </p:spTree>
    <p:extLst>
      <p:ext uri="{BB962C8B-B14F-4D97-AF65-F5344CB8AC3E}">
        <p14:creationId xmlns:p14="http://schemas.microsoft.com/office/powerpoint/2010/main" val="17319670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2000"/>
                                        <p:tgtEl>
                                          <p:spTgt spid="122"/>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nodeType="afterGroup">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2000"/>
                                        <p:tgtEl>
                                          <p:spTgt spid="98"/>
                                        </p:tgtEl>
                                      </p:cBhvr>
                                    </p:animEffect>
                                  </p:childTnLst>
                                </p:cTn>
                              </p:par>
                            </p:childTnLst>
                          </p:cTn>
                        </p:par>
                        <p:par>
                          <p:cTn id="16" fill="hold" nodeType="afterGroup">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2000"/>
                                        <p:tgtEl>
                                          <p:spTgt spid="97"/>
                                        </p:tgtEl>
                                      </p:cBhvr>
                                    </p:animEffect>
                                  </p:childTnLst>
                                </p:cTn>
                              </p:par>
                            </p:childTnLst>
                          </p:cTn>
                        </p:par>
                        <p:par>
                          <p:cTn id="20" fill="hold" nodeType="afterGroup">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89"/>
                                        </p:tgtEl>
                                        <p:attrNameLst>
                                          <p:attrName>style.visibility</p:attrName>
                                        </p:attrNameLst>
                                      </p:cBhvr>
                                      <p:to>
                                        <p:strVal val="visible"/>
                                      </p:to>
                                    </p:set>
                                    <p:animEffect transition="in" filter="fade">
                                      <p:cBhvr>
                                        <p:cTn id="23" dur="500"/>
                                        <p:tgtEl>
                                          <p:spTgt spid="89"/>
                                        </p:tgtEl>
                                      </p:cBhvr>
                                    </p:animEffect>
                                  </p:childTnLst>
                                </p:cTn>
                              </p:par>
                            </p:childTnLst>
                          </p:cTn>
                        </p:par>
                        <p:par>
                          <p:cTn id="24" fill="hold" nodeType="afterGroup">
                            <p:stCondLst>
                              <p:cond delay="70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childTnLst>
                                </p:cTn>
                              </p:par>
                            </p:childTnLst>
                          </p:cTn>
                        </p:par>
                        <p:par>
                          <p:cTn id="31" fill="hold" nodeType="afterGroup">
                            <p:stCondLst>
                              <p:cond delay="750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nodeType="afterGroup">
                            <p:stCondLst>
                              <p:cond delay="8000"/>
                            </p:stCondLst>
                            <p:childTnLst>
                              <p:par>
                                <p:cTn id="36" presetID="10" presetClass="entr" presetSubtype="0" fill="hold" grpId="0" nodeType="afterEffect">
                                  <p:stCondLst>
                                    <p:cond delay="0"/>
                                  </p:stCondLst>
                                  <p:childTnLst>
                                    <p:set>
                                      <p:cBhvr>
                                        <p:cTn id="37" dur="1" fill="hold">
                                          <p:stCondLst>
                                            <p:cond delay="0"/>
                                          </p:stCondLst>
                                        </p:cTn>
                                        <p:tgtEl>
                                          <p:spTgt spid="88"/>
                                        </p:tgtEl>
                                        <p:attrNameLst>
                                          <p:attrName>style.visibility</p:attrName>
                                        </p:attrNameLst>
                                      </p:cBhvr>
                                      <p:to>
                                        <p:strVal val="visible"/>
                                      </p:to>
                                    </p:set>
                                    <p:animEffect transition="in" filter="fade">
                                      <p:cBhvr>
                                        <p:cTn id="38" dur="500"/>
                                        <p:tgtEl>
                                          <p:spTgt spid="88"/>
                                        </p:tgtEl>
                                      </p:cBhvr>
                                    </p:animEffect>
                                  </p:childTnLst>
                                </p:cTn>
                              </p:par>
                            </p:childTnLst>
                          </p:cTn>
                        </p:par>
                        <p:par>
                          <p:cTn id="39" fill="hold" nodeType="afterGroup">
                            <p:stCondLst>
                              <p:cond delay="8500"/>
                            </p:stCondLst>
                            <p:childTnLst>
                              <p:par>
                                <p:cTn id="40" presetID="10" presetClass="entr" presetSubtype="0" fill="hold" nodeType="after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fade">
                                      <p:cBhvr>
                                        <p:cTn id="42" dur="500"/>
                                        <p:tgtEl>
                                          <p:spTgt spid="101"/>
                                        </p:tgtEl>
                                      </p:cBhvr>
                                    </p:animEffect>
                                  </p:childTnLst>
                                </p:cTn>
                              </p:par>
                            </p:childTnLst>
                          </p:cTn>
                        </p:par>
                        <p:par>
                          <p:cTn id="43" fill="hold" nodeType="afterGroup">
                            <p:stCondLst>
                              <p:cond delay="9000"/>
                            </p:stCondLst>
                            <p:childTnLst>
                              <p:par>
                                <p:cTn id="44" presetID="10" presetClass="entr" presetSubtype="0" fill="hold" grpId="0" nodeType="after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fade">
                                      <p:cBhvr>
                                        <p:cTn id="46" dur="500"/>
                                        <p:tgtEl>
                                          <p:spTgt spid="92"/>
                                        </p:tgtEl>
                                      </p:cBhvr>
                                    </p:animEffect>
                                  </p:childTnLst>
                                </p:cTn>
                              </p:par>
                            </p:childTnLst>
                          </p:cTn>
                        </p:par>
                        <p:par>
                          <p:cTn id="47" fill="hold" nodeType="afterGroup">
                            <p:stCondLst>
                              <p:cond delay="9500"/>
                            </p:stCondLst>
                            <p:childTnLst>
                              <p:par>
                                <p:cTn id="48" presetID="10" presetClass="entr" presetSubtype="0"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nodeType="afterGroup">
                            <p:stCondLst>
                              <p:cond delay="10000"/>
                            </p:stCondLst>
                            <p:childTnLst>
                              <p:par>
                                <p:cTn id="52" presetID="10"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childTnLst>
                                </p:cTn>
                              </p:par>
                            </p:childTnLst>
                          </p:cTn>
                        </p:par>
                        <p:par>
                          <p:cTn id="55" fill="hold" nodeType="afterGroup">
                            <p:stCondLst>
                              <p:cond delay="10500"/>
                            </p:stCondLst>
                            <p:childTnLst>
                              <p:par>
                                <p:cTn id="56" presetID="10" presetClass="entr" presetSubtype="0"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childTnLst>
                                </p:cTn>
                              </p:par>
                            </p:childTnLst>
                          </p:cTn>
                        </p:par>
                        <p:par>
                          <p:cTn id="59" fill="hold" nodeType="afterGroup">
                            <p:stCondLst>
                              <p:cond delay="11000"/>
                            </p:stCondLst>
                            <p:childTnLst>
                              <p:par>
                                <p:cTn id="60" presetID="10" presetClass="entr" presetSubtype="0"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0" grpId="0" animBg="1"/>
      <p:bldP spid="91" grpId="0" animBg="1"/>
      <p:bldP spid="92" grpId="0" animBg="1"/>
      <p:bldP spid="97" grpId="0"/>
      <p:bldP spid="98" grpId="0"/>
      <p:bldP spid="122"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ktangel 22"/>
          <p:cNvSpPr/>
          <p:nvPr/>
        </p:nvSpPr>
        <p:spPr bwMode="auto">
          <a:xfrm>
            <a:off x="1308100" y="1495425"/>
            <a:ext cx="6311900" cy="5353050"/>
          </a:xfrm>
          <a:prstGeom prst="rect">
            <a:avLst/>
          </a:prstGeom>
          <a:solidFill>
            <a:srgbClr val="CCFF99">
              <a:alpha val="14000"/>
            </a:srgbClr>
          </a:solidFill>
          <a:ln w="3175" cap="flat" cmpd="sng">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grpSp>
        <p:nvGrpSpPr>
          <p:cNvPr id="2" name="Group 1"/>
          <p:cNvGrpSpPr>
            <a:grpSpLocks/>
          </p:cNvGrpSpPr>
          <p:nvPr/>
        </p:nvGrpSpPr>
        <p:grpSpPr bwMode="auto">
          <a:xfrm>
            <a:off x="2933700" y="3629025"/>
            <a:ext cx="1593850" cy="2162175"/>
            <a:chOff x="2447536" y="3735663"/>
            <a:chExt cx="1593850" cy="2162175"/>
          </a:xfrm>
        </p:grpSpPr>
        <p:sp>
          <p:nvSpPr>
            <p:cNvPr id="28" name="Freeform 24"/>
            <p:cNvSpPr>
              <a:spLocks/>
            </p:cNvSpPr>
            <p:nvPr/>
          </p:nvSpPr>
          <p:spPr bwMode="auto">
            <a:xfrm>
              <a:off x="2447536" y="3735663"/>
              <a:ext cx="1593850" cy="2162175"/>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a:outerShdw blurRad="50800" dist="38100" dir="2700000" algn="tl" rotWithShape="0">
                <a:prstClr val="black">
                  <a:alpha val="40000"/>
                </a:prstClr>
              </a:outerShdw>
            </a:effectLst>
          </p:spPr>
          <p:txBody>
            <a:bodyPr/>
            <a:lstStyle/>
            <a:p>
              <a:pPr fontAlgn="auto">
                <a:spcBef>
                  <a:spcPts val="0"/>
                </a:spcBef>
                <a:spcAft>
                  <a:spcPts val="0"/>
                </a:spcAft>
                <a:defRPr/>
              </a:pPr>
              <a:endParaRPr lang="da-DK" kern="0">
                <a:solidFill>
                  <a:schemeClr val="tx1">
                    <a:lumMod val="95000"/>
                    <a:lumOff val="5000"/>
                  </a:schemeClr>
                </a:solidFill>
                <a:latin typeface="Calibri"/>
                <a:cs typeface="Arial" panose="020B0604020202020204" pitchFamily="34" charset="0"/>
              </a:endParaRPr>
            </a:p>
          </p:txBody>
        </p:sp>
        <p:sp>
          <p:nvSpPr>
            <p:cNvPr id="33" name="Tekstboks 8"/>
            <p:cNvSpPr txBox="1"/>
            <p:nvPr/>
          </p:nvSpPr>
          <p:spPr>
            <a:xfrm rot="16200000">
              <a:off x="2345936" y="4897714"/>
              <a:ext cx="1303337" cy="461962"/>
            </a:xfrm>
            <a:prstGeom prst="rect">
              <a:avLst/>
            </a:prstGeom>
            <a:noFill/>
          </p:spPr>
          <p:txBody>
            <a:bodyPr wrap="none">
              <a:spAutoFit/>
            </a:bodyPr>
            <a:lstStyle/>
            <a:p>
              <a:pPr algn="ctr" fontAlgn="auto">
                <a:spcBef>
                  <a:spcPts val="0"/>
                </a:spcBef>
                <a:spcAft>
                  <a:spcPts val="0"/>
                </a:spcAft>
                <a:defRPr/>
              </a:pPr>
              <a:r>
                <a:rPr lang="da-DK" sz="2400" dirty="0">
                  <a:solidFill>
                    <a:schemeClr val="accent3">
                      <a:lumMod val="50000"/>
                    </a:schemeClr>
                  </a:solidFill>
                  <a:latin typeface="+mn-lt"/>
                  <a:cs typeface="Arial" panose="020B0604020202020204" pitchFamily="34" charset="0"/>
                </a:rPr>
                <a:t>NIPAC</a:t>
              </a:r>
            </a:p>
          </p:txBody>
        </p:sp>
      </p:grpSp>
      <p:grpSp>
        <p:nvGrpSpPr>
          <p:cNvPr id="15" name="Group 14"/>
          <p:cNvGrpSpPr>
            <a:grpSpLocks/>
          </p:cNvGrpSpPr>
          <p:nvPr/>
        </p:nvGrpSpPr>
        <p:grpSpPr bwMode="auto">
          <a:xfrm>
            <a:off x="3914775" y="4191000"/>
            <a:ext cx="2173288" cy="1598613"/>
            <a:chOff x="4233473" y="4329388"/>
            <a:chExt cx="2173288" cy="1598613"/>
          </a:xfrm>
        </p:grpSpPr>
        <p:sp>
          <p:nvSpPr>
            <p:cNvPr id="31" name="Freeform 19"/>
            <p:cNvSpPr>
              <a:spLocks/>
            </p:cNvSpPr>
            <p:nvPr/>
          </p:nvSpPr>
          <p:spPr bwMode="auto">
            <a:xfrm rot="16200000" flipH="1">
              <a:off x="4520810" y="4042051"/>
              <a:ext cx="1598613" cy="2173288"/>
            </a:xfrm>
            <a:custGeom>
              <a:avLst/>
              <a:gdLst/>
              <a:ahLst/>
              <a:cxnLst>
                <a:cxn ang="0">
                  <a:pos x="346" y="216"/>
                </a:cxn>
                <a:cxn ang="0">
                  <a:pos x="342" y="208"/>
                </a:cxn>
                <a:cxn ang="0">
                  <a:pos x="342" y="158"/>
                </a:cxn>
                <a:cxn ang="0">
                  <a:pos x="352" y="146"/>
                </a:cxn>
                <a:cxn ang="0">
                  <a:pos x="378" y="108"/>
                </a:cxn>
                <a:cxn ang="0">
                  <a:pos x="384" y="84"/>
                </a:cxn>
                <a:cxn ang="0">
                  <a:pos x="370" y="38"/>
                </a:cxn>
                <a:cxn ang="0">
                  <a:pos x="334" y="6"/>
                </a:cxn>
                <a:cxn ang="0">
                  <a:pos x="300" y="0"/>
                </a:cxn>
                <a:cxn ang="0">
                  <a:pos x="252" y="14"/>
                </a:cxn>
                <a:cxn ang="0">
                  <a:pos x="222" y="52"/>
                </a:cxn>
                <a:cxn ang="0">
                  <a:pos x="216" y="84"/>
                </a:cxn>
                <a:cxn ang="0">
                  <a:pos x="228" y="120"/>
                </a:cxn>
                <a:cxn ang="0">
                  <a:pos x="254" y="152"/>
                </a:cxn>
                <a:cxn ang="0">
                  <a:pos x="260" y="166"/>
                </a:cxn>
                <a:cxn ang="0">
                  <a:pos x="258" y="214"/>
                </a:cxn>
                <a:cxn ang="0">
                  <a:pos x="256" y="216"/>
                </a:cxn>
                <a:cxn ang="0">
                  <a:pos x="8" y="216"/>
                </a:cxn>
                <a:cxn ang="0">
                  <a:pos x="2" y="220"/>
                </a:cxn>
                <a:cxn ang="0">
                  <a:pos x="0" y="464"/>
                </a:cxn>
                <a:cxn ang="0">
                  <a:pos x="6" y="472"/>
                </a:cxn>
                <a:cxn ang="0">
                  <a:pos x="58" y="472"/>
                </a:cxn>
                <a:cxn ang="0">
                  <a:pos x="72" y="468"/>
                </a:cxn>
                <a:cxn ang="0">
                  <a:pos x="106" y="442"/>
                </a:cxn>
                <a:cxn ang="0">
                  <a:pos x="142" y="430"/>
                </a:cxn>
                <a:cxn ang="0">
                  <a:pos x="178" y="436"/>
                </a:cxn>
                <a:cxn ang="0">
                  <a:pos x="216" y="466"/>
                </a:cxn>
                <a:cxn ang="0">
                  <a:pos x="232" y="514"/>
                </a:cxn>
                <a:cxn ang="0">
                  <a:pos x="224" y="546"/>
                </a:cxn>
                <a:cxn ang="0">
                  <a:pos x="192" y="584"/>
                </a:cxn>
                <a:cxn ang="0">
                  <a:pos x="142" y="598"/>
                </a:cxn>
                <a:cxn ang="0">
                  <a:pos x="118" y="592"/>
                </a:cxn>
                <a:cxn ang="0">
                  <a:pos x="78" y="566"/>
                </a:cxn>
                <a:cxn ang="0">
                  <a:pos x="64" y="556"/>
                </a:cxn>
                <a:cxn ang="0">
                  <a:pos x="8" y="554"/>
                </a:cxn>
                <a:cxn ang="0">
                  <a:pos x="2" y="560"/>
                </a:cxn>
                <a:cxn ang="0">
                  <a:pos x="0" y="802"/>
                </a:cxn>
                <a:cxn ang="0">
                  <a:pos x="6" y="810"/>
                </a:cxn>
                <a:cxn ang="0">
                  <a:pos x="588" y="810"/>
                </a:cxn>
                <a:cxn ang="0">
                  <a:pos x="594" y="806"/>
                </a:cxn>
                <a:cxn ang="0">
                  <a:pos x="596" y="224"/>
                </a:cxn>
                <a:cxn ang="0">
                  <a:pos x="590" y="216"/>
                </a:cxn>
              </a:cxnLst>
              <a:rect l="0" t="0" r="r" b="b"/>
              <a:pathLst>
                <a:path w="596" h="810">
                  <a:moveTo>
                    <a:pt x="350" y="216"/>
                  </a:moveTo>
                  <a:lnTo>
                    <a:pt x="350" y="216"/>
                  </a:lnTo>
                  <a:lnTo>
                    <a:pt x="346" y="216"/>
                  </a:lnTo>
                  <a:lnTo>
                    <a:pt x="344" y="214"/>
                  </a:lnTo>
                  <a:lnTo>
                    <a:pt x="342" y="210"/>
                  </a:lnTo>
                  <a:lnTo>
                    <a:pt x="342" y="208"/>
                  </a:lnTo>
                  <a:lnTo>
                    <a:pt x="342" y="166"/>
                  </a:lnTo>
                  <a:lnTo>
                    <a:pt x="342" y="166"/>
                  </a:lnTo>
                  <a:lnTo>
                    <a:pt x="342" y="158"/>
                  </a:lnTo>
                  <a:lnTo>
                    <a:pt x="348" y="152"/>
                  </a:lnTo>
                  <a:lnTo>
                    <a:pt x="348" y="152"/>
                  </a:lnTo>
                  <a:lnTo>
                    <a:pt x="352" y="146"/>
                  </a:lnTo>
                  <a:lnTo>
                    <a:pt x="366" y="130"/>
                  </a:lnTo>
                  <a:lnTo>
                    <a:pt x="372" y="120"/>
                  </a:lnTo>
                  <a:lnTo>
                    <a:pt x="378" y="108"/>
                  </a:lnTo>
                  <a:lnTo>
                    <a:pt x="384" y="96"/>
                  </a:lnTo>
                  <a:lnTo>
                    <a:pt x="384" y="84"/>
                  </a:lnTo>
                  <a:lnTo>
                    <a:pt x="384" y="84"/>
                  </a:lnTo>
                  <a:lnTo>
                    <a:pt x="384" y="68"/>
                  </a:lnTo>
                  <a:lnTo>
                    <a:pt x="378" y="52"/>
                  </a:lnTo>
                  <a:lnTo>
                    <a:pt x="370" y="38"/>
                  </a:lnTo>
                  <a:lnTo>
                    <a:pt x="360" y="24"/>
                  </a:lnTo>
                  <a:lnTo>
                    <a:pt x="348" y="14"/>
                  </a:lnTo>
                  <a:lnTo>
                    <a:pt x="334" y="6"/>
                  </a:lnTo>
                  <a:lnTo>
                    <a:pt x="318" y="2"/>
                  </a:lnTo>
                  <a:lnTo>
                    <a:pt x="300" y="0"/>
                  </a:lnTo>
                  <a:lnTo>
                    <a:pt x="300" y="0"/>
                  </a:lnTo>
                  <a:lnTo>
                    <a:pt x="284" y="2"/>
                  </a:lnTo>
                  <a:lnTo>
                    <a:pt x="268" y="6"/>
                  </a:lnTo>
                  <a:lnTo>
                    <a:pt x="252" y="14"/>
                  </a:lnTo>
                  <a:lnTo>
                    <a:pt x="240" y="24"/>
                  </a:lnTo>
                  <a:lnTo>
                    <a:pt x="230" y="38"/>
                  </a:lnTo>
                  <a:lnTo>
                    <a:pt x="222" y="52"/>
                  </a:lnTo>
                  <a:lnTo>
                    <a:pt x="218" y="68"/>
                  </a:lnTo>
                  <a:lnTo>
                    <a:pt x="216" y="84"/>
                  </a:lnTo>
                  <a:lnTo>
                    <a:pt x="216" y="84"/>
                  </a:lnTo>
                  <a:lnTo>
                    <a:pt x="218" y="96"/>
                  </a:lnTo>
                  <a:lnTo>
                    <a:pt x="222" y="108"/>
                  </a:lnTo>
                  <a:lnTo>
                    <a:pt x="228" y="120"/>
                  </a:lnTo>
                  <a:lnTo>
                    <a:pt x="234" y="130"/>
                  </a:lnTo>
                  <a:lnTo>
                    <a:pt x="248" y="146"/>
                  </a:lnTo>
                  <a:lnTo>
                    <a:pt x="254" y="152"/>
                  </a:lnTo>
                  <a:lnTo>
                    <a:pt x="254" y="152"/>
                  </a:lnTo>
                  <a:lnTo>
                    <a:pt x="258" y="158"/>
                  </a:lnTo>
                  <a:lnTo>
                    <a:pt x="260" y="166"/>
                  </a:lnTo>
                  <a:lnTo>
                    <a:pt x="260" y="206"/>
                  </a:lnTo>
                  <a:lnTo>
                    <a:pt x="260" y="206"/>
                  </a:lnTo>
                  <a:lnTo>
                    <a:pt x="258" y="214"/>
                  </a:lnTo>
                  <a:lnTo>
                    <a:pt x="258" y="214"/>
                  </a:lnTo>
                  <a:lnTo>
                    <a:pt x="256" y="216"/>
                  </a:lnTo>
                  <a:lnTo>
                    <a:pt x="256" y="216"/>
                  </a:lnTo>
                  <a:lnTo>
                    <a:pt x="248" y="216"/>
                  </a:lnTo>
                  <a:lnTo>
                    <a:pt x="8" y="216"/>
                  </a:lnTo>
                  <a:lnTo>
                    <a:pt x="8" y="216"/>
                  </a:lnTo>
                  <a:lnTo>
                    <a:pt x="6" y="216"/>
                  </a:lnTo>
                  <a:lnTo>
                    <a:pt x="4" y="218"/>
                  </a:lnTo>
                  <a:lnTo>
                    <a:pt x="2" y="220"/>
                  </a:lnTo>
                  <a:lnTo>
                    <a:pt x="0" y="224"/>
                  </a:lnTo>
                  <a:lnTo>
                    <a:pt x="0" y="464"/>
                  </a:lnTo>
                  <a:lnTo>
                    <a:pt x="0" y="464"/>
                  </a:lnTo>
                  <a:lnTo>
                    <a:pt x="2" y="468"/>
                  </a:lnTo>
                  <a:lnTo>
                    <a:pt x="4" y="470"/>
                  </a:lnTo>
                  <a:lnTo>
                    <a:pt x="6" y="472"/>
                  </a:lnTo>
                  <a:lnTo>
                    <a:pt x="8" y="472"/>
                  </a:lnTo>
                  <a:lnTo>
                    <a:pt x="58" y="472"/>
                  </a:lnTo>
                  <a:lnTo>
                    <a:pt x="58" y="472"/>
                  </a:lnTo>
                  <a:lnTo>
                    <a:pt x="64" y="472"/>
                  </a:lnTo>
                  <a:lnTo>
                    <a:pt x="72" y="468"/>
                  </a:lnTo>
                  <a:lnTo>
                    <a:pt x="72" y="468"/>
                  </a:lnTo>
                  <a:lnTo>
                    <a:pt x="78" y="462"/>
                  </a:lnTo>
                  <a:lnTo>
                    <a:pt x="94" y="448"/>
                  </a:lnTo>
                  <a:lnTo>
                    <a:pt x="106" y="442"/>
                  </a:lnTo>
                  <a:lnTo>
                    <a:pt x="118" y="436"/>
                  </a:lnTo>
                  <a:lnTo>
                    <a:pt x="130" y="430"/>
                  </a:lnTo>
                  <a:lnTo>
                    <a:pt x="142" y="430"/>
                  </a:lnTo>
                  <a:lnTo>
                    <a:pt x="142" y="430"/>
                  </a:lnTo>
                  <a:lnTo>
                    <a:pt x="160" y="430"/>
                  </a:lnTo>
                  <a:lnTo>
                    <a:pt x="178" y="436"/>
                  </a:lnTo>
                  <a:lnTo>
                    <a:pt x="192" y="444"/>
                  </a:lnTo>
                  <a:lnTo>
                    <a:pt x="206" y="454"/>
                  </a:lnTo>
                  <a:lnTo>
                    <a:pt x="216" y="466"/>
                  </a:lnTo>
                  <a:lnTo>
                    <a:pt x="224" y="480"/>
                  </a:lnTo>
                  <a:lnTo>
                    <a:pt x="230" y="496"/>
                  </a:lnTo>
                  <a:lnTo>
                    <a:pt x="232" y="514"/>
                  </a:lnTo>
                  <a:lnTo>
                    <a:pt x="232" y="514"/>
                  </a:lnTo>
                  <a:lnTo>
                    <a:pt x="230" y="530"/>
                  </a:lnTo>
                  <a:lnTo>
                    <a:pt x="224" y="546"/>
                  </a:lnTo>
                  <a:lnTo>
                    <a:pt x="216" y="562"/>
                  </a:lnTo>
                  <a:lnTo>
                    <a:pt x="206" y="574"/>
                  </a:lnTo>
                  <a:lnTo>
                    <a:pt x="192" y="584"/>
                  </a:lnTo>
                  <a:lnTo>
                    <a:pt x="178" y="592"/>
                  </a:lnTo>
                  <a:lnTo>
                    <a:pt x="160" y="596"/>
                  </a:lnTo>
                  <a:lnTo>
                    <a:pt x="142" y="598"/>
                  </a:lnTo>
                  <a:lnTo>
                    <a:pt x="142" y="598"/>
                  </a:lnTo>
                  <a:lnTo>
                    <a:pt x="130" y="596"/>
                  </a:lnTo>
                  <a:lnTo>
                    <a:pt x="118" y="592"/>
                  </a:lnTo>
                  <a:lnTo>
                    <a:pt x="106" y="586"/>
                  </a:lnTo>
                  <a:lnTo>
                    <a:pt x="94" y="580"/>
                  </a:lnTo>
                  <a:lnTo>
                    <a:pt x="78" y="566"/>
                  </a:lnTo>
                  <a:lnTo>
                    <a:pt x="72" y="560"/>
                  </a:lnTo>
                  <a:lnTo>
                    <a:pt x="72" y="560"/>
                  </a:lnTo>
                  <a:lnTo>
                    <a:pt x="64" y="556"/>
                  </a:lnTo>
                  <a:lnTo>
                    <a:pt x="58" y="554"/>
                  </a:lnTo>
                  <a:lnTo>
                    <a:pt x="8" y="554"/>
                  </a:lnTo>
                  <a:lnTo>
                    <a:pt x="8" y="554"/>
                  </a:lnTo>
                  <a:lnTo>
                    <a:pt x="6" y="556"/>
                  </a:lnTo>
                  <a:lnTo>
                    <a:pt x="4" y="558"/>
                  </a:lnTo>
                  <a:lnTo>
                    <a:pt x="2" y="560"/>
                  </a:lnTo>
                  <a:lnTo>
                    <a:pt x="0" y="562"/>
                  </a:lnTo>
                  <a:lnTo>
                    <a:pt x="0" y="802"/>
                  </a:lnTo>
                  <a:lnTo>
                    <a:pt x="0" y="802"/>
                  </a:lnTo>
                  <a:lnTo>
                    <a:pt x="2" y="806"/>
                  </a:lnTo>
                  <a:lnTo>
                    <a:pt x="4" y="808"/>
                  </a:lnTo>
                  <a:lnTo>
                    <a:pt x="6" y="810"/>
                  </a:lnTo>
                  <a:lnTo>
                    <a:pt x="8" y="810"/>
                  </a:lnTo>
                  <a:lnTo>
                    <a:pt x="588" y="810"/>
                  </a:lnTo>
                  <a:lnTo>
                    <a:pt x="588" y="810"/>
                  </a:lnTo>
                  <a:lnTo>
                    <a:pt x="590" y="810"/>
                  </a:lnTo>
                  <a:lnTo>
                    <a:pt x="592" y="808"/>
                  </a:lnTo>
                  <a:lnTo>
                    <a:pt x="594" y="806"/>
                  </a:lnTo>
                  <a:lnTo>
                    <a:pt x="596" y="802"/>
                  </a:lnTo>
                  <a:lnTo>
                    <a:pt x="596" y="224"/>
                  </a:lnTo>
                  <a:lnTo>
                    <a:pt x="596" y="224"/>
                  </a:lnTo>
                  <a:lnTo>
                    <a:pt x="594" y="220"/>
                  </a:lnTo>
                  <a:lnTo>
                    <a:pt x="592" y="218"/>
                  </a:lnTo>
                  <a:lnTo>
                    <a:pt x="590" y="216"/>
                  </a:lnTo>
                  <a:lnTo>
                    <a:pt x="588" y="216"/>
                  </a:lnTo>
                  <a:lnTo>
                    <a:pt x="350" y="216"/>
                  </a:lnTo>
                  <a:close/>
                </a:path>
              </a:pathLst>
            </a:custGeom>
            <a:gradFill flip="none" rotWithShape="1">
              <a:gsLst>
                <a:gs pos="0">
                  <a:sysClr val="windowText" lastClr="000000">
                    <a:lumMod val="50000"/>
                    <a:lumOff val="50000"/>
                  </a:sysClr>
                </a:gs>
                <a:gs pos="100000">
                  <a:srgbClr val="D7D8D9">
                    <a:lumMod val="75000"/>
                  </a:srgbClr>
                </a:gs>
              </a:gsLst>
              <a:lin ang="16200000" scaled="0"/>
              <a:tileRect/>
            </a:gradFill>
            <a:ln w="3175" cap="flat" cmpd="sng">
              <a:solidFill>
                <a:srgbClr val="D7D8D9">
                  <a:lumMod val="75000"/>
                </a:srgbClr>
              </a:solidFill>
              <a:prstDash val="solid"/>
              <a:round/>
              <a:headEnd type="none" w="med" len="med"/>
              <a:tailEnd type="none" w="med" len="med"/>
            </a:ln>
            <a:effectLst>
              <a:outerShdw blurRad="50800" dist="38100" dir="5400000" algn="t" rotWithShape="0">
                <a:prstClr val="black">
                  <a:alpha val="40000"/>
                </a:prstClr>
              </a:outerShdw>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sp>
          <p:nvSpPr>
            <p:cNvPr id="49183" name="Tekstboks 9"/>
            <p:cNvSpPr txBox="1">
              <a:spLocks noChangeArrowheads="1"/>
            </p:cNvSpPr>
            <p:nvPr/>
          </p:nvSpPr>
          <p:spPr bwMode="auto">
            <a:xfrm>
              <a:off x="5086980" y="5082167"/>
              <a:ext cx="10695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da-DK" altLang="en-US" i="0">
                  <a:solidFill>
                    <a:schemeClr val="bg1"/>
                  </a:solidFill>
                  <a:latin typeface="Calibri" pitchFamily="34" charset="0"/>
                </a:rPr>
                <a:t>CIVIL</a:t>
              </a:r>
              <a:br>
                <a:rPr lang="da-DK" altLang="en-US" i="0">
                  <a:solidFill>
                    <a:schemeClr val="bg1"/>
                  </a:solidFill>
                  <a:latin typeface="Calibri" pitchFamily="34" charset="0"/>
                </a:rPr>
              </a:br>
              <a:r>
                <a:rPr lang="da-DK" altLang="en-US" i="0">
                  <a:solidFill>
                    <a:schemeClr val="bg1"/>
                  </a:solidFill>
                  <a:latin typeface="Calibri" pitchFamily="34" charset="0"/>
                </a:rPr>
                <a:t>SOCIETY</a:t>
              </a:r>
            </a:p>
          </p:txBody>
        </p:sp>
      </p:grpSp>
      <p:grpSp>
        <p:nvGrpSpPr>
          <p:cNvPr id="4" name="Group 3"/>
          <p:cNvGrpSpPr>
            <a:grpSpLocks/>
          </p:cNvGrpSpPr>
          <p:nvPr/>
        </p:nvGrpSpPr>
        <p:grpSpPr bwMode="auto">
          <a:xfrm>
            <a:off x="4495800" y="2597150"/>
            <a:ext cx="1592263" cy="2225675"/>
            <a:chOff x="4812911" y="1885821"/>
            <a:chExt cx="1592262" cy="2226080"/>
          </a:xfrm>
        </p:grpSpPr>
        <p:sp>
          <p:nvSpPr>
            <p:cNvPr id="32" name="Freeform 24"/>
            <p:cNvSpPr>
              <a:spLocks/>
            </p:cNvSpPr>
            <p:nvPr/>
          </p:nvSpPr>
          <p:spPr bwMode="auto">
            <a:xfrm rot="10800000">
              <a:off x="4812911" y="1949333"/>
              <a:ext cx="1592262" cy="2162568"/>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flip="none" rotWithShape="1">
              <a:gsLst>
                <a:gs pos="0">
                  <a:srgbClr val="D7D8D9">
                    <a:lumMod val="90000"/>
                  </a:srgbClr>
                </a:gs>
                <a:gs pos="100000">
                  <a:srgbClr val="D7D8D9">
                    <a:lumMod val="75000"/>
                  </a:srgbClr>
                </a:gs>
              </a:gsLst>
              <a:lin ang="5400000" scaled="1"/>
              <a:tileRect/>
            </a:gradFill>
            <a:ln w="3175" cap="flat" cmpd="sng">
              <a:solidFill>
                <a:srgbClr val="E6E6E6">
                  <a:lumMod val="75000"/>
                </a:srgbClr>
              </a:solidFill>
              <a:prstDash val="solid"/>
              <a:round/>
              <a:headEnd type="none" w="med" len="med"/>
              <a:tailEnd type="none" w="med" len="med"/>
            </a:ln>
            <a:effectLst>
              <a:outerShdw blurRad="50800" dist="38100" dir="5400000" algn="t" rotWithShape="0">
                <a:prstClr val="black">
                  <a:alpha val="40000"/>
                </a:prstClr>
              </a:outerShdw>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sp>
          <p:nvSpPr>
            <p:cNvPr id="49181" name="Tekstboks 11"/>
            <p:cNvSpPr txBox="1">
              <a:spLocks noChangeArrowheads="1"/>
            </p:cNvSpPr>
            <p:nvPr/>
          </p:nvSpPr>
          <p:spPr bwMode="auto">
            <a:xfrm rot="5400000">
              <a:off x="5093701" y="2418723"/>
              <a:ext cx="17121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da-DK" altLang="en-US" sz="1800" i="0">
                  <a:solidFill>
                    <a:schemeClr val="bg1"/>
                  </a:solidFill>
                  <a:latin typeface="Calibri" pitchFamily="34" charset="0"/>
                </a:rPr>
                <a:t>OTHER</a:t>
              </a:r>
              <a:br>
                <a:rPr lang="da-DK" altLang="en-US" sz="1800" i="0">
                  <a:solidFill>
                    <a:schemeClr val="bg1"/>
                  </a:solidFill>
                  <a:latin typeface="Calibri" pitchFamily="34" charset="0"/>
                </a:rPr>
              </a:br>
              <a:r>
                <a:rPr lang="da-DK" altLang="en-US" sz="1800" i="0">
                  <a:solidFill>
                    <a:schemeClr val="bg1"/>
                  </a:solidFill>
                  <a:latin typeface="Calibri" pitchFamily="34" charset="0"/>
                </a:rPr>
                <a:t> STAKEHOLDERS</a:t>
              </a:r>
            </a:p>
          </p:txBody>
        </p:sp>
      </p:grpSp>
      <p:grpSp>
        <p:nvGrpSpPr>
          <p:cNvPr id="3" name="Group 2"/>
          <p:cNvGrpSpPr>
            <a:grpSpLocks/>
          </p:cNvGrpSpPr>
          <p:nvPr/>
        </p:nvGrpSpPr>
        <p:grpSpPr bwMode="auto">
          <a:xfrm>
            <a:off x="2940050" y="2657475"/>
            <a:ext cx="2171700" cy="1598613"/>
            <a:chOff x="2679074" y="2656975"/>
            <a:chExt cx="2171700" cy="1598612"/>
          </a:xfrm>
        </p:grpSpPr>
        <p:sp>
          <p:nvSpPr>
            <p:cNvPr id="26" name="Freeform 19"/>
            <p:cNvSpPr>
              <a:spLocks/>
            </p:cNvSpPr>
            <p:nvPr/>
          </p:nvSpPr>
          <p:spPr bwMode="auto">
            <a:xfrm rot="5400000" flipH="1">
              <a:off x="2965618" y="2370431"/>
              <a:ext cx="1598612" cy="2171700"/>
            </a:xfrm>
            <a:custGeom>
              <a:avLst/>
              <a:gdLst/>
              <a:ahLst/>
              <a:cxnLst>
                <a:cxn ang="0">
                  <a:pos x="346" y="216"/>
                </a:cxn>
                <a:cxn ang="0">
                  <a:pos x="342" y="208"/>
                </a:cxn>
                <a:cxn ang="0">
                  <a:pos x="342" y="158"/>
                </a:cxn>
                <a:cxn ang="0">
                  <a:pos x="352" y="146"/>
                </a:cxn>
                <a:cxn ang="0">
                  <a:pos x="378" y="108"/>
                </a:cxn>
                <a:cxn ang="0">
                  <a:pos x="384" y="84"/>
                </a:cxn>
                <a:cxn ang="0">
                  <a:pos x="370" y="38"/>
                </a:cxn>
                <a:cxn ang="0">
                  <a:pos x="334" y="6"/>
                </a:cxn>
                <a:cxn ang="0">
                  <a:pos x="300" y="0"/>
                </a:cxn>
                <a:cxn ang="0">
                  <a:pos x="252" y="14"/>
                </a:cxn>
                <a:cxn ang="0">
                  <a:pos x="222" y="52"/>
                </a:cxn>
                <a:cxn ang="0">
                  <a:pos x="216" y="84"/>
                </a:cxn>
                <a:cxn ang="0">
                  <a:pos x="228" y="120"/>
                </a:cxn>
                <a:cxn ang="0">
                  <a:pos x="254" y="152"/>
                </a:cxn>
                <a:cxn ang="0">
                  <a:pos x="260" y="166"/>
                </a:cxn>
                <a:cxn ang="0">
                  <a:pos x="258" y="214"/>
                </a:cxn>
                <a:cxn ang="0">
                  <a:pos x="256" y="216"/>
                </a:cxn>
                <a:cxn ang="0">
                  <a:pos x="8" y="216"/>
                </a:cxn>
                <a:cxn ang="0">
                  <a:pos x="2" y="220"/>
                </a:cxn>
                <a:cxn ang="0">
                  <a:pos x="0" y="464"/>
                </a:cxn>
                <a:cxn ang="0">
                  <a:pos x="6" y="472"/>
                </a:cxn>
                <a:cxn ang="0">
                  <a:pos x="58" y="472"/>
                </a:cxn>
                <a:cxn ang="0">
                  <a:pos x="72" y="468"/>
                </a:cxn>
                <a:cxn ang="0">
                  <a:pos x="106" y="442"/>
                </a:cxn>
                <a:cxn ang="0">
                  <a:pos x="142" y="430"/>
                </a:cxn>
                <a:cxn ang="0">
                  <a:pos x="178" y="436"/>
                </a:cxn>
                <a:cxn ang="0">
                  <a:pos x="216" y="466"/>
                </a:cxn>
                <a:cxn ang="0">
                  <a:pos x="232" y="514"/>
                </a:cxn>
                <a:cxn ang="0">
                  <a:pos x="224" y="546"/>
                </a:cxn>
                <a:cxn ang="0">
                  <a:pos x="192" y="584"/>
                </a:cxn>
                <a:cxn ang="0">
                  <a:pos x="142" y="598"/>
                </a:cxn>
                <a:cxn ang="0">
                  <a:pos x="118" y="592"/>
                </a:cxn>
                <a:cxn ang="0">
                  <a:pos x="78" y="566"/>
                </a:cxn>
                <a:cxn ang="0">
                  <a:pos x="64" y="556"/>
                </a:cxn>
                <a:cxn ang="0">
                  <a:pos x="8" y="554"/>
                </a:cxn>
                <a:cxn ang="0">
                  <a:pos x="2" y="560"/>
                </a:cxn>
                <a:cxn ang="0">
                  <a:pos x="0" y="802"/>
                </a:cxn>
                <a:cxn ang="0">
                  <a:pos x="6" y="810"/>
                </a:cxn>
                <a:cxn ang="0">
                  <a:pos x="588" y="810"/>
                </a:cxn>
                <a:cxn ang="0">
                  <a:pos x="594" y="806"/>
                </a:cxn>
                <a:cxn ang="0">
                  <a:pos x="596" y="224"/>
                </a:cxn>
                <a:cxn ang="0">
                  <a:pos x="590" y="216"/>
                </a:cxn>
              </a:cxnLst>
              <a:rect l="0" t="0" r="r" b="b"/>
              <a:pathLst>
                <a:path w="596" h="810">
                  <a:moveTo>
                    <a:pt x="350" y="216"/>
                  </a:moveTo>
                  <a:lnTo>
                    <a:pt x="350" y="216"/>
                  </a:lnTo>
                  <a:lnTo>
                    <a:pt x="346" y="216"/>
                  </a:lnTo>
                  <a:lnTo>
                    <a:pt x="344" y="214"/>
                  </a:lnTo>
                  <a:lnTo>
                    <a:pt x="342" y="210"/>
                  </a:lnTo>
                  <a:lnTo>
                    <a:pt x="342" y="208"/>
                  </a:lnTo>
                  <a:lnTo>
                    <a:pt x="342" y="166"/>
                  </a:lnTo>
                  <a:lnTo>
                    <a:pt x="342" y="166"/>
                  </a:lnTo>
                  <a:lnTo>
                    <a:pt x="342" y="158"/>
                  </a:lnTo>
                  <a:lnTo>
                    <a:pt x="348" y="152"/>
                  </a:lnTo>
                  <a:lnTo>
                    <a:pt x="348" y="152"/>
                  </a:lnTo>
                  <a:lnTo>
                    <a:pt x="352" y="146"/>
                  </a:lnTo>
                  <a:lnTo>
                    <a:pt x="366" y="130"/>
                  </a:lnTo>
                  <a:lnTo>
                    <a:pt x="372" y="120"/>
                  </a:lnTo>
                  <a:lnTo>
                    <a:pt x="378" y="108"/>
                  </a:lnTo>
                  <a:lnTo>
                    <a:pt x="384" y="96"/>
                  </a:lnTo>
                  <a:lnTo>
                    <a:pt x="384" y="84"/>
                  </a:lnTo>
                  <a:lnTo>
                    <a:pt x="384" y="84"/>
                  </a:lnTo>
                  <a:lnTo>
                    <a:pt x="384" y="68"/>
                  </a:lnTo>
                  <a:lnTo>
                    <a:pt x="378" y="52"/>
                  </a:lnTo>
                  <a:lnTo>
                    <a:pt x="370" y="38"/>
                  </a:lnTo>
                  <a:lnTo>
                    <a:pt x="360" y="24"/>
                  </a:lnTo>
                  <a:lnTo>
                    <a:pt x="348" y="14"/>
                  </a:lnTo>
                  <a:lnTo>
                    <a:pt x="334" y="6"/>
                  </a:lnTo>
                  <a:lnTo>
                    <a:pt x="318" y="2"/>
                  </a:lnTo>
                  <a:lnTo>
                    <a:pt x="300" y="0"/>
                  </a:lnTo>
                  <a:lnTo>
                    <a:pt x="300" y="0"/>
                  </a:lnTo>
                  <a:lnTo>
                    <a:pt x="284" y="2"/>
                  </a:lnTo>
                  <a:lnTo>
                    <a:pt x="268" y="6"/>
                  </a:lnTo>
                  <a:lnTo>
                    <a:pt x="252" y="14"/>
                  </a:lnTo>
                  <a:lnTo>
                    <a:pt x="240" y="24"/>
                  </a:lnTo>
                  <a:lnTo>
                    <a:pt x="230" y="38"/>
                  </a:lnTo>
                  <a:lnTo>
                    <a:pt x="222" y="52"/>
                  </a:lnTo>
                  <a:lnTo>
                    <a:pt x="218" y="68"/>
                  </a:lnTo>
                  <a:lnTo>
                    <a:pt x="216" y="84"/>
                  </a:lnTo>
                  <a:lnTo>
                    <a:pt x="216" y="84"/>
                  </a:lnTo>
                  <a:lnTo>
                    <a:pt x="218" y="96"/>
                  </a:lnTo>
                  <a:lnTo>
                    <a:pt x="222" y="108"/>
                  </a:lnTo>
                  <a:lnTo>
                    <a:pt x="228" y="120"/>
                  </a:lnTo>
                  <a:lnTo>
                    <a:pt x="234" y="130"/>
                  </a:lnTo>
                  <a:lnTo>
                    <a:pt x="248" y="146"/>
                  </a:lnTo>
                  <a:lnTo>
                    <a:pt x="254" y="152"/>
                  </a:lnTo>
                  <a:lnTo>
                    <a:pt x="254" y="152"/>
                  </a:lnTo>
                  <a:lnTo>
                    <a:pt x="258" y="158"/>
                  </a:lnTo>
                  <a:lnTo>
                    <a:pt x="260" y="166"/>
                  </a:lnTo>
                  <a:lnTo>
                    <a:pt x="260" y="206"/>
                  </a:lnTo>
                  <a:lnTo>
                    <a:pt x="260" y="206"/>
                  </a:lnTo>
                  <a:lnTo>
                    <a:pt x="258" y="214"/>
                  </a:lnTo>
                  <a:lnTo>
                    <a:pt x="258" y="214"/>
                  </a:lnTo>
                  <a:lnTo>
                    <a:pt x="256" y="216"/>
                  </a:lnTo>
                  <a:lnTo>
                    <a:pt x="256" y="216"/>
                  </a:lnTo>
                  <a:lnTo>
                    <a:pt x="248" y="216"/>
                  </a:lnTo>
                  <a:lnTo>
                    <a:pt x="8" y="216"/>
                  </a:lnTo>
                  <a:lnTo>
                    <a:pt x="8" y="216"/>
                  </a:lnTo>
                  <a:lnTo>
                    <a:pt x="6" y="216"/>
                  </a:lnTo>
                  <a:lnTo>
                    <a:pt x="4" y="218"/>
                  </a:lnTo>
                  <a:lnTo>
                    <a:pt x="2" y="220"/>
                  </a:lnTo>
                  <a:lnTo>
                    <a:pt x="0" y="224"/>
                  </a:lnTo>
                  <a:lnTo>
                    <a:pt x="0" y="464"/>
                  </a:lnTo>
                  <a:lnTo>
                    <a:pt x="0" y="464"/>
                  </a:lnTo>
                  <a:lnTo>
                    <a:pt x="2" y="468"/>
                  </a:lnTo>
                  <a:lnTo>
                    <a:pt x="4" y="470"/>
                  </a:lnTo>
                  <a:lnTo>
                    <a:pt x="6" y="472"/>
                  </a:lnTo>
                  <a:lnTo>
                    <a:pt x="8" y="472"/>
                  </a:lnTo>
                  <a:lnTo>
                    <a:pt x="58" y="472"/>
                  </a:lnTo>
                  <a:lnTo>
                    <a:pt x="58" y="472"/>
                  </a:lnTo>
                  <a:lnTo>
                    <a:pt x="64" y="472"/>
                  </a:lnTo>
                  <a:lnTo>
                    <a:pt x="72" y="468"/>
                  </a:lnTo>
                  <a:lnTo>
                    <a:pt x="72" y="468"/>
                  </a:lnTo>
                  <a:lnTo>
                    <a:pt x="78" y="462"/>
                  </a:lnTo>
                  <a:lnTo>
                    <a:pt x="94" y="448"/>
                  </a:lnTo>
                  <a:lnTo>
                    <a:pt x="106" y="442"/>
                  </a:lnTo>
                  <a:lnTo>
                    <a:pt x="118" y="436"/>
                  </a:lnTo>
                  <a:lnTo>
                    <a:pt x="130" y="430"/>
                  </a:lnTo>
                  <a:lnTo>
                    <a:pt x="142" y="430"/>
                  </a:lnTo>
                  <a:lnTo>
                    <a:pt x="142" y="430"/>
                  </a:lnTo>
                  <a:lnTo>
                    <a:pt x="160" y="430"/>
                  </a:lnTo>
                  <a:lnTo>
                    <a:pt x="178" y="436"/>
                  </a:lnTo>
                  <a:lnTo>
                    <a:pt x="192" y="444"/>
                  </a:lnTo>
                  <a:lnTo>
                    <a:pt x="206" y="454"/>
                  </a:lnTo>
                  <a:lnTo>
                    <a:pt x="216" y="466"/>
                  </a:lnTo>
                  <a:lnTo>
                    <a:pt x="224" y="480"/>
                  </a:lnTo>
                  <a:lnTo>
                    <a:pt x="230" y="496"/>
                  </a:lnTo>
                  <a:lnTo>
                    <a:pt x="232" y="514"/>
                  </a:lnTo>
                  <a:lnTo>
                    <a:pt x="232" y="514"/>
                  </a:lnTo>
                  <a:lnTo>
                    <a:pt x="230" y="530"/>
                  </a:lnTo>
                  <a:lnTo>
                    <a:pt x="224" y="546"/>
                  </a:lnTo>
                  <a:lnTo>
                    <a:pt x="216" y="562"/>
                  </a:lnTo>
                  <a:lnTo>
                    <a:pt x="206" y="574"/>
                  </a:lnTo>
                  <a:lnTo>
                    <a:pt x="192" y="584"/>
                  </a:lnTo>
                  <a:lnTo>
                    <a:pt x="178" y="592"/>
                  </a:lnTo>
                  <a:lnTo>
                    <a:pt x="160" y="596"/>
                  </a:lnTo>
                  <a:lnTo>
                    <a:pt x="142" y="598"/>
                  </a:lnTo>
                  <a:lnTo>
                    <a:pt x="142" y="598"/>
                  </a:lnTo>
                  <a:lnTo>
                    <a:pt x="130" y="596"/>
                  </a:lnTo>
                  <a:lnTo>
                    <a:pt x="118" y="592"/>
                  </a:lnTo>
                  <a:lnTo>
                    <a:pt x="106" y="586"/>
                  </a:lnTo>
                  <a:lnTo>
                    <a:pt x="94" y="580"/>
                  </a:lnTo>
                  <a:lnTo>
                    <a:pt x="78" y="566"/>
                  </a:lnTo>
                  <a:lnTo>
                    <a:pt x="72" y="560"/>
                  </a:lnTo>
                  <a:lnTo>
                    <a:pt x="72" y="560"/>
                  </a:lnTo>
                  <a:lnTo>
                    <a:pt x="64" y="556"/>
                  </a:lnTo>
                  <a:lnTo>
                    <a:pt x="58" y="554"/>
                  </a:lnTo>
                  <a:lnTo>
                    <a:pt x="8" y="554"/>
                  </a:lnTo>
                  <a:lnTo>
                    <a:pt x="8" y="554"/>
                  </a:lnTo>
                  <a:lnTo>
                    <a:pt x="6" y="556"/>
                  </a:lnTo>
                  <a:lnTo>
                    <a:pt x="4" y="558"/>
                  </a:lnTo>
                  <a:lnTo>
                    <a:pt x="2" y="560"/>
                  </a:lnTo>
                  <a:lnTo>
                    <a:pt x="0" y="562"/>
                  </a:lnTo>
                  <a:lnTo>
                    <a:pt x="0" y="802"/>
                  </a:lnTo>
                  <a:lnTo>
                    <a:pt x="0" y="802"/>
                  </a:lnTo>
                  <a:lnTo>
                    <a:pt x="2" y="806"/>
                  </a:lnTo>
                  <a:lnTo>
                    <a:pt x="4" y="808"/>
                  </a:lnTo>
                  <a:lnTo>
                    <a:pt x="6" y="810"/>
                  </a:lnTo>
                  <a:lnTo>
                    <a:pt x="8" y="810"/>
                  </a:lnTo>
                  <a:lnTo>
                    <a:pt x="588" y="810"/>
                  </a:lnTo>
                  <a:lnTo>
                    <a:pt x="588" y="810"/>
                  </a:lnTo>
                  <a:lnTo>
                    <a:pt x="590" y="810"/>
                  </a:lnTo>
                  <a:lnTo>
                    <a:pt x="592" y="808"/>
                  </a:lnTo>
                  <a:lnTo>
                    <a:pt x="594" y="806"/>
                  </a:lnTo>
                  <a:lnTo>
                    <a:pt x="596" y="802"/>
                  </a:lnTo>
                  <a:lnTo>
                    <a:pt x="596" y="224"/>
                  </a:lnTo>
                  <a:lnTo>
                    <a:pt x="596" y="224"/>
                  </a:lnTo>
                  <a:lnTo>
                    <a:pt x="594" y="220"/>
                  </a:lnTo>
                  <a:lnTo>
                    <a:pt x="592" y="218"/>
                  </a:lnTo>
                  <a:lnTo>
                    <a:pt x="590" y="216"/>
                  </a:lnTo>
                  <a:lnTo>
                    <a:pt x="588" y="216"/>
                  </a:lnTo>
                  <a:lnTo>
                    <a:pt x="350" y="216"/>
                  </a:lnTo>
                  <a:close/>
                </a:path>
              </a:pathLst>
            </a:custGeom>
            <a:gradFill flip="none" rotWithShape="1">
              <a:gsLst>
                <a:gs pos="0">
                  <a:sysClr val="windowText" lastClr="000000">
                    <a:lumMod val="50000"/>
                    <a:lumOff val="50000"/>
                  </a:sysClr>
                </a:gs>
                <a:gs pos="100000">
                  <a:srgbClr val="D7D8D9">
                    <a:lumMod val="75000"/>
                  </a:srgbClr>
                </a:gs>
              </a:gsLst>
              <a:lin ang="16200000" scaled="0"/>
              <a:tileRect/>
            </a:gradFill>
            <a:ln w="3175" cap="flat" cmpd="sng">
              <a:solidFill>
                <a:srgbClr val="D7D8D9">
                  <a:lumMod val="75000"/>
                </a:srgbClr>
              </a:solidFill>
              <a:prstDash val="solid"/>
              <a:round/>
              <a:headEnd type="none" w="med" len="med"/>
              <a:tailEnd type="none" w="med" len="med"/>
            </a:ln>
            <a:effectLst>
              <a:outerShdw blurRad="50800" dist="38100" dir="5400000" algn="t" rotWithShape="0">
                <a:prstClr val="black">
                  <a:alpha val="40000"/>
                </a:prstClr>
              </a:outerShdw>
            </a:effectLst>
          </p:spPr>
          <p:txBody>
            <a:bodyPr/>
            <a:lstStyle/>
            <a:p>
              <a:pPr fontAlgn="auto">
                <a:spcBef>
                  <a:spcPts val="0"/>
                </a:spcBef>
                <a:spcAft>
                  <a:spcPts val="0"/>
                </a:spcAft>
                <a:defRPr/>
              </a:pPr>
              <a:endParaRPr lang="da-DK" kern="0" dirty="0">
                <a:solidFill>
                  <a:sysClr val="windowText" lastClr="000000">
                    <a:lumMod val="95000"/>
                    <a:lumOff val="5000"/>
                  </a:sysClr>
                </a:solidFill>
                <a:latin typeface="Calibri"/>
                <a:cs typeface="Arial" panose="020B0604020202020204" pitchFamily="34" charset="0"/>
              </a:endParaRPr>
            </a:p>
          </p:txBody>
        </p:sp>
        <p:sp>
          <p:nvSpPr>
            <p:cNvPr id="49179" name="Tekstboks 11"/>
            <p:cNvSpPr txBox="1">
              <a:spLocks noChangeArrowheads="1"/>
            </p:cNvSpPr>
            <p:nvPr/>
          </p:nvSpPr>
          <p:spPr bwMode="auto">
            <a:xfrm>
              <a:off x="2779271" y="2686806"/>
              <a:ext cx="147046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eaLnBrk="1" hangingPunct="1">
                <a:spcBef>
                  <a:spcPct val="0"/>
                </a:spcBef>
                <a:buClrTx/>
                <a:buFontTx/>
                <a:buNone/>
              </a:pPr>
              <a:r>
                <a:rPr lang="da-DK" altLang="en-US" sz="1800" i="0">
                  <a:solidFill>
                    <a:schemeClr val="bg1"/>
                  </a:solidFill>
                  <a:latin typeface="Calibri" pitchFamily="34" charset="0"/>
                </a:rPr>
                <a:t>NATIONAL  </a:t>
              </a:r>
              <a:br>
                <a:rPr lang="da-DK" altLang="en-US" sz="1800" i="0">
                  <a:solidFill>
                    <a:schemeClr val="bg1"/>
                  </a:solidFill>
                  <a:latin typeface="Calibri" pitchFamily="34" charset="0"/>
                </a:rPr>
              </a:br>
              <a:r>
                <a:rPr lang="da-DK" altLang="en-US" sz="1800" i="0">
                  <a:solidFill>
                    <a:schemeClr val="bg1"/>
                  </a:solidFill>
                  <a:latin typeface="Calibri" pitchFamily="34" charset="0"/>
                </a:rPr>
                <a:t>&amp; LOCAL</a:t>
              </a:r>
              <a:br>
                <a:rPr lang="da-DK" altLang="en-US" sz="1800" i="0">
                  <a:solidFill>
                    <a:schemeClr val="bg1"/>
                  </a:solidFill>
                  <a:latin typeface="Calibri" pitchFamily="34" charset="0"/>
                </a:rPr>
              </a:br>
              <a:r>
                <a:rPr lang="da-DK" altLang="en-US" sz="1800" i="0">
                  <a:solidFill>
                    <a:schemeClr val="bg1"/>
                  </a:solidFill>
                  <a:latin typeface="Calibri" pitchFamily="34" charset="0"/>
                </a:rPr>
                <a:t>AUTHORITIES</a:t>
              </a:r>
            </a:p>
          </p:txBody>
        </p:sp>
      </p:grpSp>
      <p:grpSp>
        <p:nvGrpSpPr>
          <p:cNvPr id="12" name="Group 11"/>
          <p:cNvGrpSpPr>
            <a:grpSpLocks/>
          </p:cNvGrpSpPr>
          <p:nvPr/>
        </p:nvGrpSpPr>
        <p:grpSpPr bwMode="auto">
          <a:xfrm>
            <a:off x="488950" y="4281488"/>
            <a:ext cx="1927225" cy="2084387"/>
            <a:chOff x="489380" y="4280938"/>
            <a:chExt cx="1926948" cy="2085732"/>
          </a:xfrm>
        </p:grpSpPr>
        <p:grpSp>
          <p:nvGrpSpPr>
            <p:cNvPr id="49173" name="Gruppe 12"/>
            <p:cNvGrpSpPr>
              <a:grpSpLocks/>
            </p:cNvGrpSpPr>
            <p:nvPr/>
          </p:nvGrpSpPr>
          <p:grpSpPr bwMode="auto">
            <a:xfrm>
              <a:off x="489380" y="4280938"/>
              <a:ext cx="1926948" cy="2085732"/>
              <a:chOff x="6573126" y="-150433"/>
              <a:chExt cx="2625832" cy="2086607"/>
            </a:xfrm>
          </p:grpSpPr>
          <p:sp>
            <p:nvSpPr>
              <p:cNvPr id="40" name="Rektangulær billedforklaring 13"/>
              <p:cNvSpPr/>
              <p:nvPr/>
            </p:nvSpPr>
            <p:spPr>
              <a:xfrm>
                <a:off x="6607733" y="369232"/>
                <a:ext cx="2591225" cy="1566942"/>
              </a:xfrm>
              <a:prstGeom prst="wedgeRectCallout">
                <a:avLst>
                  <a:gd name="adj1" fmla="val 73164"/>
                  <a:gd name="adj2" fmla="val -45407"/>
                </a:avLst>
              </a:prstGeom>
              <a:gradFill rotWithShape="1">
                <a:gsLst>
                  <a:gs pos="0">
                    <a:srgbClr val="E6E6E6">
                      <a:tint val="100000"/>
                      <a:shade val="100000"/>
                      <a:satMod val="130000"/>
                    </a:srgbClr>
                  </a:gs>
                  <a:gs pos="100000">
                    <a:srgbClr val="E6E6E6">
                      <a:tint val="50000"/>
                      <a:shade val="100000"/>
                      <a:satMod val="350000"/>
                    </a:srgbClr>
                  </a:gs>
                </a:gsLst>
                <a:lin ang="16200000" scaled="0"/>
              </a:gradFill>
              <a:ln w="9525" cap="flat" cmpd="sng" algn="ctr">
                <a:solidFill>
                  <a:sysClr val="window" lastClr="FFFFFF">
                    <a:lumMod val="85000"/>
                  </a:sysClr>
                </a:solidFill>
                <a:prstDash val="solid"/>
              </a:ln>
              <a:effectLst>
                <a:outerShdw blurRad="40000" dist="23000" dir="5400000" rotWithShape="0">
                  <a:srgbClr val="000000">
                    <a:alpha val="35000"/>
                  </a:srgbClr>
                </a:outerShdw>
              </a:effectLst>
            </p:spPr>
            <p:txBody>
              <a:bodyPr anchor="ctr"/>
              <a:lstStyle/>
              <a:p>
                <a:pPr algn="ctr" fontAlgn="auto">
                  <a:spcBef>
                    <a:spcPts val="0"/>
                  </a:spcBef>
                  <a:spcAft>
                    <a:spcPts val="0"/>
                  </a:spcAft>
                  <a:defRPr/>
                </a:pPr>
                <a:endParaRPr lang="da-DK" kern="0">
                  <a:solidFill>
                    <a:sysClr val="window" lastClr="FFFFFF"/>
                  </a:solidFill>
                  <a:latin typeface="Calibri"/>
                  <a:cs typeface="Arial" panose="020B0604020202020204" pitchFamily="34" charset="0"/>
                </a:endParaRPr>
              </a:p>
            </p:txBody>
          </p:sp>
          <p:sp>
            <p:nvSpPr>
              <p:cNvPr id="41" name="Rektangel 14"/>
              <p:cNvSpPr/>
              <p:nvPr/>
            </p:nvSpPr>
            <p:spPr>
              <a:xfrm>
                <a:off x="6573126" y="-150433"/>
                <a:ext cx="2625832" cy="602303"/>
              </a:xfrm>
              <a:prstGeom prst="rect">
                <a:avLst/>
              </a:prstGeom>
              <a:gradFill rotWithShape="1">
                <a:gsLst>
                  <a:gs pos="0">
                    <a:srgbClr val="A4D329"/>
                  </a:gs>
                  <a:gs pos="100000">
                    <a:srgbClr val="C0FF4D"/>
                  </a:gs>
                </a:gsLst>
                <a:lin ang="5400000" scaled="1"/>
              </a:gradFill>
              <a:ln w="19050" cap="flat" cmpd="sng">
                <a:solidFill>
                  <a:srgbClr val="92D050"/>
                </a:solidFill>
                <a:prstDash val="solid"/>
                <a:round/>
                <a:headEnd type="none" w="med" len="med"/>
                <a:tailEnd type="none" w="med" len="med"/>
              </a:ln>
              <a:effectLst/>
            </p:spPr>
            <p:txBody>
              <a:bodyPr/>
              <a:lstStyle/>
              <a:p>
                <a:pPr fontAlgn="auto">
                  <a:spcBef>
                    <a:spcPts val="0"/>
                  </a:spcBef>
                  <a:spcAft>
                    <a:spcPts val="0"/>
                  </a:spcAft>
                  <a:defRPr/>
                </a:pPr>
                <a:endParaRPr lang="da-DK" kern="0">
                  <a:solidFill>
                    <a:schemeClr val="tx1">
                      <a:lumMod val="95000"/>
                      <a:lumOff val="5000"/>
                    </a:schemeClr>
                  </a:solidFill>
                  <a:latin typeface="Calibri"/>
                  <a:cs typeface="Arial" panose="020B0604020202020204" pitchFamily="34" charset="0"/>
                </a:endParaRPr>
              </a:p>
            </p:txBody>
          </p:sp>
        </p:grpSp>
        <p:sp>
          <p:nvSpPr>
            <p:cNvPr id="42" name="Rektangel 15"/>
            <p:cNvSpPr/>
            <p:nvPr/>
          </p:nvSpPr>
          <p:spPr bwMode="auto">
            <a:xfrm>
              <a:off x="508427" y="4935410"/>
              <a:ext cx="1903139" cy="1200924"/>
            </a:xfrm>
            <a:prstGeom prst="rect">
              <a:avLst/>
            </a:prstGeom>
          </p:spPr>
          <p:txBody>
            <a:bodyPr>
              <a:spAutoFit/>
            </a:bodyPr>
            <a:lstStyle/>
            <a:p>
              <a:pPr defTabSz="801688" fontAlgn="auto">
                <a:spcBef>
                  <a:spcPct val="20000"/>
                </a:spcBef>
                <a:spcAft>
                  <a:spcPts val="0"/>
                </a:spcAft>
                <a:defRPr/>
              </a:pPr>
              <a:r>
                <a:rPr lang="en-GB" sz="1800" b="0" kern="0" noProof="1">
                  <a:solidFill>
                    <a:schemeClr val="accent6"/>
                  </a:solidFill>
                  <a:latin typeface="Calibri" pitchFamily="34" charset="0"/>
                  <a:ea typeface="ＭＳ Ｐゴシック"/>
                </a:rPr>
                <a:t>Coordination of strategic planning, programming and implementation</a:t>
              </a:r>
            </a:p>
          </p:txBody>
        </p:sp>
        <p:sp>
          <p:nvSpPr>
            <p:cNvPr id="56" name="Rektangel 15"/>
            <p:cNvSpPr/>
            <p:nvPr/>
          </p:nvSpPr>
          <p:spPr bwMode="auto">
            <a:xfrm>
              <a:off x="490968" y="4288880"/>
              <a:ext cx="1904726" cy="586166"/>
            </a:xfrm>
            <a:prstGeom prst="rect">
              <a:avLst/>
            </a:prstGeom>
          </p:spPr>
          <p:txBody>
            <a:bodyPr>
              <a:spAutoFit/>
            </a:bodyPr>
            <a:lstStyle/>
            <a:p>
              <a:pPr algn="ctr" defTabSz="801688" fontAlgn="auto">
                <a:spcBef>
                  <a:spcPct val="20000"/>
                </a:spcBef>
                <a:spcAft>
                  <a:spcPts val="0"/>
                </a:spcAft>
                <a:defRPr/>
              </a:pPr>
              <a:r>
                <a:rPr lang="da-DK" sz="1600" kern="0" noProof="1">
                  <a:solidFill>
                    <a:srgbClr val="D7D8D9">
                      <a:lumMod val="10000"/>
                    </a:srgbClr>
                  </a:solidFill>
                  <a:latin typeface="Calibri" pitchFamily="34" charset="0"/>
                  <a:ea typeface="ＭＳ Ｐゴシック"/>
                </a:rPr>
                <a:t>IPA II IR</a:t>
              </a:r>
              <a:br>
                <a:rPr lang="da-DK" sz="1600" kern="0" noProof="1">
                  <a:solidFill>
                    <a:srgbClr val="D7D8D9">
                      <a:lumMod val="10000"/>
                    </a:srgbClr>
                  </a:solidFill>
                  <a:latin typeface="Calibri" pitchFamily="34" charset="0"/>
                  <a:ea typeface="ＭＳ Ｐゴシック"/>
                </a:rPr>
              </a:br>
              <a:r>
                <a:rPr lang="da-DK" sz="1600" b="0" kern="0" noProof="1">
                  <a:solidFill>
                    <a:srgbClr val="D7D8D9">
                      <a:lumMod val="10000"/>
                    </a:srgbClr>
                  </a:solidFill>
                  <a:latin typeface="Calibri" pitchFamily="34" charset="0"/>
                  <a:ea typeface="ＭＳ Ｐゴシック"/>
                </a:rPr>
                <a:t>art. 4 (2) + art. 8 </a:t>
              </a:r>
              <a:endParaRPr lang="da-DK" sz="1600" b="0" kern="0" dirty="0">
                <a:solidFill>
                  <a:srgbClr val="D7D8D9">
                    <a:lumMod val="10000"/>
                  </a:srgbClr>
                </a:solidFill>
                <a:latin typeface="+mn-lt"/>
                <a:ea typeface="ＭＳ Ｐゴシック"/>
                <a:cs typeface="ＭＳ Ｐゴシック"/>
              </a:endParaRPr>
            </a:p>
          </p:txBody>
        </p:sp>
      </p:grpSp>
      <p:grpSp>
        <p:nvGrpSpPr>
          <p:cNvPr id="16" name="Group 15"/>
          <p:cNvGrpSpPr>
            <a:grpSpLocks/>
          </p:cNvGrpSpPr>
          <p:nvPr/>
        </p:nvGrpSpPr>
        <p:grpSpPr bwMode="auto">
          <a:xfrm>
            <a:off x="452438" y="1730375"/>
            <a:ext cx="1997075" cy="1624013"/>
            <a:chOff x="295313" y="1352250"/>
            <a:chExt cx="1997712" cy="1624356"/>
          </a:xfrm>
        </p:grpSpPr>
        <p:sp>
          <p:nvSpPr>
            <p:cNvPr id="60" name="Rektangel 22"/>
            <p:cNvSpPr/>
            <p:nvPr/>
          </p:nvSpPr>
          <p:spPr bwMode="auto">
            <a:xfrm>
              <a:off x="295313" y="1352250"/>
              <a:ext cx="1942131" cy="603377"/>
            </a:xfrm>
            <a:prstGeom prst="rect">
              <a:avLst/>
            </a:prstGeom>
            <a:gradFill flip="none" rotWithShape="1">
              <a:gsLst>
                <a:gs pos="0">
                  <a:srgbClr val="D7D8D9">
                    <a:lumMod val="90000"/>
                  </a:srgbClr>
                </a:gs>
                <a:gs pos="100000">
                  <a:srgbClr val="D7D8D9">
                    <a:lumMod val="75000"/>
                  </a:srgbClr>
                </a:gs>
              </a:gsLst>
              <a:lin ang="5400000" scaled="1"/>
              <a:tileRect/>
            </a:gradFill>
            <a:ln w="3175" cap="flat" cmpd="sng">
              <a:solidFill>
                <a:srgbClr val="E6E6E6">
                  <a:lumMod val="75000"/>
                </a:srgbClr>
              </a:solidFill>
              <a:prstDash val="solid"/>
              <a:round/>
              <a:headEnd type="none" w="med" len="med"/>
              <a:tailEnd type="none" w="med" len="med"/>
            </a:ln>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sp>
          <p:nvSpPr>
            <p:cNvPr id="52" name="Rektangulær billedforklaring 25"/>
            <p:cNvSpPr/>
            <p:nvPr/>
          </p:nvSpPr>
          <p:spPr bwMode="auto">
            <a:xfrm>
              <a:off x="295313" y="1942925"/>
              <a:ext cx="1942131" cy="1033681"/>
            </a:xfrm>
            <a:prstGeom prst="wedgeRectCallout">
              <a:avLst>
                <a:gd name="adj1" fmla="val 73345"/>
                <a:gd name="adj2" fmla="val 43305"/>
              </a:avLst>
            </a:prstGeom>
            <a:gradFill rotWithShape="1">
              <a:gsLst>
                <a:gs pos="0">
                  <a:srgbClr val="E6E6E6">
                    <a:tint val="100000"/>
                    <a:shade val="100000"/>
                    <a:satMod val="130000"/>
                  </a:srgbClr>
                </a:gs>
                <a:gs pos="100000">
                  <a:srgbClr val="E6E6E6">
                    <a:tint val="50000"/>
                    <a:shade val="100000"/>
                    <a:satMod val="350000"/>
                  </a:srgbClr>
                </a:gs>
              </a:gsLst>
              <a:lin ang="16200000" scaled="0"/>
            </a:gradFill>
            <a:ln w="9525" cap="flat" cmpd="sng" algn="ctr">
              <a:solidFill>
                <a:sysClr val="window" lastClr="FFFFFF">
                  <a:lumMod val="85000"/>
                </a:sysClr>
              </a:solidFill>
              <a:prstDash val="solid"/>
            </a:ln>
            <a:effectLst>
              <a:outerShdw blurRad="40000" dist="23000" dir="5400000" rotWithShape="0">
                <a:srgbClr val="000000">
                  <a:alpha val="35000"/>
                </a:srgbClr>
              </a:outerShdw>
            </a:effectLst>
          </p:spPr>
          <p:txBody>
            <a:bodyPr anchor="ctr"/>
            <a:lstStyle/>
            <a:p>
              <a:pPr algn="ctr" fontAlgn="auto">
                <a:spcBef>
                  <a:spcPts val="0"/>
                </a:spcBef>
                <a:spcAft>
                  <a:spcPts val="0"/>
                </a:spcAft>
                <a:defRPr/>
              </a:pPr>
              <a:endParaRPr lang="da-DK" kern="0">
                <a:solidFill>
                  <a:sysClr val="window" lastClr="FFFFFF"/>
                </a:solidFill>
                <a:latin typeface="Calibri"/>
                <a:cs typeface="Arial" panose="020B0604020202020204" pitchFamily="34" charset="0"/>
              </a:endParaRPr>
            </a:p>
          </p:txBody>
        </p:sp>
        <p:sp>
          <p:nvSpPr>
            <p:cNvPr id="61" name="Rektangel 15"/>
            <p:cNvSpPr/>
            <p:nvPr/>
          </p:nvSpPr>
          <p:spPr bwMode="auto">
            <a:xfrm>
              <a:off x="323897" y="1363365"/>
              <a:ext cx="1904019" cy="585911"/>
            </a:xfrm>
            <a:prstGeom prst="rect">
              <a:avLst/>
            </a:prstGeom>
          </p:spPr>
          <p:txBody>
            <a:bodyPr>
              <a:spAutoFit/>
            </a:bodyPr>
            <a:lstStyle/>
            <a:p>
              <a:pPr algn="ctr" defTabSz="801688" fontAlgn="auto">
                <a:spcBef>
                  <a:spcPct val="20000"/>
                </a:spcBef>
                <a:spcAft>
                  <a:spcPts val="0"/>
                </a:spcAft>
                <a:defRPr/>
              </a:pPr>
              <a:r>
                <a:rPr lang="da-DK" sz="1600" kern="0" noProof="1">
                  <a:solidFill>
                    <a:srgbClr val="D7D8D9">
                      <a:lumMod val="10000"/>
                    </a:srgbClr>
                  </a:solidFill>
                  <a:latin typeface="Calibri" pitchFamily="34" charset="0"/>
                  <a:ea typeface="ＭＳ Ｐゴシック"/>
                </a:rPr>
                <a:t>IPA II REG</a:t>
              </a:r>
              <a:r>
                <a:rPr lang="da-DK" sz="1600" kern="0" noProof="1">
                  <a:solidFill>
                    <a:srgbClr val="D7D8D9">
                      <a:lumMod val="10000"/>
                    </a:srgbClr>
                  </a:solidFill>
                  <a:latin typeface="+mn-lt"/>
                  <a:ea typeface="ＭＳ Ｐゴシック"/>
                </a:rPr>
                <a:t/>
              </a:r>
              <a:br>
                <a:rPr lang="da-DK" sz="1600" kern="0" noProof="1">
                  <a:solidFill>
                    <a:srgbClr val="D7D8D9">
                      <a:lumMod val="10000"/>
                    </a:srgbClr>
                  </a:solidFill>
                  <a:latin typeface="+mn-lt"/>
                  <a:ea typeface="ＭＳ Ｐゴシック"/>
                </a:rPr>
              </a:br>
              <a:r>
                <a:rPr lang="da-DK" sz="1600" b="0" kern="0" noProof="1">
                  <a:solidFill>
                    <a:srgbClr val="D7D8D9">
                      <a:lumMod val="10000"/>
                    </a:srgbClr>
                  </a:solidFill>
                  <a:latin typeface="Calibri" panose="020F0502020204030204" pitchFamily="34" charset="0"/>
                  <a:ea typeface="ＭＳ Ｐゴシック"/>
                  <a:cs typeface="Calibri" panose="020F0502020204030204" pitchFamily="34" charset="0"/>
                </a:rPr>
                <a:t>art. 5(6)</a:t>
              </a:r>
            </a:p>
          </p:txBody>
        </p:sp>
        <p:sp>
          <p:nvSpPr>
            <p:cNvPr id="62" name="Rektangel 15"/>
            <p:cNvSpPr/>
            <p:nvPr/>
          </p:nvSpPr>
          <p:spPr bwMode="auto">
            <a:xfrm>
              <a:off x="323897" y="2006438"/>
              <a:ext cx="1969128" cy="701823"/>
            </a:xfrm>
            <a:prstGeom prst="rect">
              <a:avLst/>
            </a:prstGeom>
          </p:spPr>
          <p:txBody>
            <a:bodyPr>
              <a:spAutoFit/>
            </a:bodyPr>
            <a:lstStyle/>
            <a:p>
              <a:pPr defTabSz="801688" fontAlgn="auto">
                <a:spcBef>
                  <a:spcPct val="20000"/>
                </a:spcBef>
                <a:spcAft>
                  <a:spcPts val="0"/>
                </a:spcAft>
                <a:defRPr/>
              </a:pPr>
              <a:r>
                <a:rPr lang="fr-BE" sz="1800" b="0" kern="0" noProof="1">
                  <a:solidFill>
                    <a:schemeClr val="accent6"/>
                  </a:solidFill>
                  <a:latin typeface="Calibri" pitchFamily="34" charset="0"/>
                  <a:ea typeface="ＭＳ Ｐゴシック"/>
                </a:rPr>
                <a:t>Partnership </a:t>
              </a:r>
            </a:p>
            <a:p>
              <a:pPr defTabSz="801688" fontAlgn="auto">
                <a:spcBef>
                  <a:spcPct val="20000"/>
                </a:spcBef>
                <a:spcAft>
                  <a:spcPts val="0"/>
                </a:spcAft>
                <a:defRPr/>
              </a:pPr>
              <a:r>
                <a:rPr lang="fr-BE" sz="1800" b="0" kern="0" noProof="1">
                  <a:solidFill>
                    <a:schemeClr val="accent6"/>
                  </a:solidFill>
                  <a:latin typeface="Calibri" pitchFamily="34" charset="0"/>
                  <a:ea typeface="ＭＳ Ｐゴシック"/>
                </a:rPr>
                <a:t>Coordination</a:t>
              </a:r>
            </a:p>
          </p:txBody>
        </p:sp>
      </p:grpSp>
      <p:grpSp>
        <p:nvGrpSpPr>
          <p:cNvPr id="14" name="Group 13"/>
          <p:cNvGrpSpPr>
            <a:grpSpLocks/>
          </p:cNvGrpSpPr>
          <p:nvPr/>
        </p:nvGrpSpPr>
        <p:grpSpPr bwMode="auto">
          <a:xfrm>
            <a:off x="6442075" y="3200400"/>
            <a:ext cx="1974850" cy="1636713"/>
            <a:chOff x="6629680" y="3181049"/>
            <a:chExt cx="1974570" cy="1636531"/>
          </a:xfrm>
        </p:grpSpPr>
        <p:sp>
          <p:nvSpPr>
            <p:cNvPr id="48" name="Rektangulær billedforklaring 21"/>
            <p:cNvSpPr/>
            <p:nvPr/>
          </p:nvSpPr>
          <p:spPr bwMode="auto">
            <a:xfrm>
              <a:off x="6634442" y="3784232"/>
              <a:ext cx="1899968" cy="1031760"/>
            </a:xfrm>
            <a:prstGeom prst="wedgeRectCallout">
              <a:avLst>
                <a:gd name="adj1" fmla="val -64690"/>
                <a:gd name="adj2" fmla="val -34050"/>
              </a:avLst>
            </a:prstGeom>
            <a:gradFill rotWithShape="1">
              <a:gsLst>
                <a:gs pos="0">
                  <a:srgbClr val="E6E6E6">
                    <a:tint val="100000"/>
                    <a:shade val="100000"/>
                    <a:satMod val="130000"/>
                  </a:srgbClr>
                </a:gs>
                <a:gs pos="100000">
                  <a:srgbClr val="E6E6E6">
                    <a:tint val="50000"/>
                    <a:shade val="100000"/>
                    <a:satMod val="350000"/>
                  </a:srgbClr>
                </a:gs>
              </a:gsLst>
              <a:lin ang="16200000" scaled="0"/>
            </a:gradFill>
            <a:ln w="9525" cap="flat" cmpd="sng" algn="ctr">
              <a:solidFill>
                <a:sysClr val="window" lastClr="FFFFFF">
                  <a:lumMod val="85000"/>
                </a:sysClr>
              </a:solidFill>
              <a:prstDash val="solid"/>
            </a:ln>
            <a:effectLst>
              <a:outerShdw blurRad="40000" dist="23000" dir="5400000" rotWithShape="0">
                <a:srgbClr val="000000">
                  <a:alpha val="35000"/>
                </a:srgbClr>
              </a:outerShdw>
            </a:effectLst>
          </p:spPr>
          <p:txBody>
            <a:bodyPr anchor="ctr"/>
            <a:lstStyle/>
            <a:p>
              <a:pPr algn="ctr" fontAlgn="auto">
                <a:spcBef>
                  <a:spcPts val="0"/>
                </a:spcBef>
                <a:spcAft>
                  <a:spcPts val="0"/>
                </a:spcAft>
                <a:defRPr/>
              </a:pPr>
              <a:endParaRPr lang="da-DK" kern="0">
                <a:solidFill>
                  <a:sysClr val="window" lastClr="FFFFFF"/>
                </a:solidFill>
                <a:latin typeface="Calibri"/>
                <a:cs typeface="Arial" panose="020B0604020202020204" pitchFamily="34" charset="0"/>
              </a:endParaRPr>
            </a:p>
          </p:txBody>
        </p:sp>
        <p:sp>
          <p:nvSpPr>
            <p:cNvPr id="49" name="Rektangel 22"/>
            <p:cNvSpPr/>
            <p:nvPr/>
          </p:nvSpPr>
          <p:spPr bwMode="auto">
            <a:xfrm>
              <a:off x="6629680" y="3181049"/>
              <a:ext cx="1904730" cy="603183"/>
            </a:xfrm>
            <a:prstGeom prst="rect">
              <a:avLst/>
            </a:prstGeom>
            <a:gradFill flip="none" rotWithShape="1">
              <a:gsLst>
                <a:gs pos="0">
                  <a:srgbClr val="D7D8D9">
                    <a:lumMod val="90000"/>
                  </a:srgbClr>
                </a:gs>
                <a:gs pos="100000">
                  <a:srgbClr val="D7D8D9">
                    <a:lumMod val="75000"/>
                  </a:srgbClr>
                </a:gs>
              </a:gsLst>
              <a:lin ang="5400000" scaled="1"/>
              <a:tileRect/>
            </a:gradFill>
            <a:ln w="3175" cap="flat" cmpd="sng">
              <a:solidFill>
                <a:srgbClr val="E6E6E6">
                  <a:lumMod val="75000"/>
                </a:srgbClr>
              </a:solidFill>
              <a:prstDash val="solid"/>
              <a:round/>
              <a:headEnd type="none" w="med" len="med"/>
              <a:tailEnd type="none" w="med" len="med"/>
            </a:ln>
            <a:effectLst/>
          </p:spPr>
          <p:txBody>
            <a:bodyPr/>
            <a:lstStyle/>
            <a:p>
              <a:pPr fontAlgn="auto">
                <a:spcBef>
                  <a:spcPts val="0"/>
                </a:spcBef>
                <a:spcAft>
                  <a:spcPts val="0"/>
                </a:spcAft>
                <a:defRPr/>
              </a:pPr>
              <a:endParaRPr lang="da-DK" kern="0">
                <a:solidFill>
                  <a:sysClr val="windowText" lastClr="000000">
                    <a:lumMod val="95000"/>
                    <a:lumOff val="5000"/>
                  </a:sysClr>
                </a:solidFill>
                <a:latin typeface="Calibri"/>
                <a:cs typeface="Arial" panose="020B0604020202020204" pitchFamily="34" charset="0"/>
              </a:endParaRPr>
            </a:p>
          </p:txBody>
        </p:sp>
        <p:sp>
          <p:nvSpPr>
            <p:cNvPr id="59" name="Rektangel 15"/>
            <p:cNvSpPr/>
            <p:nvPr/>
          </p:nvSpPr>
          <p:spPr bwMode="auto">
            <a:xfrm>
              <a:off x="6634442" y="3838201"/>
              <a:ext cx="1969808" cy="979379"/>
            </a:xfrm>
            <a:prstGeom prst="rect">
              <a:avLst/>
            </a:prstGeom>
          </p:spPr>
          <p:txBody>
            <a:bodyPr>
              <a:spAutoFit/>
            </a:bodyPr>
            <a:lstStyle/>
            <a:p>
              <a:pPr defTabSz="801688" fontAlgn="auto">
                <a:spcBef>
                  <a:spcPct val="20000"/>
                </a:spcBef>
                <a:spcAft>
                  <a:spcPts val="0"/>
                </a:spcAft>
                <a:defRPr/>
              </a:pPr>
              <a:r>
                <a:rPr lang="en-GB" sz="1800" b="0" kern="0" noProof="1">
                  <a:solidFill>
                    <a:schemeClr val="accent6"/>
                  </a:solidFill>
                  <a:latin typeface="Calibri" pitchFamily="34" charset="0"/>
                  <a:ea typeface="ＭＳ Ｐゴシック"/>
                </a:rPr>
                <a:t>Consultation </a:t>
              </a:r>
            </a:p>
            <a:p>
              <a:pPr defTabSz="801688" fontAlgn="auto">
                <a:spcBef>
                  <a:spcPct val="20000"/>
                </a:spcBef>
                <a:spcAft>
                  <a:spcPts val="0"/>
                </a:spcAft>
                <a:defRPr/>
              </a:pPr>
              <a:r>
                <a:rPr lang="fr-BE" sz="1800" b="0" kern="0" noProof="1">
                  <a:solidFill>
                    <a:schemeClr val="accent6"/>
                  </a:solidFill>
                  <a:latin typeface="Calibri" pitchFamily="34" charset="0"/>
                  <a:ea typeface="ＭＳ Ｐゴシック"/>
                </a:rPr>
                <a:t>Access to information</a:t>
              </a:r>
            </a:p>
          </p:txBody>
        </p:sp>
        <p:sp>
          <p:nvSpPr>
            <p:cNvPr id="58" name="Rektangel 15"/>
            <p:cNvSpPr/>
            <p:nvPr/>
          </p:nvSpPr>
          <p:spPr bwMode="auto">
            <a:xfrm>
              <a:off x="6631268" y="3200097"/>
              <a:ext cx="1904730" cy="584135"/>
            </a:xfrm>
            <a:prstGeom prst="rect">
              <a:avLst/>
            </a:prstGeom>
          </p:spPr>
          <p:txBody>
            <a:bodyPr>
              <a:spAutoFit/>
            </a:bodyPr>
            <a:lstStyle/>
            <a:p>
              <a:pPr algn="ctr" defTabSz="801688" fontAlgn="auto">
                <a:spcBef>
                  <a:spcPct val="20000"/>
                </a:spcBef>
                <a:spcAft>
                  <a:spcPts val="0"/>
                </a:spcAft>
                <a:defRPr/>
              </a:pPr>
              <a:r>
                <a:rPr lang="da-DK" sz="1600" kern="0" noProof="1">
                  <a:solidFill>
                    <a:srgbClr val="D7D8D9">
                      <a:lumMod val="10000"/>
                    </a:srgbClr>
                  </a:solidFill>
                  <a:latin typeface="Calibri" pitchFamily="34" charset="0"/>
                  <a:ea typeface="ＭＳ Ｐゴシック"/>
                </a:rPr>
                <a:t>CIR</a:t>
              </a:r>
              <a:br>
                <a:rPr lang="da-DK" sz="1600" kern="0" noProof="1">
                  <a:solidFill>
                    <a:srgbClr val="D7D8D9">
                      <a:lumMod val="10000"/>
                    </a:srgbClr>
                  </a:solidFill>
                  <a:latin typeface="Calibri" pitchFamily="34" charset="0"/>
                  <a:ea typeface="ＭＳ Ｐゴシック"/>
                </a:rPr>
              </a:br>
              <a:r>
                <a:rPr lang="da-DK" sz="1600" b="0" kern="0" noProof="1">
                  <a:solidFill>
                    <a:srgbClr val="D7D8D9">
                      <a:lumMod val="10000"/>
                    </a:srgbClr>
                  </a:solidFill>
                  <a:latin typeface="Calibri" pitchFamily="34" charset="0"/>
                  <a:ea typeface="ＭＳ Ｐゴシック"/>
                </a:rPr>
                <a:t>art. 15</a:t>
              </a:r>
              <a:endParaRPr lang="da-DK" sz="1600" b="0" kern="0" dirty="0">
                <a:solidFill>
                  <a:srgbClr val="D7D8D9">
                    <a:lumMod val="10000"/>
                  </a:srgbClr>
                </a:solidFill>
                <a:latin typeface="+mn-lt"/>
                <a:ea typeface="ＭＳ Ｐゴシック"/>
                <a:cs typeface="ＭＳ Ｐゴシック"/>
              </a:endParaRPr>
            </a:p>
          </p:txBody>
        </p:sp>
      </p:grpSp>
      <p:sp>
        <p:nvSpPr>
          <p:cNvPr id="70" name="Rectangle 2"/>
          <p:cNvSpPr txBox="1">
            <a:spLocks noChangeArrowheads="1"/>
          </p:cNvSpPr>
          <p:nvPr/>
        </p:nvSpPr>
        <p:spPr bwMode="auto">
          <a:xfrm>
            <a:off x="393700" y="1608138"/>
            <a:ext cx="82931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Ownership</a:t>
            </a:r>
            <a:endParaRPr lang="en-GB" altLang="fr-FR" sz="2600" b="0" i="0">
              <a:solidFill>
                <a:schemeClr val="bg1"/>
              </a:solidFill>
            </a:endParaRPr>
          </a:p>
        </p:txBody>
      </p:sp>
      <p:sp>
        <p:nvSpPr>
          <p:cNvPr id="35" name="Rectangle 2"/>
          <p:cNvSpPr txBox="1">
            <a:spLocks noChangeArrowheads="1"/>
          </p:cNvSpPr>
          <p:nvPr/>
        </p:nvSpPr>
        <p:spPr bwMode="auto">
          <a:xfrm rot="16200000">
            <a:off x="5969794" y="3674269"/>
            <a:ext cx="58086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defRPr/>
            </a:pPr>
            <a:r>
              <a:rPr lang="en-GB" sz="2600" b="0" cap="all" spc="700" noProof="1" smtClean="0">
                <a:solidFill>
                  <a:schemeClr val="bg1">
                    <a:lumMod val="85000"/>
                  </a:schemeClr>
                </a:solidFill>
              </a:rPr>
              <a:t>Key principles</a:t>
            </a:r>
            <a:endParaRPr lang="en-GB" sz="2600" b="0" cap="all" spc="700" dirty="0" smtClean="0">
              <a:solidFill>
                <a:schemeClr val="bg1">
                  <a:lumMod val="85000"/>
                </a:schemeClr>
              </a:solidFill>
            </a:endParaRPr>
          </a:p>
        </p:txBody>
      </p:sp>
      <p:sp>
        <p:nvSpPr>
          <p:cNvPr id="36" name="Rectangle 35"/>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298540940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2000"/>
                                        <p:tgtEl>
                                          <p:spTgt spid="70"/>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nodeType="afterGroup">
                            <p:stCondLst>
                              <p:cond delay="500"/>
                            </p:stCondLst>
                            <p:childTnLst>
                              <p:par>
                                <p:cTn id="18" presetID="10"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2000" fill="hold"/>
                                        <p:tgtEl>
                                          <p:spTgt spid="3"/>
                                        </p:tgtEl>
                                        <p:attrNameLst>
                                          <p:attrName>ppt_x</p:attrName>
                                        </p:attrNameLst>
                                      </p:cBhvr>
                                      <p:tavLst>
                                        <p:tav tm="0">
                                          <p:val>
                                            <p:strVal val="#ppt_x"/>
                                          </p:val>
                                        </p:tav>
                                        <p:tav tm="100000">
                                          <p:val>
                                            <p:strVal val="#ppt_x"/>
                                          </p:val>
                                        </p:tav>
                                      </p:tavLst>
                                    </p:anim>
                                    <p:anim calcmode="lin" valueType="num">
                                      <p:cBhvr additive="base">
                                        <p:cTn id="26" dur="2000" fill="hold"/>
                                        <p:tgtEl>
                                          <p:spTgt spid="3"/>
                                        </p:tgtEl>
                                        <p:attrNameLst>
                                          <p:attrName>ppt_y</p:attrName>
                                        </p:attrNameLst>
                                      </p:cBhvr>
                                      <p:tavLst>
                                        <p:tav tm="0">
                                          <p:val>
                                            <p:strVal val="0-#ppt_h/2"/>
                                          </p:val>
                                        </p:tav>
                                        <p:tav tm="100000">
                                          <p:val>
                                            <p:strVal val="#ppt_y"/>
                                          </p:val>
                                        </p:tav>
                                      </p:tavLst>
                                    </p:anim>
                                  </p:childTnLst>
                                </p:cTn>
                              </p:par>
                            </p:childTnLst>
                          </p:cTn>
                        </p:par>
                        <p:par>
                          <p:cTn id="27" fill="hold" nodeType="afterGroup">
                            <p:stCondLst>
                              <p:cond delay="2000"/>
                            </p:stCondLst>
                            <p:childTnLst>
                              <p:par>
                                <p:cTn id="28" presetID="2" presetClass="entr" presetSubtype="2"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2000" fill="hold"/>
                                        <p:tgtEl>
                                          <p:spTgt spid="4"/>
                                        </p:tgtEl>
                                        <p:attrNameLst>
                                          <p:attrName>ppt_x</p:attrName>
                                        </p:attrNameLst>
                                      </p:cBhvr>
                                      <p:tavLst>
                                        <p:tav tm="0">
                                          <p:val>
                                            <p:strVal val="1+#ppt_w/2"/>
                                          </p:val>
                                        </p:tav>
                                        <p:tav tm="100000">
                                          <p:val>
                                            <p:strVal val="#ppt_x"/>
                                          </p:val>
                                        </p:tav>
                                      </p:tavLst>
                                    </p:anim>
                                    <p:anim calcmode="lin" valueType="num">
                                      <p:cBhvr additive="base">
                                        <p:cTn id="31" dur="2000" fill="hold"/>
                                        <p:tgtEl>
                                          <p:spTgt spid="4"/>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4000"/>
                            </p:stCondLst>
                            <p:childTnLst>
                              <p:par>
                                <p:cTn id="33" presetID="10" presetClass="entr" presetSubtype="0" fill="hold" nodeType="afterEffect">
                                  <p:stCondLst>
                                    <p:cond delay="75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500"/>
                                        <p:tgtEl>
                                          <p:spTgt spid="15"/>
                                        </p:tgtEl>
                                      </p:cBhvr>
                                    </p:animEffect>
                                  </p:childTnLst>
                                </p:cTn>
                              </p:par>
                            </p:childTnLst>
                          </p:cTn>
                        </p:par>
                        <p:par>
                          <p:cTn id="36" fill="hold" nodeType="afterGroup">
                            <p:stCondLst>
                              <p:cond delay="625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nodeType="afterGroup">
                            <p:stCondLst>
                              <p:cond delay="67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7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7"/>
          <p:cNvSpPr/>
          <p:nvPr/>
        </p:nvSpPr>
        <p:spPr bwMode="auto">
          <a:xfrm>
            <a:off x="827088" y="422275"/>
            <a:ext cx="7143750" cy="7072313"/>
          </a:xfrm>
          <a:prstGeom prst="ellipse">
            <a:avLst/>
          </a:prstGeom>
          <a:solidFill>
            <a:schemeClr val="accent5">
              <a:alpha val="58000"/>
            </a:schemeClr>
          </a:solidFill>
          <a:ln w="3175" cap="flat" cmpd="sng" algn="ctr">
            <a:solidFill>
              <a:schemeClr val="bg1">
                <a:lumMod val="85000"/>
              </a:schemeClr>
            </a:solidFill>
            <a:prstDash val="solid"/>
            <a:round/>
            <a:headEnd type="none" w="med" len="med"/>
            <a:tailEnd type="none" w="med" len="med"/>
          </a:ln>
          <a:effectLst>
            <a:outerShdw blurRad="88900" dist="12700" dir="5400000" algn="ctr" rotWithShape="0">
              <a:prstClr val="black">
                <a:alpha val="18000"/>
              </a:prstClr>
            </a:outerShdw>
          </a:effectLst>
          <a:extLst/>
        </p:spPr>
        <p:txBody>
          <a:bodyPr wrap="none" lIns="90000" tIns="46800" rIns="90000" bIns="46800" anchor="ct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eaLnBrk="1" hangingPunct="1">
              <a:defRPr/>
            </a:pPr>
            <a:endParaRPr lang="en-US" b="0" smtClean="0">
              <a:solidFill>
                <a:schemeClr val="bg1"/>
              </a:solidFill>
              <a:latin typeface="Arial" pitchFamily="34" charset="0"/>
            </a:endParaRPr>
          </a:p>
        </p:txBody>
      </p:sp>
      <p:sp>
        <p:nvSpPr>
          <p:cNvPr id="15" name="Oval 14"/>
          <p:cNvSpPr/>
          <p:nvPr/>
        </p:nvSpPr>
        <p:spPr bwMode="auto">
          <a:xfrm>
            <a:off x="2849162" y="1702844"/>
            <a:ext cx="3373553" cy="3373549"/>
          </a:xfrm>
          <a:prstGeom prst="ellipse">
            <a:avLst/>
          </a:prstGeom>
          <a:gradFill flip="none" rotWithShape="1">
            <a:gsLst>
              <a:gs pos="89000">
                <a:schemeClr val="bg1">
                  <a:lumMod val="95000"/>
                </a:schemeClr>
              </a:gs>
              <a:gs pos="0">
                <a:schemeClr val="bg1">
                  <a:lumMod val="85000"/>
                </a:schemeClr>
              </a:gs>
            </a:gsLst>
            <a:path path="circle">
              <a:fillToRect l="50000" t="50000" r="50000" b="50000"/>
            </a:path>
            <a:tileRect/>
          </a:gradFill>
          <a:ln w="3175" cap="flat" cmpd="sng" algn="ctr">
            <a:solidFill>
              <a:schemeClr val="bg1">
                <a:lumMod val="85000"/>
              </a:schemeClr>
            </a:solidFill>
            <a:prstDash val="solid"/>
            <a:round/>
            <a:headEnd type="none" w="med" len="med"/>
            <a:tailEnd type="none" w="med" len="med"/>
          </a:ln>
          <a:effectLst>
            <a:outerShdw blurRad="88900" dist="12700" dir="5400000" algn="ctr" rotWithShape="0">
              <a:prstClr val="black">
                <a:alpha val="18000"/>
              </a:prstClr>
            </a:outerShdw>
          </a:effectLst>
          <a:extLst/>
        </p:spPr>
        <p:txBody>
          <a:bodyPr wrap="none" lIns="90000" tIns="46800" rIns="90000" bIns="46800" anchor="ct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eaLnBrk="1" hangingPunct="1">
              <a:defRPr/>
            </a:pPr>
            <a:endParaRPr lang="en-US" b="0" smtClean="0">
              <a:solidFill>
                <a:schemeClr val="bg1"/>
              </a:solidFill>
              <a:latin typeface="Arial" pitchFamily="34" charset="0"/>
            </a:endParaRPr>
          </a:p>
        </p:txBody>
      </p:sp>
      <p:sp>
        <p:nvSpPr>
          <p:cNvPr id="17" name="Oval 16"/>
          <p:cNvSpPr/>
          <p:nvPr/>
        </p:nvSpPr>
        <p:spPr bwMode="auto">
          <a:xfrm>
            <a:off x="1605214" y="989013"/>
            <a:ext cx="5861447" cy="5789058"/>
          </a:xfrm>
          <a:prstGeom prst="ellipse">
            <a:avLst/>
          </a:prstGeom>
          <a:gradFill flip="none" rotWithShape="1">
            <a:gsLst>
              <a:gs pos="89000">
                <a:schemeClr val="bg1">
                  <a:lumMod val="95000"/>
                </a:schemeClr>
              </a:gs>
              <a:gs pos="0">
                <a:schemeClr val="bg1">
                  <a:lumMod val="85000"/>
                </a:schemeClr>
              </a:gs>
            </a:gsLst>
            <a:path path="circle">
              <a:fillToRect l="50000" t="50000" r="50000" b="50000"/>
            </a:path>
            <a:tileRect/>
          </a:gradFill>
          <a:ln w="3175" cap="flat" cmpd="sng" algn="ctr">
            <a:solidFill>
              <a:schemeClr val="bg1">
                <a:lumMod val="85000"/>
              </a:schemeClr>
            </a:solidFill>
            <a:prstDash val="solid"/>
            <a:round/>
            <a:headEnd type="none" w="med" len="med"/>
            <a:tailEnd type="none" w="med" len="med"/>
          </a:ln>
          <a:effectLst>
            <a:outerShdw blurRad="88900" dist="12700" dir="5400000" algn="ctr" rotWithShape="0">
              <a:prstClr val="black">
                <a:alpha val="18000"/>
              </a:prstClr>
            </a:outerShdw>
          </a:effectLst>
          <a:extLst/>
        </p:spPr>
        <p:txBody>
          <a:bodyPr wrap="none" lIns="90000" tIns="46800" rIns="90000" bIns="46800" anchor="ct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eaLnBrk="1" hangingPunct="1">
              <a:defRPr/>
            </a:pPr>
            <a:endParaRPr lang="en-US" b="0" smtClean="0">
              <a:solidFill>
                <a:schemeClr val="bg1"/>
              </a:solidFill>
              <a:latin typeface="Arial" pitchFamily="34" charset="0"/>
            </a:endParaRPr>
          </a:p>
        </p:txBody>
      </p:sp>
      <p:grpSp>
        <p:nvGrpSpPr>
          <p:cNvPr id="19" name="Group 18"/>
          <p:cNvGrpSpPr>
            <a:grpSpLocks/>
          </p:cNvGrpSpPr>
          <p:nvPr/>
        </p:nvGrpSpPr>
        <p:grpSpPr bwMode="auto">
          <a:xfrm>
            <a:off x="2278063" y="1641475"/>
            <a:ext cx="4562475" cy="4562475"/>
            <a:chOff x="3027377" y="1881058"/>
            <a:chExt cx="3017122" cy="3017120"/>
          </a:xfrm>
        </p:grpSpPr>
        <p:grpSp>
          <p:nvGrpSpPr>
            <p:cNvPr id="50205" name="Group 19"/>
            <p:cNvGrpSpPr>
              <a:grpSpLocks/>
            </p:cNvGrpSpPr>
            <p:nvPr/>
          </p:nvGrpSpPr>
          <p:grpSpPr bwMode="auto">
            <a:xfrm>
              <a:off x="3027377" y="1881058"/>
              <a:ext cx="3017122" cy="3017120"/>
              <a:chOff x="3027377" y="1881058"/>
              <a:chExt cx="3017122" cy="3017120"/>
            </a:xfrm>
          </p:grpSpPr>
          <p:sp>
            <p:nvSpPr>
              <p:cNvPr id="23" name="Block Arc 22"/>
              <p:cNvSpPr/>
              <p:nvPr/>
            </p:nvSpPr>
            <p:spPr bwMode="auto">
              <a:xfrm rot="344975">
                <a:off x="3027377" y="1881058"/>
                <a:ext cx="3017122" cy="3017120"/>
              </a:xfrm>
              <a:prstGeom prst="blockArc">
                <a:avLst>
                  <a:gd name="adj1" fmla="val 10626698"/>
                  <a:gd name="adj2" fmla="val 13816282"/>
                  <a:gd name="adj3" fmla="val 22808"/>
                </a:avLst>
              </a:prstGeom>
              <a:solidFill>
                <a:schemeClr val="bg1">
                  <a:lumMod val="75000"/>
                </a:schemeClr>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sp>
            <p:nvSpPr>
              <p:cNvPr id="24" name="Block Arc 23"/>
              <p:cNvSpPr/>
              <p:nvPr/>
            </p:nvSpPr>
            <p:spPr bwMode="auto">
              <a:xfrm rot="4223074">
                <a:off x="3027378" y="1881057"/>
                <a:ext cx="3017120" cy="3017122"/>
              </a:xfrm>
              <a:prstGeom prst="blockArc">
                <a:avLst>
                  <a:gd name="adj1" fmla="val 10090316"/>
                  <a:gd name="adj2" fmla="val 13914095"/>
                  <a:gd name="adj3" fmla="val 22628"/>
                </a:avLst>
              </a:prstGeom>
              <a:solidFill>
                <a:schemeClr val="accent1">
                  <a:lumMod val="50000"/>
                </a:schemeClr>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sp>
            <p:nvSpPr>
              <p:cNvPr id="25" name="Block Arc 24"/>
              <p:cNvSpPr/>
              <p:nvPr/>
            </p:nvSpPr>
            <p:spPr bwMode="auto">
              <a:xfrm rot="7352719">
                <a:off x="3027378" y="1881057"/>
                <a:ext cx="3017120" cy="3017122"/>
              </a:xfrm>
              <a:prstGeom prst="blockArc">
                <a:avLst>
                  <a:gd name="adj1" fmla="val 10926395"/>
                  <a:gd name="adj2" fmla="val 14032909"/>
                  <a:gd name="adj3" fmla="val 22227"/>
                </a:avLst>
              </a:prstGeom>
              <a:solidFill>
                <a:schemeClr val="accent1">
                  <a:lumMod val="75000"/>
                </a:schemeClr>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sp>
            <p:nvSpPr>
              <p:cNvPr id="26" name="Block Arc 25"/>
              <p:cNvSpPr/>
              <p:nvPr/>
            </p:nvSpPr>
            <p:spPr bwMode="auto">
              <a:xfrm rot="10860000">
                <a:off x="3027377" y="1881058"/>
                <a:ext cx="3017122" cy="3017120"/>
              </a:xfrm>
              <a:prstGeom prst="blockArc">
                <a:avLst>
                  <a:gd name="adj1" fmla="val 10700476"/>
                  <a:gd name="adj2" fmla="val 14095246"/>
                  <a:gd name="adj3" fmla="val 22237"/>
                </a:avLst>
              </a:prstGeom>
              <a:solidFill>
                <a:schemeClr val="accent1"/>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sp>
            <p:nvSpPr>
              <p:cNvPr id="27" name="Block Arc 26"/>
              <p:cNvSpPr/>
              <p:nvPr/>
            </p:nvSpPr>
            <p:spPr bwMode="auto">
              <a:xfrm rot="14776966">
                <a:off x="3027378" y="1881057"/>
                <a:ext cx="3017120" cy="3017122"/>
              </a:xfrm>
              <a:prstGeom prst="blockArc">
                <a:avLst>
                  <a:gd name="adj1" fmla="val 10308368"/>
                  <a:gd name="adj2" fmla="val 14130460"/>
                  <a:gd name="adj3" fmla="val 22387"/>
                </a:avLst>
              </a:prstGeom>
              <a:solidFill>
                <a:schemeClr val="tx2">
                  <a:lumMod val="40000"/>
                  <a:lumOff val="60000"/>
                </a:schemeClr>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sp>
            <p:nvSpPr>
              <p:cNvPr id="28" name="Block Arc 27"/>
              <p:cNvSpPr/>
              <p:nvPr/>
            </p:nvSpPr>
            <p:spPr bwMode="auto">
              <a:xfrm rot="18158137">
                <a:off x="3027378" y="1881057"/>
                <a:ext cx="3017120" cy="3017122"/>
              </a:xfrm>
              <a:prstGeom prst="blockArc">
                <a:avLst>
                  <a:gd name="adj1" fmla="val 10918982"/>
                  <a:gd name="adj2" fmla="val 14258712"/>
                  <a:gd name="adj3" fmla="val 22570"/>
                </a:avLst>
              </a:prstGeom>
              <a:solidFill>
                <a:schemeClr val="accent1">
                  <a:lumMod val="40000"/>
                  <a:lumOff val="60000"/>
                </a:schemeClr>
              </a:solidFill>
              <a:ln w="4">
                <a:noFill/>
                <a:prstDash val="solid"/>
                <a:round/>
                <a:headEnd/>
                <a:tailEnd/>
              </a:ln>
            </p:spPr>
            <p:txBody>
              <a:bodyPr/>
              <a:lstStyle/>
              <a:p>
                <a:pPr>
                  <a:defRPr/>
                </a:pPr>
                <a:endParaRPr lang="en-US">
                  <a:latin typeface="Calibri" pitchFamily="34" charset="0"/>
                  <a:ea typeface="MS PGothic" pitchFamily="34" charset="-128"/>
                  <a:cs typeface="+mn-cs"/>
                </a:endParaRPr>
              </a:p>
            </p:txBody>
          </p:sp>
        </p:grpSp>
        <p:sp>
          <p:nvSpPr>
            <p:cNvPr id="21" name="Måne 76"/>
            <p:cNvSpPr/>
            <p:nvPr>
              <p:custDataLst>
                <p:tags r:id="rId1"/>
              </p:custDataLst>
            </p:nvPr>
          </p:nvSpPr>
          <p:spPr bwMode="auto">
            <a:xfrm rot="5400000" flipV="1">
              <a:off x="3838559" y="1090246"/>
              <a:ext cx="1381412" cy="2973395"/>
            </a:xfrm>
            <a:prstGeom prst="moon">
              <a:avLst>
                <a:gd name="adj" fmla="val 9357"/>
              </a:avLst>
            </a:prstGeom>
            <a:gradFill flip="none" rotWithShape="1">
              <a:gsLst>
                <a:gs pos="24000">
                  <a:schemeClr val="tx1">
                    <a:alpha val="11000"/>
                  </a:scheme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endParaRPr lang="da-DK">
                <a:solidFill>
                  <a:srgbClr val="FFFFFF"/>
                </a:solidFill>
                <a:latin typeface="Calibri" pitchFamily="-112" charset="0"/>
                <a:ea typeface="ＭＳ Ｐゴシック" pitchFamily="-112" charset="-128"/>
              </a:endParaRPr>
            </a:p>
          </p:txBody>
        </p:sp>
        <p:sp>
          <p:nvSpPr>
            <p:cNvPr id="22" name="Måne 76"/>
            <p:cNvSpPr/>
            <p:nvPr>
              <p:custDataLst>
                <p:tags r:id="rId2"/>
              </p:custDataLst>
            </p:nvPr>
          </p:nvSpPr>
          <p:spPr bwMode="auto">
            <a:xfrm rot="16200000">
              <a:off x="3871783" y="2823498"/>
              <a:ext cx="1303625" cy="2824974"/>
            </a:xfrm>
            <a:prstGeom prst="moon">
              <a:avLst>
                <a:gd name="adj" fmla="val 11079"/>
              </a:avLst>
            </a:prstGeom>
            <a:gradFill flip="none" rotWithShape="1">
              <a:gsLst>
                <a:gs pos="24000">
                  <a:schemeClr val="tx1">
                    <a:alpha val="11000"/>
                  </a:schemeClr>
                </a:gs>
                <a:gs pos="100000">
                  <a:sysClr val="window" lastClr="FFFFFF">
                    <a:alpha val="0"/>
                  </a:sysClr>
                </a:gs>
              </a:gsLst>
              <a:path path="shape">
                <a:fillToRect l="50000" t="50000" r="50000" b="50000"/>
              </a:path>
              <a:tileRect/>
            </a:gradFill>
            <a:ln w="9525" cap="flat" cmpd="sng" algn="ctr">
              <a:noFill/>
              <a:prstDash val="solid"/>
            </a:ln>
            <a:effectLst/>
          </p:spPr>
          <p:txBody>
            <a:bodyPr anchor="ct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endParaRPr lang="da-DK">
                <a:solidFill>
                  <a:srgbClr val="FFFFFF"/>
                </a:solidFill>
                <a:latin typeface="Calibri" pitchFamily="-112" charset="0"/>
                <a:ea typeface="ＭＳ Ｐゴシック" pitchFamily="-112" charset="-128"/>
              </a:endParaRPr>
            </a:p>
          </p:txBody>
        </p:sp>
      </p:grpSp>
      <p:sp>
        <p:nvSpPr>
          <p:cNvPr id="29" name="Ellipse 37"/>
          <p:cNvSpPr/>
          <p:nvPr/>
        </p:nvSpPr>
        <p:spPr bwMode="auto">
          <a:xfrm>
            <a:off x="3651653" y="2990217"/>
            <a:ext cx="1861486" cy="1864990"/>
          </a:xfrm>
          <a:prstGeom prst="ellipse">
            <a:avLst/>
          </a:prstGeom>
          <a:gradFill flip="none" rotWithShape="1">
            <a:gsLst>
              <a:gs pos="38000">
                <a:schemeClr val="bg1"/>
              </a:gs>
              <a:gs pos="89000">
                <a:schemeClr val="bg1">
                  <a:lumMod val="85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fontAlgn="auto">
              <a:spcBef>
                <a:spcPts val="0"/>
              </a:spcBef>
              <a:spcAft>
                <a:spcPts val="0"/>
              </a:spcAft>
              <a:defRPr/>
            </a:pPr>
            <a:endParaRPr lang="da-DK" sz="1800"/>
          </a:p>
        </p:txBody>
      </p:sp>
      <p:sp>
        <p:nvSpPr>
          <p:cNvPr id="30" name="Rectangle 29"/>
          <p:cNvSpPr/>
          <p:nvPr/>
        </p:nvSpPr>
        <p:spPr>
          <a:xfrm rot="17887212">
            <a:off x="2723100" y="3047413"/>
            <a:ext cx="1198806" cy="471295"/>
          </a:xfrm>
          <a:prstGeom prst="rect">
            <a:avLst/>
          </a:prstGeom>
        </p:spPr>
        <p:txBody>
          <a:bodyPr spcFirstLastPara="1" wrap="none">
            <a:prstTxWarp prst="textArchUp">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b="0" dirty="0" smtClean="0">
                <a:solidFill>
                  <a:schemeClr val="tx2"/>
                </a:solidFill>
                <a:latin typeface="+mj-lt"/>
              </a:rPr>
              <a:t>MEMBER</a:t>
            </a:r>
            <a:br>
              <a:rPr lang="en-US" b="0" dirty="0" smtClean="0">
                <a:solidFill>
                  <a:schemeClr val="tx2"/>
                </a:solidFill>
                <a:latin typeface="+mj-lt"/>
              </a:rPr>
            </a:br>
            <a:r>
              <a:rPr lang="en-US" b="0" dirty="0" smtClean="0">
                <a:solidFill>
                  <a:schemeClr val="tx2"/>
                </a:solidFill>
                <a:latin typeface="+mj-lt"/>
              </a:rPr>
              <a:t>STATES</a:t>
            </a:r>
            <a:endParaRPr lang="en-US" b="0" dirty="0">
              <a:solidFill>
                <a:schemeClr val="tx2"/>
              </a:solidFill>
              <a:latin typeface="+mj-lt"/>
            </a:endParaRPr>
          </a:p>
        </p:txBody>
      </p:sp>
      <p:sp>
        <p:nvSpPr>
          <p:cNvPr id="31" name="Rectangle 30"/>
          <p:cNvSpPr/>
          <p:nvPr/>
        </p:nvSpPr>
        <p:spPr>
          <a:xfrm>
            <a:off x="3658967" y="2349880"/>
            <a:ext cx="1861485" cy="773390"/>
          </a:xfrm>
          <a:prstGeom prst="rect">
            <a:avLst/>
          </a:prstGeom>
        </p:spPr>
        <p:txBody>
          <a:bodyPr spcFirstLastPara="1" wrap="none">
            <a:prstTxWarp prst="textArchUp">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1400" b="0" dirty="0" smtClean="0">
                <a:solidFill>
                  <a:schemeClr val="bg1"/>
                </a:solidFill>
                <a:latin typeface="+mj-lt"/>
              </a:rPr>
              <a:t>INTERNATIONAL</a:t>
            </a:r>
            <a:br>
              <a:rPr lang="en-US" sz="1400" b="0" dirty="0" smtClean="0">
                <a:solidFill>
                  <a:schemeClr val="bg1"/>
                </a:solidFill>
                <a:latin typeface="+mj-lt"/>
              </a:rPr>
            </a:br>
            <a:r>
              <a:rPr lang="en-US" sz="1400" b="0" dirty="0" smtClean="0">
                <a:solidFill>
                  <a:schemeClr val="bg1"/>
                </a:solidFill>
                <a:latin typeface="+mj-lt"/>
              </a:rPr>
              <a:t> FINANCIAL</a:t>
            </a:r>
            <a:br>
              <a:rPr lang="en-US" sz="1400" b="0" dirty="0" smtClean="0">
                <a:solidFill>
                  <a:schemeClr val="bg1"/>
                </a:solidFill>
                <a:latin typeface="+mj-lt"/>
              </a:rPr>
            </a:br>
            <a:r>
              <a:rPr lang="en-US" sz="1400" b="0" dirty="0" smtClean="0">
                <a:solidFill>
                  <a:schemeClr val="bg1"/>
                </a:solidFill>
                <a:latin typeface="+mj-lt"/>
              </a:rPr>
              <a:t>INSTITUTIONS</a:t>
            </a:r>
            <a:endParaRPr lang="en-US" sz="1400" b="0" dirty="0">
              <a:solidFill>
                <a:schemeClr val="bg1"/>
              </a:solidFill>
              <a:latin typeface="+mj-lt"/>
            </a:endParaRPr>
          </a:p>
        </p:txBody>
      </p:sp>
      <p:sp>
        <p:nvSpPr>
          <p:cNvPr id="32" name="Rectangle 31"/>
          <p:cNvSpPr/>
          <p:nvPr/>
        </p:nvSpPr>
        <p:spPr>
          <a:xfrm rot="3654417">
            <a:off x="4912899" y="2888490"/>
            <a:ext cx="1785027" cy="676080"/>
          </a:xfrm>
          <a:prstGeom prst="rect">
            <a:avLst/>
          </a:prstGeom>
        </p:spPr>
        <p:txBody>
          <a:bodyPr spcFirstLastPara="1" wrap="none">
            <a:prstTxWarp prst="textArchUp">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1200" b="0" dirty="0" smtClean="0">
                <a:solidFill>
                  <a:schemeClr val="bg1"/>
                </a:solidFill>
                <a:latin typeface="+mj-lt"/>
              </a:rPr>
              <a:t>INTERNATIONAL</a:t>
            </a:r>
            <a:br>
              <a:rPr lang="en-US" sz="1200" b="0" dirty="0" smtClean="0">
                <a:solidFill>
                  <a:schemeClr val="bg1"/>
                </a:solidFill>
                <a:latin typeface="+mj-lt"/>
              </a:rPr>
            </a:br>
            <a:r>
              <a:rPr lang="en-US" sz="1200" b="0" dirty="0" smtClean="0">
                <a:solidFill>
                  <a:schemeClr val="bg1"/>
                </a:solidFill>
                <a:latin typeface="+mj-lt"/>
              </a:rPr>
              <a:t>ORGANISATIONS</a:t>
            </a:r>
            <a:endParaRPr lang="en-US" sz="1200" b="0" dirty="0">
              <a:solidFill>
                <a:schemeClr val="bg1"/>
              </a:solidFill>
              <a:latin typeface="+mj-lt"/>
            </a:endParaRPr>
          </a:p>
        </p:txBody>
      </p:sp>
      <p:sp>
        <p:nvSpPr>
          <p:cNvPr id="33" name="Rectangle 32"/>
          <p:cNvSpPr/>
          <p:nvPr/>
        </p:nvSpPr>
        <p:spPr>
          <a:xfrm rot="17967953">
            <a:off x="5215200" y="4369165"/>
            <a:ext cx="1310638" cy="488748"/>
          </a:xfrm>
          <a:prstGeom prst="rect">
            <a:avLst/>
          </a:prstGeom>
        </p:spPr>
        <p:txBody>
          <a:bodyPr spcFirstLastPara="1" anchor="ctr">
            <a:prstTxWarp prst="textArchDown">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b="0" dirty="0" smtClean="0">
                <a:solidFill>
                  <a:schemeClr val="bg1"/>
                </a:solidFill>
                <a:latin typeface="+mj-lt"/>
              </a:rPr>
              <a:t>UNITED</a:t>
            </a:r>
            <a:br>
              <a:rPr lang="en-US" b="0" dirty="0" smtClean="0">
                <a:solidFill>
                  <a:schemeClr val="bg1"/>
                </a:solidFill>
                <a:latin typeface="+mj-lt"/>
              </a:rPr>
            </a:br>
            <a:r>
              <a:rPr lang="en-US" b="0" dirty="0" smtClean="0">
                <a:solidFill>
                  <a:schemeClr val="bg1"/>
                </a:solidFill>
                <a:latin typeface="+mj-lt"/>
              </a:rPr>
              <a:t>NATIONS</a:t>
            </a:r>
            <a:endParaRPr lang="en-US" b="0" dirty="0">
              <a:solidFill>
                <a:schemeClr val="bg1"/>
              </a:solidFill>
              <a:latin typeface="+mj-lt"/>
            </a:endParaRPr>
          </a:p>
        </p:txBody>
      </p:sp>
      <p:sp>
        <p:nvSpPr>
          <p:cNvPr id="34" name="Rectangle 33"/>
          <p:cNvSpPr/>
          <p:nvPr/>
        </p:nvSpPr>
        <p:spPr>
          <a:xfrm rot="3797815">
            <a:off x="2448767" y="4456551"/>
            <a:ext cx="1411718" cy="418990"/>
          </a:xfrm>
          <a:prstGeom prst="rect">
            <a:avLst/>
          </a:prstGeom>
        </p:spPr>
        <p:txBody>
          <a:bodyPr spcFirstLastPara="1">
            <a:prstTxWarp prst="textArchDown">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2400" b="0" dirty="0" smtClean="0">
                <a:solidFill>
                  <a:schemeClr val="tx2"/>
                </a:solidFill>
                <a:latin typeface="+mj-lt"/>
              </a:rPr>
              <a:t>EUROPEAN</a:t>
            </a:r>
            <a:br>
              <a:rPr lang="en-US" sz="2400" b="0" dirty="0" smtClean="0">
                <a:solidFill>
                  <a:schemeClr val="tx2"/>
                </a:solidFill>
                <a:latin typeface="+mj-lt"/>
              </a:rPr>
            </a:br>
            <a:r>
              <a:rPr lang="en-US" sz="2400" b="0" dirty="0" smtClean="0">
                <a:solidFill>
                  <a:schemeClr val="tx2"/>
                </a:solidFill>
                <a:latin typeface="+mj-lt"/>
              </a:rPr>
              <a:t>COMMISSION</a:t>
            </a:r>
            <a:endParaRPr lang="en-US" sz="2400" b="0" dirty="0">
              <a:solidFill>
                <a:schemeClr val="tx2"/>
              </a:solidFill>
              <a:latin typeface="+mj-lt"/>
            </a:endParaRPr>
          </a:p>
        </p:txBody>
      </p:sp>
      <p:sp>
        <p:nvSpPr>
          <p:cNvPr id="35" name="Rectangle 34"/>
          <p:cNvSpPr/>
          <p:nvPr/>
        </p:nvSpPr>
        <p:spPr>
          <a:xfrm>
            <a:off x="3322503" y="4997028"/>
            <a:ext cx="2548015" cy="614546"/>
          </a:xfrm>
          <a:prstGeom prst="rect">
            <a:avLst/>
          </a:prstGeom>
        </p:spPr>
        <p:txBody>
          <a:bodyPr spcFirstLastPara="1">
            <a:prstTxWarp prst="textArchDown">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1800" b="0" dirty="0" smtClean="0">
                <a:solidFill>
                  <a:schemeClr val="tx2"/>
                </a:solidFill>
                <a:latin typeface="+mj-lt"/>
              </a:rPr>
              <a:t>OTHER</a:t>
            </a:r>
            <a:br>
              <a:rPr lang="en-US" sz="1800" b="0" dirty="0" smtClean="0">
                <a:solidFill>
                  <a:schemeClr val="tx2"/>
                </a:solidFill>
                <a:latin typeface="+mj-lt"/>
              </a:rPr>
            </a:br>
            <a:r>
              <a:rPr lang="en-US" sz="1800" b="0" dirty="0" smtClean="0">
                <a:solidFill>
                  <a:schemeClr val="tx2"/>
                </a:solidFill>
                <a:latin typeface="+mj-lt"/>
              </a:rPr>
              <a:t>DONORS</a:t>
            </a:r>
            <a:endParaRPr lang="en-US" sz="1800" b="0" dirty="0">
              <a:solidFill>
                <a:schemeClr val="tx2"/>
              </a:solidFill>
              <a:latin typeface="+mj-lt"/>
            </a:endParaRPr>
          </a:p>
        </p:txBody>
      </p:sp>
      <p:sp>
        <p:nvSpPr>
          <p:cNvPr id="47" name="Rectangle 46"/>
          <p:cNvSpPr/>
          <p:nvPr/>
        </p:nvSpPr>
        <p:spPr>
          <a:xfrm rot="16200000">
            <a:off x="352012" y="2752486"/>
            <a:ext cx="4510480" cy="2411193"/>
          </a:xfrm>
          <a:prstGeom prst="rect">
            <a:avLst/>
          </a:prstGeom>
        </p:spPr>
        <p:txBody>
          <a:bodyPr spcFirstLastPara="1" wrap="none">
            <a:prstTxWarp prst="textArchUp">
              <a:avLst>
                <a:gd name="adj" fmla="val 11243631"/>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4000" b="0" dirty="0" smtClean="0">
                <a:solidFill>
                  <a:schemeClr val="accent5">
                    <a:lumMod val="50000"/>
                  </a:schemeClr>
                </a:solidFill>
                <a:latin typeface="Calibri" panose="020F0502020204030204" pitchFamily="34" charset="0"/>
                <a:cs typeface="Calibri" panose="020F0502020204030204" pitchFamily="34" charset="0"/>
              </a:rPr>
              <a:t>DONOR COMMUNITY</a:t>
            </a:r>
            <a:endParaRPr lang="en-US" sz="4000" b="0" dirty="0">
              <a:solidFill>
                <a:schemeClr val="accent5">
                  <a:lumMod val="50000"/>
                </a:schemeClr>
              </a:solidFill>
              <a:latin typeface="Calibri" panose="020F0502020204030204" pitchFamily="34" charset="0"/>
              <a:cs typeface="Calibri" panose="020F0502020204030204" pitchFamily="34" charset="0"/>
            </a:endParaRPr>
          </a:p>
        </p:txBody>
      </p:sp>
      <p:sp>
        <p:nvSpPr>
          <p:cNvPr id="49" name="Rectangle 48"/>
          <p:cNvSpPr/>
          <p:nvPr/>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0197"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24"/>
          <p:cNvSpPr txBox="1">
            <a:spLocks noChangeArrowheads="1"/>
          </p:cNvSpPr>
          <p:nvPr/>
        </p:nvSpPr>
        <p:spPr bwMode="auto">
          <a:xfrm>
            <a:off x="3578225" y="3573463"/>
            <a:ext cx="2082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US" altLang="en-US" sz="2400" i="0">
                <a:solidFill>
                  <a:srgbClr val="0070C0"/>
                </a:solidFill>
                <a:latin typeface="Arial" charset="0"/>
              </a:rPr>
              <a:t>IPA II REG. art. 5</a:t>
            </a:r>
          </a:p>
        </p:txBody>
      </p:sp>
      <p:sp>
        <p:nvSpPr>
          <p:cNvPr id="55" name="Rectangle 54"/>
          <p:cNvSpPr/>
          <p:nvPr/>
        </p:nvSpPr>
        <p:spPr>
          <a:xfrm rot="5400000">
            <a:off x="3401996" y="2407380"/>
            <a:ext cx="4364519" cy="2952328"/>
          </a:xfrm>
          <a:prstGeom prst="rect">
            <a:avLst/>
          </a:prstGeom>
        </p:spPr>
        <p:txBody>
          <a:bodyPr spcFirstLastPara="1" wrap="none">
            <a:prstTxWarp prst="textArchUp">
              <a:avLst>
                <a:gd name="adj" fmla="val 10783309"/>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3600" b="0" dirty="0" smtClean="0">
                <a:solidFill>
                  <a:srgbClr val="0070C0"/>
                </a:solidFill>
                <a:latin typeface="Calibri" panose="020F0502020204030204" pitchFamily="34" charset="0"/>
                <a:cs typeface="Calibri" panose="020F0502020204030204" pitchFamily="34" charset="0"/>
              </a:rPr>
              <a:t>complementarity</a:t>
            </a:r>
            <a:endParaRPr lang="en-US" sz="3600" b="0" dirty="0">
              <a:solidFill>
                <a:srgbClr val="0070C0"/>
              </a:solidFill>
              <a:latin typeface="Calibri" panose="020F0502020204030204" pitchFamily="34" charset="0"/>
              <a:cs typeface="Calibri" panose="020F0502020204030204" pitchFamily="34" charset="0"/>
            </a:endParaRPr>
          </a:p>
        </p:txBody>
      </p:sp>
      <p:sp>
        <p:nvSpPr>
          <p:cNvPr id="57" name="Rectangle 56"/>
          <p:cNvSpPr/>
          <p:nvPr/>
        </p:nvSpPr>
        <p:spPr>
          <a:xfrm rot="18703130">
            <a:off x="1648527" y="1755941"/>
            <a:ext cx="4364519" cy="2952328"/>
          </a:xfrm>
          <a:prstGeom prst="rect">
            <a:avLst/>
          </a:prstGeom>
        </p:spPr>
        <p:txBody>
          <a:bodyPr spcFirstLastPara="1" wrap="none">
            <a:prstTxWarp prst="textArchUp">
              <a:avLst>
                <a:gd name="adj" fmla="val 10051241"/>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3600" b="0" dirty="0">
                <a:solidFill>
                  <a:srgbClr val="0070C0"/>
                </a:solidFill>
                <a:latin typeface="Calibri" panose="020F0502020204030204" pitchFamily="34" charset="0"/>
                <a:cs typeface="Calibri" panose="020F0502020204030204" pitchFamily="34" charset="0"/>
              </a:rPr>
              <a:t>c</a:t>
            </a:r>
            <a:r>
              <a:rPr lang="en-US" sz="3600" b="0" dirty="0" smtClean="0">
                <a:solidFill>
                  <a:srgbClr val="0070C0"/>
                </a:solidFill>
                <a:latin typeface="Calibri" panose="020F0502020204030204" pitchFamily="34" charset="0"/>
                <a:cs typeface="Calibri" panose="020F0502020204030204" pitchFamily="34" charset="0"/>
              </a:rPr>
              <a:t>oherence</a:t>
            </a:r>
            <a:r>
              <a:rPr lang="en-US" sz="4400" b="0" dirty="0" smtClean="0">
                <a:solidFill>
                  <a:srgbClr val="0070C0"/>
                </a:solidFill>
                <a:latin typeface="Calibri" panose="020F0502020204030204" pitchFamily="34" charset="0"/>
                <a:cs typeface="Calibri" panose="020F0502020204030204" pitchFamily="34" charset="0"/>
              </a:rPr>
              <a:t>     </a:t>
            </a:r>
            <a:endParaRPr lang="en-US" sz="4400" b="0" dirty="0">
              <a:solidFill>
                <a:srgbClr val="0070C0"/>
              </a:solidFill>
              <a:latin typeface="Calibri" panose="020F0502020204030204" pitchFamily="34" charset="0"/>
              <a:cs typeface="Calibri" panose="020F0502020204030204" pitchFamily="34" charset="0"/>
            </a:endParaRPr>
          </a:p>
        </p:txBody>
      </p:sp>
      <p:sp>
        <p:nvSpPr>
          <p:cNvPr id="59" name="Rectangle 2"/>
          <p:cNvSpPr txBox="1">
            <a:spLocks noChangeArrowheads="1"/>
          </p:cNvSpPr>
          <p:nvPr/>
        </p:nvSpPr>
        <p:spPr bwMode="auto">
          <a:xfrm rot="-5400000">
            <a:off x="-2424906" y="3553619"/>
            <a:ext cx="5892800"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00096"/>
              </a:buClr>
              <a:buChar char="•"/>
              <a:defRPr sz="2000" i="1">
                <a:solidFill>
                  <a:srgbClr val="0064FA"/>
                </a:solidFill>
                <a:latin typeface="Verdana" pitchFamily="34" charset="0"/>
              </a:defRPr>
            </a:lvl1pPr>
            <a:lvl2pPr marL="742950" indent="-285750">
              <a:spcBef>
                <a:spcPct val="20000"/>
              </a:spcBef>
              <a:buClr>
                <a:srgbClr val="0064FA"/>
              </a:buClr>
              <a:buFont typeface="Verdana" pitchFamily="34" charset="0"/>
              <a:buChar char="»"/>
              <a:defRPr>
                <a:solidFill>
                  <a:srgbClr val="0096FA"/>
                </a:solidFill>
                <a:latin typeface="Verdana" pitchFamily="34" charset="0"/>
              </a:defRPr>
            </a:lvl2pPr>
            <a:lvl3pPr marL="1143000" indent="-228600">
              <a:spcBef>
                <a:spcPct val="20000"/>
              </a:spcBef>
              <a:buClr>
                <a:srgbClr val="0096FA"/>
              </a:buClr>
              <a:buFont typeface="Verdana" pitchFamily="34" charset="0"/>
              <a:buChar char="−"/>
              <a:defRPr sz="1400">
                <a:solidFill>
                  <a:srgbClr val="003296"/>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lr>
                <a:srgbClr val="0099FF"/>
              </a:buClr>
              <a:buFont typeface="Verdana" pitchFamily="34" charset="0"/>
              <a:buChar char="»"/>
              <a:defRPr sz="1600">
                <a:solidFill>
                  <a:srgbClr val="0099FF"/>
                </a:solidFill>
                <a:latin typeface="Verdana" pitchFamily="34" charset="0"/>
              </a:defRPr>
            </a:lvl5pPr>
            <a:lvl6pPr marL="25146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6pPr>
            <a:lvl7pPr marL="29718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7pPr>
            <a:lvl8pPr marL="34290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8pPr>
            <a:lvl9pPr marL="3886200" indent="-228600" eaLnBrk="0" fontAlgn="base" hangingPunct="0">
              <a:spcBef>
                <a:spcPct val="20000"/>
              </a:spcBef>
              <a:spcAft>
                <a:spcPct val="0"/>
              </a:spcAft>
              <a:buClr>
                <a:srgbClr val="0099FF"/>
              </a:buClr>
              <a:buFont typeface="Verdana" pitchFamily="34" charset="0"/>
              <a:buChar char="»"/>
              <a:defRPr sz="1600">
                <a:solidFill>
                  <a:srgbClr val="0099FF"/>
                </a:solidFill>
                <a:latin typeface="Verdana" pitchFamily="34" charset="0"/>
              </a:defRPr>
            </a:lvl9pPr>
          </a:lstStyle>
          <a:p>
            <a:pPr algn="ctr">
              <a:spcBef>
                <a:spcPct val="0"/>
              </a:spcBef>
              <a:buClrTx/>
              <a:buFontTx/>
              <a:buNone/>
            </a:pPr>
            <a:r>
              <a:rPr lang="en-GB" altLang="fr-FR" sz="2600" b="0" i="0" noProof="1">
                <a:solidFill>
                  <a:srgbClr val="000099"/>
                </a:solidFill>
              </a:rPr>
              <a:t>Donor coordination</a:t>
            </a:r>
            <a:endParaRPr lang="en-GB" altLang="fr-FR" sz="2600" b="0" i="0">
              <a:solidFill>
                <a:schemeClr val="bg1"/>
              </a:solidFill>
            </a:endParaRPr>
          </a:p>
        </p:txBody>
      </p:sp>
      <p:sp>
        <p:nvSpPr>
          <p:cNvPr id="60" name="Rectangle 59"/>
          <p:cNvSpPr/>
          <p:nvPr/>
        </p:nvSpPr>
        <p:spPr>
          <a:xfrm rot="13585914">
            <a:off x="1531024" y="3076906"/>
            <a:ext cx="4364519" cy="2952328"/>
          </a:xfrm>
          <a:prstGeom prst="rect">
            <a:avLst/>
          </a:prstGeom>
        </p:spPr>
        <p:txBody>
          <a:bodyPr spcFirstLastPara="1" wrap="none">
            <a:prstTxWarp prst="textArchUp">
              <a:avLst>
                <a:gd name="adj" fmla="val 10051241"/>
              </a:avLst>
            </a:prstTxWarp>
          </a:bodyPr>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lgn="ctr">
              <a:defRPr/>
            </a:pPr>
            <a:r>
              <a:rPr lang="en-US" sz="3600" b="0" dirty="0" smtClean="0">
                <a:solidFill>
                  <a:srgbClr val="0070C0"/>
                </a:solidFill>
                <a:latin typeface="Calibri" panose="020F0502020204030204" pitchFamily="34" charset="0"/>
                <a:cs typeface="Calibri" panose="020F0502020204030204" pitchFamily="34" charset="0"/>
              </a:rPr>
              <a:t>compliance</a:t>
            </a:r>
            <a:r>
              <a:rPr lang="en-US" sz="4400" b="0" dirty="0" smtClean="0">
                <a:solidFill>
                  <a:srgbClr val="0070C0"/>
                </a:solidFill>
                <a:latin typeface="Calibri" panose="020F0502020204030204" pitchFamily="34" charset="0"/>
                <a:cs typeface="Calibri" panose="020F0502020204030204" pitchFamily="34" charset="0"/>
              </a:rPr>
              <a:t>    </a:t>
            </a:r>
            <a:endParaRPr lang="en-US" sz="4400" b="0" dirty="0">
              <a:solidFill>
                <a:srgbClr val="0070C0"/>
              </a:solidFill>
              <a:latin typeface="Calibri" panose="020F0502020204030204" pitchFamily="34" charset="0"/>
              <a:cs typeface="Calibri" panose="020F0502020204030204" pitchFamily="34" charset="0"/>
            </a:endParaRPr>
          </a:p>
        </p:txBody>
      </p:sp>
      <p:sp>
        <p:nvSpPr>
          <p:cNvPr id="37" name="Rectangle 2"/>
          <p:cNvSpPr txBox="1">
            <a:spLocks noChangeArrowheads="1"/>
          </p:cNvSpPr>
          <p:nvPr/>
        </p:nvSpPr>
        <p:spPr bwMode="auto">
          <a:xfrm rot="16200000">
            <a:off x="5969794" y="3674269"/>
            <a:ext cx="58086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cs typeface="Arial" pitchFamily="34" charset="0"/>
              </a:defRPr>
            </a:lvl1pPr>
            <a:lvl2pPr marL="742950" indent="-285750">
              <a:defRPr sz="7600" b="1">
                <a:solidFill>
                  <a:srgbClr val="FFD624"/>
                </a:solidFill>
                <a:latin typeface="Verdana" pitchFamily="34" charset="0"/>
                <a:cs typeface="Arial" pitchFamily="34" charset="0"/>
              </a:defRPr>
            </a:lvl2pPr>
            <a:lvl3pPr marL="1143000" indent="-228600">
              <a:defRPr sz="7600" b="1">
                <a:solidFill>
                  <a:srgbClr val="FFD624"/>
                </a:solidFill>
                <a:latin typeface="Verdana" pitchFamily="34" charset="0"/>
                <a:cs typeface="Arial" pitchFamily="34" charset="0"/>
              </a:defRPr>
            </a:lvl3pPr>
            <a:lvl4pPr marL="1600200" indent="-228600">
              <a:defRPr sz="7600" b="1">
                <a:solidFill>
                  <a:srgbClr val="FFD624"/>
                </a:solidFill>
                <a:latin typeface="Verdana" pitchFamily="34" charset="0"/>
                <a:cs typeface="Arial" pitchFamily="34" charset="0"/>
              </a:defRPr>
            </a:lvl4pPr>
            <a:lvl5pPr marL="2057400" indent="-22860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defRPr/>
            </a:pPr>
            <a:r>
              <a:rPr lang="en-GB" sz="2600" b="0" cap="all" spc="700" noProof="1" smtClean="0">
                <a:solidFill>
                  <a:schemeClr val="bg1">
                    <a:lumMod val="85000"/>
                  </a:schemeClr>
                </a:solidFill>
              </a:rPr>
              <a:t>Key principles</a:t>
            </a:r>
            <a:endParaRPr lang="en-GB" sz="2600" b="0" cap="all" spc="700" dirty="0" smtClean="0">
              <a:solidFill>
                <a:schemeClr val="bg1">
                  <a:lumMod val="85000"/>
                </a:schemeClr>
              </a:solidFill>
            </a:endParaRPr>
          </a:p>
        </p:txBody>
      </p:sp>
      <p:sp>
        <p:nvSpPr>
          <p:cNvPr id="38" name="Rectangle 37"/>
          <p:cNvSpPr/>
          <p:nvPr/>
        </p:nvSpPr>
        <p:spPr>
          <a:xfrm>
            <a:off x="4230688" y="6669088"/>
            <a:ext cx="684212" cy="215900"/>
          </a:xfrm>
          <a:prstGeom prst="rect">
            <a:avLst/>
          </a:prstGeom>
          <a:solidFill>
            <a:srgbClr val="09064A"/>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extLst>
      <p:ext uri="{BB962C8B-B14F-4D97-AF65-F5344CB8AC3E}">
        <p14:creationId xmlns:p14="http://schemas.microsoft.com/office/powerpoint/2010/main" val="310388265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2000"/>
                                        <p:tgtEl>
                                          <p:spTgt spid="59"/>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1000" fill="hold"/>
                                        <p:tgtEl>
                                          <p:spTgt spid="15"/>
                                        </p:tgtEl>
                                        <p:attrNameLst>
                                          <p:attrName>ppt_w</p:attrName>
                                        </p:attrNameLst>
                                      </p:cBhvr>
                                      <p:tavLst>
                                        <p:tav tm="0">
                                          <p:val>
                                            <p:fltVal val="0"/>
                                          </p:val>
                                        </p:tav>
                                        <p:tav tm="100000">
                                          <p:val>
                                            <p:strVal val="#ppt_w"/>
                                          </p:val>
                                        </p:tav>
                                      </p:tavLst>
                                    </p:anim>
                                    <p:anim calcmode="lin" valueType="num">
                                      <p:cBhvr>
                                        <p:cTn id="11" dur="1000" fill="hold"/>
                                        <p:tgtEl>
                                          <p:spTgt spid="15"/>
                                        </p:tgtEl>
                                        <p:attrNameLst>
                                          <p:attrName>ppt_h</p:attrName>
                                        </p:attrNameLst>
                                      </p:cBhvr>
                                      <p:tavLst>
                                        <p:tav tm="0">
                                          <p:val>
                                            <p:fltVal val="0"/>
                                          </p:val>
                                        </p:tav>
                                        <p:tav tm="100000">
                                          <p:val>
                                            <p:strVal val="#ppt_h"/>
                                          </p:val>
                                        </p:tav>
                                      </p:tavLst>
                                    </p:anim>
                                    <p:animEffect transition="in" filter="fade">
                                      <p:cBhvr>
                                        <p:cTn id="12" dur="1000"/>
                                        <p:tgtEl>
                                          <p:spTgt spid="15"/>
                                        </p:tgtEl>
                                      </p:cBhvr>
                                    </p:animEffect>
                                  </p:childTnLst>
                                </p:cTn>
                              </p:par>
                              <p:par>
                                <p:cTn id="13" presetID="53" presetClass="entr" presetSubtype="16"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ppt_w</p:attrName>
                                        </p:attrNameLst>
                                      </p:cBhvr>
                                      <p:tavLst>
                                        <p:tav tm="0">
                                          <p:val>
                                            <p:fltVal val="0"/>
                                          </p:val>
                                        </p:tav>
                                        <p:tav tm="100000">
                                          <p:val>
                                            <p:strVal val="#ppt_w"/>
                                          </p:val>
                                        </p:tav>
                                      </p:tavLst>
                                    </p:anim>
                                    <p:anim calcmode="lin" valueType="num">
                                      <p:cBhvr>
                                        <p:cTn id="16" dur="1000" fill="hold"/>
                                        <p:tgtEl>
                                          <p:spTgt spid="17"/>
                                        </p:tgtEl>
                                        <p:attrNameLst>
                                          <p:attrName>ppt_h</p:attrName>
                                        </p:attrNameLst>
                                      </p:cBhvr>
                                      <p:tavLst>
                                        <p:tav tm="0">
                                          <p:val>
                                            <p:fltVal val="0"/>
                                          </p:val>
                                        </p:tav>
                                        <p:tav tm="100000">
                                          <p:val>
                                            <p:strVal val="#ppt_h"/>
                                          </p:val>
                                        </p:tav>
                                      </p:tavLst>
                                    </p:anim>
                                    <p:animEffect transition="in" filter="fade">
                                      <p:cBhvr>
                                        <p:cTn id="17" dur="1000"/>
                                        <p:tgtEl>
                                          <p:spTgt spid="17"/>
                                        </p:tgtEl>
                                      </p:cBhvr>
                                    </p:animEffect>
                                  </p:childTnLst>
                                </p:cTn>
                              </p:par>
                            </p:childTnLst>
                          </p:cTn>
                        </p:par>
                        <p:par>
                          <p:cTn id="18" fill="hold" nodeType="afterGroup">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par>
                                <p:cTn id="22" presetID="53" presetClass="entr" presetSubtype="16" fill="hold"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1500" fill="hold"/>
                                        <p:tgtEl>
                                          <p:spTgt spid="19"/>
                                        </p:tgtEl>
                                        <p:attrNameLst>
                                          <p:attrName>ppt_w</p:attrName>
                                        </p:attrNameLst>
                                      </p:cBhvr>
                                      <p:tavLst>
                                        <p:tav tm="0">
                                          <p:val>
                                            <p:fltVal val="0"/>
                                          </p:val>
                                        </p:tav>
                                        <p:tav tm="100000">
                                          <p:val>
                                            <p:strVal val="#ppt_w"/>
                                          </p:val>
                                        </p:tav>
                                      </p:tavLst>
                                    </p:anim>
                                    <p:anim calcmode="lin" valueType="num">
                                      <p:cBhvr>
                                        <p:cTn id="25" dur="1500" fill="hold"/>
                                        <p:tgtEl>
                                          <p:spTgt spid="19"/>
                                        </p:tgtEl>
                                        <p:attrNameLst>
                                          <p:attrName>ppt_h</p:attrName>
                                        </p:attrNameLst>
                                      </p:cBhvr>
                                      <p:tavLst>
                                        <p:tav tm="0">
                                          <p:val>
                                            <p:fltVal val="0"/>
                                          </p:val>
                                        </p:tav>
                                        <p:tav tm="100000">
                                          <p:val>
                                            <p:strVal val="#ppt_h"/>
                                          </p:val>
                                        </p:tav>
                                      </p:tavLst>
                                    </p:anim>
                                    <p:animEffect transition="in" filter="fade">
                                      <p:cBhvr>
                                        <p:cTn id="26" dur="1500"/>
                                        <p:tgtEl>
                                          <p:spTgt spid="19"/>
                                        </p:tgtEl>
                                      </p:cBhvr>
                                    </p:animEffect>
                                  </p:childTnLst>
                                </p:cTn>
                              </p:par>
                            </p:childTnLst>
                          </p:cTn>
                        </p:par>
                        <p:par>
                          <p:cTn id="27" fill="hold" nodeType="afterGroup">
                            <p:stCondLst>
                              <p:cond delay="4000"/>
                            </p:stCondLst>
                            <p:childTnLst>
                              <p:par>
                                <p:cTn id="28" presetID="10" presetClass="entr" presetSubtype="0" fill="hold" nodeType="afterEffect">
                                  <p:stCondLst>
                                    <p:cond delay="50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par>
                          <p:cTn id="31" fill="hold" nodeType="afterGroup">
                            <p:stCondLst>
                              <p:cond delay="5000"/>
                            </p:stCondLst>
                            <p:childTnLst>
                              <p:par>
                                <p:cTn id="32" presetID="10" presetClass="entr" presetSubtype="0" fill="hold" nodeType="afterEffect">
                                  <p:stCondLst>
                                    <p:cond delay="5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par>
                          <p:cTn id="35" fill="hold" nodeType="afterGroup">
                            <p:stCondLst>
                              <p:cond delay="6000"/>
                            </p:stCondLst>
                            <p:childTnLst>
                              <p:par>
                                <p:cTn id="36" presetID="10" presetClass="entr" presetSubtype="0" fill="hold" nodeType="afterEffect">
                                  <p:stCondLst>
                                    <p:cond delay="50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nodeType="afterGroup">
                            <p:stCondLst>
                              <p:cond delay="7000"/>
                            </p:stCondLst>
                            <p:childTnLst>
                              <p:par>
                                <p:cTn id="40" presetID="10" presetClass="entr" presetSubtype="0" fill="hold" nodeType="afterEffect">
                                  <p:stCondLst>
                                    <p:cond delay="50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par>
                          <p:cTn id="43" fill="hold" nodeType="afterGroup">
                            <p:stCondLst>
                              <p:cond delay="8000"/>
                            </p:stCondLst>
                            <p:childTnLst>
                              <p:par>
                                <p:cTn id="44" presetID="10" presetClass="entr" presetSubtype="0" fill="hold" nodeType="afterEffect">
                                  <p:stCondLst>
                                    <p:cond delay="50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nodeType="afterGroup">
                            <p:stCondLst>
                              <p:cond delay="9000"/>
                            </p:stCondLst>
                            <p:childTnLst>
                              <p:par>
                                <p:cTn id="48" presetID="10" presetClass="entr" presetSubtype="0" fill="hold" nodeType="afterEffect">
                                  <p:stCondLst>
                                    <p:cond delay="5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childTnLst>
                          </p:cTn>
                        </p:par>
                        <p:par>
                          <p:cTn id="51" fill="hold" nodeType="afterGroup">
                            <p:stCondLst>
                              <p:cond delay="10000"/>
                            </p:stCondLst>
                            <p:childTnLst>
                              <p:par>
                                <p:cTn id="52" presetID="10" presetClass="entr" presetSubtype="0" fill="hold" nodeType="afterEffect">
                                  <p:stCondLst>
                                    <p:cond delay="50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p:cTn id="57" dur="1000" fill="hold"/>
                                        <p:tgtEl>
                                          <p:spTgt spid="48"/>
                                        </p:tgtEl>
                                        <p:attrNameLst>
                                          <p:attrName>ppt_w</p:attrName>
                                        </p:attrNameLst>
                                      </p:cBhvr>
                                      <p:tavLst>
                                        <p:tav tm="0">
                                          <p:val>
                                            <p:fltVal val="0"/>
                                          </p:val>
                                        </p:tav>
                                        <p:tav tm="100000">
                                          <p:val>
                                            <p:strVal val="#ppt_w"/>
                                          </p:val>
                                        </p:tav>
                                      </p:tavLst>
                                    </p:anim>
                                    <p:anim calcmode="lin" valueType="num">
                                      <p:cBhvr>
                                        <p:cTn id="58" dur="1000" fill="hold"/>
                                        <p:tgtEl>
                                          <p:spTgt spid="48"/>
                                        </p:tgtEl>
                                        <p:attrNameLst>
                                          <p:attrName>ppt_h</p:attrName>
                                        </p:attrNameLst>
                                      </p:cBhvr>
                                      <p:tavLst>
                                        <p:tav tm="0">
                                          <p:val>
                                            <p:fltVal val="0"/>
                                          </p:val>
                                        </p:tav>
                                        <p:tav tm="100000">
                                          <p:val>
                                            <p:strVal val="#ppt_h"/>
                                          </p:val>
                                        </p:tav>
                                      </p:tavLst>
                                    </p:anim>
                                    <p:animEffect transition="in" filter="fade">
                                      <p:cBhvr>
                                        <p:cTn id="59" dur="1000"/>
                                        <p:tgtEl>
                                          <p:spTgt spid="48"/>
                                        </p:tgtEl>
                                      </p:cBhvr>
                                    </p:animEffect>
                                  </p:childTnLst>
                                </p:cTn>
                              </p:par>
                            </p:childTnLst>
                          </p:cTn>
                        </p:par>
                        <p:par>
                          <p:cTn id="60" fill="hold" nodeType="afterGroup">
                            <p:stCondLst>
                              <p:cond delay="11000"/>
                            </p:stCondLst>
                            <p:childTnLst>
                              <p:par>
                                <p:cTn id="61" presetID="10" presetClass="entr" presetSubtype="0" fill="hold" nodeType="afterEffect">
                                  <p:stCondLst>
                                    <p:cond delay="50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childTnLst>
                          </p:cTn>
                        </p:par>
                        <p:par>
                          <p:cTn id="64" fill="hold" nodeType="afterGroup">
                            <p:stCondLst>
                              <p:cond delay="12000"/>
                            </p:stCondLst>
                            <p:childTnLst>
                              <p:par>
                                <p:cTn id="65" presetID="10" presetClass="entr" presetSubtype="0" fill="hold" nodeType="afterEffect">
                                  <p:stCondLst>
                                    <p:cond delay="50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par>
                          <p:cTn id="68" fill="hold" nodeType="afterGroup">
                            <p:stCondLst>
                              <p:cond delay="13000"/>
                            </p:stCondLst>
                            <p:childTnLst>
                              <p:par>
                                <p:cTn id="69" presetID="10" presetClass="entr" presetSubtype="0" fill="hold" nodeType="afterEffect">
                                  <p:stCondLst>
                                    <p:cond delay="50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p:bldP spid="5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bUsK18KZk0SPGBHTr2RmX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mv.urDRNk6Q7F43e3w1D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tvTxuXvkrk6_BPx2aOxRd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YvRKjqSuakOlwBQWr9Ocb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hx1tBIeJyki.RfZbuEpII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m1_K8ujIHkiJ4ufgXarAC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qI7SZKI.7EWUImaU7.L1b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MN8gFJgi00m3LquvhedgJ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53o4xQiiAUSbTGzNEUEtQ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kjZqh6cv3kSLii4SYao7i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X3qnAuwxEyKRU9aznGJ8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hx1tBIeJyki.RfZbuEpII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x1tBIeJyki.RfZbuEpII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lX3qnAuwxEyKRU9aznGJ8g"/>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ACF183991F324A8C5B7AC362704265" ma:contentTypeVersion="1" ma:contentTypeDescription="Create a new document." ma:contentTypeScope="" ma:versionID="cfffce5387d3ceb5e3fac93810b1ee16">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CFC734-060A-4E26-8143-5DEDBDB617A3}">
  <ds:schemaRefs>
    <ds:schemaRef ds:uri="http://schemas.microsoft.com/office/2006/metadata/properties"/>
    <ds:schemaRef ds:uri="http://schemas.microsoft.com/sharepoint/v3"/>
    <ds:schemaRef ds:uri="http://purl.org/dc/elements/1.1/"/>
    <ds:schemaRef ds:uri="http://schemas.microsoft.com/office/2006/documentManagement/types"/>
    <ds:schemaRef ds:uri="http://purl.org/dc/terms/"/>
    <ds:schemaRef ds:uri="http://schemas.microsoft.com/office/infopath/2007/PartnerControls"/>
    <ds:schemaRef ds:uri="http://www.w3.org/XML/1998/namespace"/>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6A99B20E-2AB5-485B-A1B2-16764F46F1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CDB06-4E31-4024-A884-00AF9A5469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5969</TotalTime>
  <Words>2137</Words>
  <Application>Microsoft Office PowerPoint</Application>
  <PresentationFormat>On-screen Show (4:3)</PresentationFormat>
  <Paragraphs>390</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SANTUCCIONE Lucia (DEVCO)</cp:lastModifiedBy>
  <cp:revision>186</cp:revision>
  <cp:lastPrinted>2015-09-15T16:00:44Z</cp:lastPrinted>
  <dcterms:created xsi:type="dcterms:W3CDTF">2011-10-28T10:25:18Z</dcterms:created>
  <dcterms:modified xsi:type="dcterms:W3CDTF">2015-10-26T09:13:07Z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0x010100C1ACF183991F324A8C5B7AC362704265</vt:lpwstr>
  </property>
</Properties>
</file>