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262" r:id="rId2"/>
    <p:sldId id="263" r:id="rId3"/>
    <p:sldId id="264" r:id="rId4"/>
    <p:sldId id="295" r:id="rId5"/>
    <p:sldId id="296" r:id="rId6"/>
    <p:sldId id="297" r:id="rId7"/>
    <p:sldId id="272" r:id="rId8"/>
    <p:sldId id="273" r:id="rId9"/>
    <p:sldId id="274" r:id="rId10"/>
    <p:sldId id="275" r:id="rId11"/>
    <p:sldId id="276" r:id="rId12"/>
    <p:sldId id="300" r:id="rId13"/>
    <p:sldId id="278" r:id="rId14"/>
    <p:sldId id="279" r:id="rId15"/>
    <p:sldId id="283" r:id="rId16"/>
    <p:sldId id="284" r:id="rId17"/>
    <p:sldId id="285" r:id="rId18"/>
    <p:sldId id="286" r:id="rId19"/>
    <p:sldId id="303" r:id="rId20"/>
    <p:sldId id="304" r:id="rId21"/>
    <p:sldId id="306" r:id="rId22"/>
    <p:sldId id="307" r:id="rId23"/>
    <p:sldId id="308" r:id="rId24"/>
    <p:sldId id="309" r:id="rId25"/>
    <p:sldId id="310" r:id="rId26"/>
    <p:sldId id="311" r:id="rId27"/>
    <p:sldId id="312" r:id="rId28"/>
    <p:sldId id="287" r:id="rId29"/>
    <p:sldId id="288" r:id="rId30"/>
    <p:sldId id="289" r:id="rId31"/>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50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898"/>
    </p:cViewPr>
  </p:sorterViewPr>
  <p:notesViewPr>
    <p:cSldViewPr>
      <p:cViewPr varScale="1">
        <p:scale>
          <a:sx n="64" d="100"/>
          <a:sy n="64" d="100"/>
        </p:scale>
        <p:origin x="-3396" y="-120"/>
      </p:cViewPr>
      <p:guideLst>
        <p:guide orient="horz" pos="3132"/>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567" tIns="45784" rIns="91567" bIns="45784" rtlCol="0"/>
          <a:lstStyle>
            <a:lvl1pPr algn="l">
              <a:defRPr sz="1200"/>
            </a:lvl1pPr>
          </a:lstStyle>
          <a:p>
            <a:endParaRPr lang="en-GB"/>
          </a:p>
        </p:txBody>
      </p:sp>
      <p:sp>
        <p:nvSpPr>
          <p:cNvPr id="3" name="Date Placeholder 2"/>
          <p:cNvSpPr>
            <a:spLocks noGrp="1"/>
          </p:cNvSpPr>
          <p:nvPr>
            <p:ph type="dt" sz="quarter" idx="1"/>
          </p:nvPr>
        </p:nvSpPr>
        <p:spPr>
          <a:xfrm>
            <a:off x="3854940" y="0"/>
            <a:ext cx="2949099" cy="497205"/>
          </a:xfrm>
          <a:prstGeom prst="rect">
            <a:avLst/>
          </a:prstGeom>
        </p:spPr>
        <p:txBody>
          <a:bodyPr vert="horz" lIns="91567" tIns="45784" rIns="91567" bIns="45784" rtlCol="0"/>
          <a:lstStyle>
            <a:lvl1pPr algn="r">
              <a:defRPr sz="1200"/>
            </a:lvl1pPr>
          </a:lstStyle>
          <a:p>
            <a:fld id="{EEC3069B-3188-4692-9395-3D1EA24E295E}" type="datetimeFigureOut">
              <a:rPr lang="en-GB" smtClean="0"/>
              <a:t>15/05/2017</a:t>
            </a:fld>
            <a:endParaRPr lang="en-GB"/>
          </a:p>
        </p:txBody>
      </p:sp>
      <p:sp>
        <p:nvSpPr>
          <p:cNvPr id="4" name="Footer Placeholder 3"/>
          <p:cNvSpPr>
            <a:spLocks noGrp="1"/>
          </p:cNvSpPr>
          <p:nvPr>
            <p:ph type="ftr" sz="quarter" idx="2"/>
          </p:nvPr>
        </p:nvSpPr>
        <p:spPr>
          <a:xfrm>
            <a:off x="1" y="9445170"/>
            <a:ext cx="2949099" cy="497205"/>
          </a:xfrm>
          <a:prstGeom prst="rect">
            <a:avLst/>
          </a:prstGeom>
        </p:spPr>
        <p:txBody>
          <a:bodyPr vert="horz" lIns="91567" tIns="45784" rIns="91567" bIns="45784" rtlCol="0" anchor="b"/>
          <a:lstStyle>
            <a:lvl1pPr algn="l">
              <a:defRPr sz="1200"/>
            </a:lvl1pPr>
          </a:lstStyle>
          <a:p>
            <a:endParaRPr lang="en-GB"/>
          </a:p>
        </p:txBody>
      </p:sp>
      <p:sp>
        <p:nvSpPr>
          <p:cNvPr id="5" name="Slide Number Placeholder 4"/>
          <p:cNvSpPr>
            <a:spLocks noGrp="1"/>
          </p:cNvSpPr>
          <p:nvPr>
            <p:ph type="sldNum" sz="quarter" idx="3"/>
          </p:nvPr>
        </p:nvSpPr>
        <p:spPr>
          <a:xfrm>
            <a:off x="3854940" y="9445170"/>
            <a:ext cx="2949099" cy="497205"/>
          </a:xfrm>
          <a:prstGeom prst="rect">
            <a:avLst/>
          </a:prstGeom>
        </p:spPr>
        <p:txBody>
          <a:bodyPr vert="horz" lIns="91567" tIns="45784" rIns="91567" bIns="45784" rtlCol="0" anchor="b"/>
          <a:lstStyle>
            <a:lvl1pPr algn="r">
              <a:defRPr sz="1200"/>
            </a:lvl1pPr>
          </a:lstStyle>
          <a:p>
            <a:fld id="{5D27B7C2-BA14-4A6E-852A-D2AA1031B99B}" type="slidenum">
              <a:rPr lang="en-GB" smtClean="0"/>
              <a:t>‹#›</a:t>
            </a:fld>
            <a:endParaRPr lang="en-GB"/>
          </a:p>
        </p:txBody>
      </p:sp>
    </p:spTree>
    <p:extLst>
      <p:ext uri="{BB962C8B-B14F-4D97-AF65-F5344CB8AC3E}">
        <p14:creationId xmlns:p14="http://schemas.microsoft.com/office/powerpoint/2010/main" val="41091455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567" tIns="45784" rIns="91567" bIns="45784" rtlCol="0"/>
          <a:lstStyle>
            <a:lvl1pPr algn="l">
              <a:defRPr sz="1200"/>
            </a:lvl1pPr>
          </a:lstStyle>
          <a:p>
            <a:endParaRPr lang="en-GB"/>
          </a:p>
        </p:txBody>
      </p:sp>
      <p:sp>
        <p:nvSpPr>
          <p:cNvPr id="3" name="Date Placeholder 2"/>
          <p:cNvSpPr>
            <a:spLocks noGrp="1"/>
          </p:cNvSpPr>
          <p:nvPr>
            <p:ph type="dt" idx="1"/>
          </p:nvPr>
        </p:nvSpPr>
        <p:spPr>
          <a:xfrm>
            <a:off x="3854940" y="0"/>
            <a:ext cx="2949099" cy="497205"/>
          </a:xfrm>
          <a:prstGeom prst="rect">
            <a:avLst/>
          </a:prstGeom>
        </p:spPr>
        <p:txBody>
          <a:bodyPr vert="horz" lIns="91567" tIns="45784" rIns="91567" bIns="45784" rtlCol="0"/>
          <a:lstStyle>
            <a:lvl1pPr algn="r">
              <a:defRPr sz="1200"/>
            </a:lvl1pPr>
          </a:lstStyle>
          <a:p>
            <a:fld id="{FFB847A8-1B14-405B-B1F6-4D78AD7AA774}" type="datetimeFigureOut">
              <a:rPr lang="en-GB" smtClean="0"/>
              <a:t>15/05/2017</a:t>
            </a:fld>
            <a:endParaRPr lang="en-GB"/>
          </a:p>
        </p:txBody>
      </p:sp>
      <p:sp>
        <p:nvSpPr>
          <p:cNvPr id="4" name="Slide Image Placeholder 3"/>
          <p:cNvSpPr>
            <a:spLocks noGrp="1" noRot="1" noChangeAspect="1"/>
          </p:cNvSpPr>
          <p:nvPr>
            <p:ph type="sldImg" idx="2"/>
          </p:nvPr>
        </p:nvSpPr>
        <p:spPr>
          <a:xfrm>
            <a:off x="915988" y="746125"/>
            <a:ext cx="4973637" cy="3729038"/>
          </a:xfrm>
          <a:prstGeom prst="rect">
            <a:avLst/>
          </a:prstGeom>
          <a:noFill/>
          <a:ln w="12700">
            <a:solidFill>
              <a:prstClr val="black"/>
            </a:solidFill>
          </a:ln>
        </p:spPr>
        <p:txBody>
          <a:bodyPr vert="horz" lIns="91567" tIns="45784" rIns="91567" bIns="45784" rtlCol="0" anchor="ctr"/>
          <a:lstStyle/>
          <a:p>
            <a:endParaRPr lang="en-GB"/>
          </a:p>
        </p:txBody>
      </p:sp>
      <p:sp>
        <p:nvSpPr>
          <p:cNvPr id="5" name="Notes Placeholder 4"/>
          <p:cNvSpPr>
            <a:spLocks noGrp="1"/>
          </p:cNvSpPr>
          <p:nvPr>
            <p:ph type="body" sz="quarter" idx="3"/>
          </p:nvPr>
        </p:nvSpPr>
        <p:spPr>
          <a:xfrm>
            <a:off x="680562" y="4723449"/>
            <a:ext cx="5444490" cy="4474845"/>
          </a:xfrm>
          <a:prstGeom prst="rect">
            <a:avLst/>
          </a:prstGeom>
        </p:spPr>
        <p:txBody>
          <a:bodyPr vert="horz" lIns="91567" tIns="45784" rIns="91567" bIns="4578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70"/>
            <a:ext cx="2949099" cy="497205"/>
          </a:xfrm>
          <a:prstGeom prst="rect">
            <a:avLst/>
          </a:prstGeom>
        </p:spPr>
        <p:txBody>
          <a:bodyPr vert="horz" lIns="91567" tIns="45784" rIns="91567" bIns="45784"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70"/>
            <a:ext cx="2949099" cy="497205"/>
          </a:xfrm>
          <a:prstGeom prst="rect">
            <a:avLst/>
          </a:prstGeom>
        </p:spPr>
        <p:txBody>
          <a:bodyPr vert="horz" lIns="91567" tIns="45784" rIns="91567" bIns="45784" rtlCol="0" anchor="b"/>
          <a:lstStyle>
            <a:lvl1pPr algn="r">
              <a:defRPr sz="1200"/>
            </a:lvl1pPr>
          </a:lstStyle>
          <a:p>
            <a:fld id="{A0200F4F-8161-429E-B2F8-E19C2E4AAFBF}" type="slidenum">
              <a:rPr lang="en-GB" smtClean="0"/>
              <a:t>‹#›</a:t>
            </a:fld>
            <a:endParaRPr lang="en-GB"/>
          </a:p>
        </p:txBody>
      </p:sp>
    </p:spTree>
    <p:extLst>
      <p:ext uri="{BB962C8B-B14F-4D97-AF65-F5344CB8AC3E}">
        <p14:creationId xmlns:p14="http://schemas.microsoft.com/office/powerpoint/2010/main" val="4086075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297906E1-4AEA-423F-AD4F-04D6D4C39DB1}" type="slidenum">
              <a:rPr lang="en-GB">
                <a:solidFill>
                  <a:prstClr val="black"/>
                </a:solidFill>
                <a:latin typeface="Arial" pitchFamily="34" charset="0"/>
              </a:rPr>
              <a:pPr eaLnBrk="1" hangingPunct="1"/>
              <a:t>8</a:t>
            </a:fld>
            <a:endParaRPr lang="en-GB">
              <a:solidFill>
                <a:prstClr val="black"/>
              </a:solidFill>
              <a:latin typeface="Arial" pitchFamily="34" charset="0"/>
            </a:endParaRPr>
          </a:p>
        </p:txBody>
      </p:sp>
      <p:sp>
        <p:nvSpPr>
          <p:cNvPr id="79875" name="Rectangle 2"/>
          <p:cNvSpPr>
            <a:spLocks noGrp="1" noRot="1" noChangeAspect="1" noChangeArrowheads="1" noTextEdit="1"/>
          </p:cNvSpPr>
          <p:nvPr>
            <p:ph type="sldImg"/>
          </p:nvPr>
        </p:nvSpPr>
        <p:spPr>
          <a:xfrm>
            <a:off x="915988" y="746125"/>
            <a:ext cx="4973637" cy="3729038"/>
          </a:xfrm>
          <a:ln/>
        </p:spPr>
      </p:sp>
      <p:sp>
        <p:nvSpPr>
          <p:cNvPr id="7987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977DB7DD-C825-4E78-A5F6-ACB80C0D0998}" type="slidenum">
              <a:rPr lang="en-GB">
                <a:solidFill>
                  <a:prstClr val="black"/>
                </a:solidFill>
                <a:latin typeface="Arial" pitchFamily="34" charset="0"/>
              </a:rPr>
              <a:pPr eaLnBrk="1" hangingPunct="1"/>
              <a:t>10</a:t>
            </a:fld>
            <a:endParaRPr lang="en-GB">
              <a:solidFill>
                <a:prstClr val="black"/>
              </a:solidFill>
              <a:latin typeface="Arial" pitchFamily="34" charset="0"/>
            </a:endParaRPr>
          </a:p>
        </p:txBody>
      </p:sp>
      <p:sp>
        <p:nvSpPr>
          <p:cNvPr id="80899" name="Rectangle 2"/>
          <p:cNvSpPr>
            <a:spLocks noGrp="1" noRot="1" noChangeAspect="1" noChangeArrowheads="1" noTextEdit="1"/>
          </p:cNvSpPr>
          <p:nvPr>
            <p:ph type="sldImg"/>
          </p:nvPr>
        </p:nvSpPr>
        <p:spPr>
          <a:xfrm>
            <a:off x="915988" y="746125"/>
            <a:ext cx="4973637" cy="3729038"/>
          </a:xfrm>
          <a:ln/>
        </p:spPr>
      </p:sp>
      <p:sp>
        <p:nvSpPr>
          <p:cNvPr id="809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8423">
              <a:defRPr/>
            </a:pPr>
            <a:r>
              <a:rPr lang="en-GB" dirty="0"/>
              <a:t>Budgetary Addendum required when cumulated changes are above 25% of the global budget. Then side letters can be used until the total reaches again 25%.</a:t>
            </a:r>
          </a:p>
          <a:p>
            <a:endParaRPr lang="en-GB" dirty="0"/>
          </a:p>
        </p:txBody>
      </p:sp>
      <p:sp>
        <p:nvSpPr>
          <p:cNvPr id="4" name="Slide Number Placeholder 3"/>
          <p:cNvSpPr>
            <a:spLocks noGrp="1"/>
          </p:cNvSpPr>
          <p:nvPr>
            <p:ph type="sldNum" sz="quarter" idx="10"/>
          </p:nvPr>
        </p:nvSpPr>
        <p:spPr/>
        <p:txBody>
          <a:bodyPr/>
          <a:lstStyle/>
          <a:p>
            <a:fld id="{A0200F4F-8161-429E-B2F8-E19C2E4AAFBF}" type="slidenum">
              <a:rPr lang="en-GB" smtClean="0"/>
              <a:t>11</a:t>
            </a:fld>
            <a:endParaRPr lang="en-GB"/>
          </a:p>
        </p:txBody>
      </p:sp>
    </p:spTree>
    <p:extLst>
      <p:ext uri="{BB962C8B-B14F-4D97-AF65-F5344CB8AC3E}">
        <p14:creationId xmlns:p14="http://schemas.microsoft.com/office/powerpoint/2010/main" val="1950817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E8AED6EA-F532-42A0-835C-FB92EB0BB5E9}" type="slidenum">
              <a:rPr lang="en-GB">
                <a:solidFill>
                  <a:prstClr val="black"/>
                </a:solidFill>
                <a:latin typeface="Arial" pitchFamily="34" charset="0"/>
              </a:rPr>
              <a:pPr eaLnBrk="1" hangingPunct="1"/>
              <a:t>18</a:t>
            </a:fld>
            <a:endParaRPr lang="en-GB">
              <a:solidFill>
                <a:prstClr val="black"/>
              </a:solidFill>
              <a:latin typeface="Arial" pitchFamily="34" charset="0"/>
            </a:endParaRPr>
          </a:p>
        </p:txBody>
      </p:sp>
      <p:sp>
        <p:nvSpPr>
          <p:cNvPr id="81923" name="Rectangle 2"/>
          <p:cNvSpPr>
            <a:spLocks noGrp="1" noRot="1" noChangeAspect="1" noChangeArrowheads="1" noTextEdit="1"/>
          </p:cNvSpPr>
          <p:nvPr>
            <p:ph type="sldImg"/>
          </p:nvPr>
        </p:nvSpPr>
        <p:spPr>
          <a:xfrm>
            <a:off x="915988" y="746125"/>
            <a:ext cx="4973637" cy="3729038"/>
          </a:xfrm>
          <a:ln/>
        </p:spPr>
      </p:sp>
      <p:sp>
        <p:nvSpPr>
          <p:cNvPr id="819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24AE7B4D-8FA9-4CB4-AD3F-5994E79977B4}" type="slidenum">
              <a:rPr lang="en-GB">
                <a:solidFill>
                  <a:prstClr val="black"/>
                </a:solidFill>
                <a:latin typeface="Arial" pitchFamily="34" charset="0"/>
              </a:rPr>
              <a:pPr eaLnBrk="1" hangingPunct="1"/>
              <a:t>19</a:t>
            </a:fld>
            <a:endParaRPr lang="en-GB">
              <a:solidFill>
                <a:prstClr val="black"/>
              </a:solidFill>
              <a:latin typeface="Arial" pitchFamily="34" charset="0"/>
            </a:endParaRPr>
          </a:p>
        </p:txBody>
      </p:sp>
      <p:sp>
        <p:nvSpPr>
          <p:cNvPr id="65539" name="Rectangle 2"/>
          <p:cNvSpPr>
            <a:spLocks noGrp="1" noRot="1" noChangeAspect="1" noChangeArrowheads="1" noTextEdit="1"/>
          </p:cNvSpPr>
          <p:nvPr>
            <p:ph type="sldImg"/>
          </p:nvPr>
        </p:nvSpPr>
        <p:spPr>
          <a:xfrm>
            <a:off x="915988" y="746125"/>
            <a:ext cx="4973637" cy="3729038"/>
          </a:xfrm>
          <a:ln/>
        </p:spPr>
      </p:sp>
      <p:sp>
        <p:nvSpPr>
          <p:cNvPr id="65540" name="Rectangle 3"/>
          <p:cNvSpPr>
            <a:spLocks noGrp="1" noChangeArrowheads="1"/>
          </p:cNvSpPr>
          <p:nvPr>
            <p:ph type="body" idx="1"/>
          </p:nvPr>
        </p:nvSpPr>
        <p:spPr>
          <a:noFill/>
        </p:spPr>
        <p:txBody>
          <a:bodyPr/>
          <a:lstStyle/>
          <a:p>
            <a:pPr eaLnBrk="1" hangingPunct="1">
              <a:lnSpc>
                <a:spcPct val="90000"/>
              </a:lnSpc>
            </a:pPr>
            <a:endParaRPr lang="en-US"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ALSO ENI, encourage EU </a:t>
            </a:r>
            <a:r>
              <a:rPr lang="fr-BE" dirty="0" err="1" smtClean="0"/>
              <a:t>Delegations</a:t>
            </a:r>
            <a:r>
              <a:rPr lang="fr-BE" dirty="0" smtClean="0"/>
              <a:t> and </a:t>
            </a:r>
            <a:r>
              <a:rPr lang="fr-BE" dirty="0" err="1" smtClean="0"/>
              <a:t>PAOs</a:t>
            </a:r>
            <a:r>
              <a:rPr lang="fr-BE" dirty="0" smtClean="0"/>
              <a:t> in ENI </a:t>
            </a:r>
            <a:r>
              <a:rPr lang="fr-BE" dirty="0" err="1" smtClean="0"/>
              <a:t>region</a:t>
            </a:r>
            <a:r>
              <a:rPr lang="fr-BE" dirty="0" smtClean="0"/>
              <a:t> to </a:t>
            </a:r>
            <a:r>
              <a:rPr lang="fr-BE" dirty="0" err="1" smtClean="0"/>
              <a:t>launch</a:t>
            </a:r>
            <a:r>
              <a:rPr lang="fr-BE" dirty="0" smtClean="0"/>
              <a:t> </a:t>
            </a:r>
            <a:r>
              <a:rPr lang="fr-BE" dirty="0" err="1" smtClean="0"/>
              <a:t>TRMs</a:t>
            </a:r>
            <a:endParaRPr lang="en-GB" dirty="0"/>
          </a:p>
        </p:txBody>
      </p:sp>
      <p:sp>
        <p:nvSpPr>
          <p:cNvPr id="4" name="Slide Number Placeholder 3"/>
          <p:cNvSpPr>
            <a:spLocks noGrp="1"/>
          </p:cNvSpPr>
          <p:nvPr>
            <p:ph type="sldNum" sz="quarter" idx="10"/>
          </p:nvPr>
        </p:nvSpPr>
        <p:spPr/>
        <p:txBody>
          <a:bodyPr/>
          <a:lstStyle/>
          <a:p>
            <a:fld id="{A0200F4F-8161-429E-B2F8-E19C2E4AAFBF}" type="slidenum">
              <a:rPr lang="en-GB" smtClean="0"/>
              <a:t>20</a:t>
            </a:fld>
            <a:endParaRPr lang="en-GB"/>
          </a:p>
        </p:txBody>
      </p:sp>
    </p:spTree>
    <p:extLst>
      <p:ext uri="{BB962C8B-B14F-4D97-AF65-F5344CB8AC3E}">
        <p14:creationId xmlns:p14="http://schemas.microsoft.com/office/powerpoint/2010/main" val="1275156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r>
              <a:rPr lang="en-US" altLang="en-US" smtClean="0">
                <a:latin typeface="Arial" charset="0"/>
              </a:rPr>
              <a:t>First thing to say is that often a bad project during implementation is the result of a badly designed terms of reference.</a:t>
            </a:r>
          </a:p>
          <a:p>
            <a:endParaRPr lang="en-US" altLang="en-US" smtClean="0">
              <a:latin typeface="Arial" charset="0"/>
            </a:endParaRPr>
          </a:p>
        </p:txBody>
      </p:sp>
      <p:sp>
        <p:nvSpPr>
          <p:cNvPr id="68612"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3030" indent="-285413" defTabSz="912045" eaLnBrk="0" hangingPunct="0">
              <a:spcBef>
                <a:spcPct val="30000"/>
              </a:spcBef>
              <a:defRPr sz="1200">
                <a:solidFill>
                  <a:schemeClr val="tx1"/>
                </a:solidFill>
                <a:latin typeface="Arial" charset="0"/>
              </a:defRPr>
            </a:lvl2pPr>
            <a:lvl3pPr marL="1143246" indent="-228012" defTabSz="912045" eaLnBrk="0" hangingPunct="0">
              <a:spcBef>
                <a:spcPct val="30000"/>
              </a:spcBef>
              <a:defRPr sz="1200">
                <a:solidFill>
                  <a:schemeClr val="tx1"/>
                </a:solidFill>
                <a:latin typeface="Arial" charset="0"/>
              </a:defRPr>
            </a:lvl3pPr>
            <a:lvl4pPr marL="1600863" indent="-228012" defTabSz="912045" eaLnBrk="0" hangingPunct="0">
              <a:spcBef>
                <a:spcPct val="30000"/>
              </a:spcBef>
              <a:defRPr sz="1200">
                <a:solidFill>
                  <a:schemeClr val="tx1"/>
                </a:solidFill>
                <a:latin typeface="Arial" charset="0"/>
              </a:defRPr>
            </a:lvl4pPr>
            <a:lvl5pPr marL="2060075" indent="-228012" defTabSz="912045" eaLnBrk="0" hangingPunct="0">
              <a:spcBef>
                <a:spcPct val="30000"/>
              </a:spcBef>
              <a:defRPr sz="1200">
                <a:solidFill>
                  <a:schemeClr val="tx1"/>
                </a:solidFill>
                <a:latin typeface="Arial" charset="0"/>
              </a:defRPr>
            </a:lvl5pPr>
            <a:lvl6pPr marL="2519286" indent="-228012" defTabSz="912045" eaLnBrk="0" fontAlgn="base" hangingPunct="0">
              <a:spcBef>
                <a:spcPct val="30000"/>
              </a:spcBef>
              <a:spcAft>
                <a:spcPct val="0"/>
              </a:spcAft>
              <a:defRPr sz="1200">
                <a:solidFill>
                  <a:schemeClr val="tx1"/>
                </a:solidFill>
                <a:latin typeface="Arial" charset="0"/>
              </a:defRPr>
            </a:lvl6pPr>
            <a:lvl7pPr marL="2978498" indent="-228012" defTabSz="912045" eaLnBrk="0" fontAlgn="base" hangingPunct="0">
              <a:spcBef>
                <a:spcPct val="30000"/>
              </a:spcBef>
              <a:spcAft>
                <a:spcPct val="0"/>
              </a:spcAft>
              <a:defRPr sz="1200">
                <a:solidFill>
                  <a:schemeClr val="tx1"/>
                </a:solidFill>
                <a:latin typeface="Arial" charset="0"/>
              </a:defRPr>
            </a:lvl7pPr>
            <a:lvl8pPr marL="3437710" indent="-228012" defTabSz="912045" eaLnBrk="0" fontAlgn="base" hangingPunct="0">
              <a:spcBef>
                <a:spcPct val="30000"/>
              </a:spcBef>
              <a:spcAft>
                <a:spcPct val="0"/>
              </a:spcAft>
              <a:defRPr sz="1200">
                <a:solidFill>
                  <a:schemeClr val="tx1"/>
                </a:solidFill>
                <a:latin typeface="Arial" charset="0"/>
              </a:defRPr>
            </a:lvl8pPr>
            <a:lvl9pPr marL="3896921" indent="-228012"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65BAE90-6F78-4905-8438-8EA0AE464A7A}" type="slidenum">
              <a:rPr lang="en-GB" altLang="en-US" smtClean="0"/>
              <a:pPr eaLnBrk="1" hangingPunct="1">
                <a:spcBef>
                  <a:spcPct val="0"/>
                </a:spcBef>
              </a:pPr>
              <a:t>21</a:t>
            </a:fld>
            <a:endParaRPr lang="en-GB"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p:spPr>
        <p:txBody>
          <a:bodyPr/>
          <a:lstStyle/>
          <a:p>
            <a:r>
              <a:rPr lang="en-GB" altLang="en-US" smtClean="0">
                <a:latin typeface="Arial" charset="0"/>
              </a:rPr>
              <a:t>ideally not too high ranking position but not too low neither, in general PL are Heads of a department while RTA counterparts are heads of unit, this is the good combination</a:t>
            </a:r>
          </a:p>
          <a:p>
            <a:endParaRPr lang="en-GB" altLang="en-US" smtClean="0">
              <a:latin typeface="Arial" charset="0"/>
            </a:endParaRPr>
          </a:p>
        </p:txBody>
      </p:sp>
      <p:sp>
        <p:nvSpPr>
          <p:cNvPr id="69636"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6219" indent="-287007" defTabSz="912045" eaLnBrk="0" hangingPunct="0">
              <a:spcBef>
                <a:spcPct val="30000"/>
              </a:spcBef>
              <a:defRPr sz="1200">
                <a:solidFill>
                  <a:schemeClr val="tx1"/>
                </a:solidFill>
                <a:latin typeface="Arial" charset="0"/>
              </a:defRPr>
            </a:lvl2pPr>
            <a:lvl3pPr marL="1148029" indent="-229606" defTabSz="912045" eaLnBrk="0" hangingPunct="0">
              <a:spcBef>
                <a:spcPct val="30000"/>
              </a:spcBef>
              <a:defRPr sz="1200">
                <a:solidFill>
                  <a:schemeClr val="tx1"/>
                </a:solidFill>
                <a:latin typeface="Arial" charset="0"/>
              </a:defRPr>
            </a:lvl3pPr>
            <a:lvl4pPr marL="1607241" indent="-229606" defTabSz="912045" eaLnBrk="0" hangingPunct="0">
              <a:spcBef>
                <a:spcPct val="30000"/>
              </a:spcBef>
              <a:defRPr sz="1200">
                <a:solidFill>
                  <a:schemeClr val="tx1"/>
                </a:solidFill>
                <a:latin typeface="Arial" charset="0"/>
              </a:defRPr>
            </a:lvl4pPr>
            <a:lvl5pPr marL="2066453" indent="-229606" defTabSz="912045" eaLnBrk="0" hangingPunct="0">
              <a:spcBef>
                <a:spcPct val="30000"/>
              </a:spcBef>
              <a:defRPr sz="1200">
                <a:solidFill>
                  <a:schemeClr val="tx1"/>
                </a:solidFill>
                <a:latin typeface="Arial" charset="0"/>
              </a:defRPr>
            </a:lvl5pPr>
            <a:lvl6pPr marL="2525664" indent="-229606" defTabSz="912045" eaLnBrk="0" fontAlgn="base" hangingPunct="0">
              <a:spcBef>
                <a:spcPct val="30000"/>
              </a:spcBef>
              <a:spcAft>
                <a:spcPct val="0"/>
              </a:spcAft>
              <a:defRPr sz="1200">
                <a:solidFill>
                  <a:schemeClr val="tx1"/>
                </a:solidFill>
                <a:latin typeface="Arial" charset="0"/>
              </a:defRPr>
            </a:lvl6pPr>
            <a:lvl7pPr marL="2984876" indent="-229606" defTabSz="912045" eaLnBrk="0" fontAlgn="base" hangingPunct="0">
              <a:spcBef>
                <a:spcPct val="30000"/>
              </a:spcBef>
              <a:spcAft>
                <a:spcPct val="0"/>
              </a:spcAft>
              <a:defRPr sz="1200">
                <a:solidFill>
                  <a:schemeClr val="tx1"/>
                </a:solidFill>
                <a:latin typeface="Arial" charset="0"/>
              </a:defRPr>
            </a:lvl7pPr>
            <a:lvl8pPr marL="3444088" indent="-229606" defTabSz="912045" eaLnBrk="0" fontAlgn="base" hangingPunct="0">
              <a:spcBef>
                <a:spcPct val="30000"/>
              </a:spcBef>
              <a:spcAft>
                <a:spcPct val="0"/>
              </a:spcAft>
              <a:defRPr sz="1200">
                <a:solidFill>
                  <a:schemeClr val="tx1"/>
                </a:solidFill>
                <a:latin typeface="Arial" charset="0"/>
              </a:defRPr>
            </a:lvl8pPr>
            <a:lvl9pPr marL="3903299" indent="-229606"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2D879A2-DA4B-47FA-924B-607C9DB742DB}" type="slidenum">
              <a:rPr lang="en-GB" altLang="en-US" smtClean="0"/>
              <a:pPr eaLnBrk="1" hangingPunct="1">
                <a:spcBef>
                  <a:spcPct val="0"/>
                </a:spcBef>
              </a:pPr>
              <a:t>23</a:t>
            </a:fld>
            <a:endParaRPr lang="en-GB"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p:spPr>
        <p:txBody>
          <a:bodyPr/>
          <a:lstStyle/>
          <a:p>
            <a:r>
              <a:rPr lang="en-US" altLang="en-US" smtClean="0">
                <a:latin typeface="Arial" charset="0"/>
              </a:rPr>
              <a:t>Sustainability:  Twinning is meant for </a:t>
            </a:r>
            <a:r>
              <a:rPr lang="en-US" altLang="en-US" b="1" smtClean="0">
                <a:latin typeface="Arial" charset="0"/>
              </a:rPr>
              <a:t>long term assistance</a:t>
            </a:r>
            <a:r>
              <a:rPr lang="en-US" altLang="en-US" smtClean="0">
                <a:latin typeface="Arial" charset="0"/>
              </a:rPr>
              <a:t>, essential aspect</a:t>
            </a:r>
          </a:p>
          <a:p>
            <a:r>
              <a:rPr lang="en-US" altLang="en-US" b="1" smtClean="0">
                <a:latin typeface="Arial" charset="0"/>
              </a:rPr>
              <a:t>Much to say: </a:t>
            </a:r>
            <a:r>
              <a:rPr lang="en-US" altLang="en-US" smtClean="0">
                <a:latin typeface="Arial" charset="0"/>
              </a:rPr>
              <a:t>learning by doing, train the trainers, materials available online, project website, discussion forum for WG, preparation of missions beforehand</a:t>
            </a:r>
          </a:p>
          <a:p>
            <a:r>
              <a:rPr lang="en-US" altLang="en-US" smtClean="0">
                <a:latin typeface="Arial" charset="0"/>
              </a:rPr>
              <a:t>Signature of cooperation agreement between administrations at the end of the project? Assist the beneficiary, do not impose your legislation, your procedures, contract possibility to review activities, importance of implementation methods, </a:t>
            </a:r>
          </a:p>
          <a:p>
            <a:r>
              <a:rPr lang="en-US" altLang="en-US" smtClean="0">
                <a:latin typeface="Arial" charset="0"/>
              </a:rPr>
              <a:t>Invitation to events organised by EU administration, internships, exchanges of experts, the minimum answer phone calls</a:t>
            </a:r>
          </a:p>
          <a:p>
            <a:endParaRPr lang="en-US" altLang="en-US" smtClean="0">
              <a:latin typeface="Arial" charset="0"/>
            </a:endParaRPr>
          </a:p>
          <a:p>
            <a:r>
              <a:rPr lang="en-US" altLang="en-US" smtClean="0">
                <a:latin typeface="Arial" charset="0"/>
              </a:rPr>
              <a:t>Names of countries</a:t>
            </a:r>
          </a:p>
          <a:p>
            <a:endParaRPr lang="en-US" altLang="en-US" smtClean="0">
              <a:latin typeface="Arial" charset="0"/>
            </a:endParaRPr>
          </a:p>
          <a:p>
            <a:r>
              <a:rPr lang="en-US" altLang="en-US" smtClean="0">
                <a:latin typeface="Arial" charset="0"/>
              </a:rPr>
              <a:t>RTAs as Ambassadors</a:t>
            </a:r>
          </a:p>
          <a:p>
            <a:endParaRPr lang="en-US" altLang="en-US" smtClean="0">
              <a:latin typeface="Arial" charset="0"/>
            </a:endParaRPr>
          </a:p>
          <a:p>
            <a:r>
              <a:rPr lang="en-US" altLang="en-US" smtClean="0">
                <a:latin typeface="Arial" charset="0"/>
              </a:rPr>
              <a:t>Minutes of meetings</a:t>
            </a:r>
          </a:p>
          <a:p>
            <a:endParaRPr lang="en-US" altLang="en-US" smtClean="0">
              <a:latin typeface="Arial" charset="0"/>
            </a:endParaRPr>
          </a:p>
        </p:txBody>
      </p:sp>
      <p:sp>
        <p:nvSpPr>
          <p:cNvPr id="70660"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3030" indent="-285413" defTabSz="912045" eaLnBrk="0" hangingPunct="0">
              <a:spcBef>
                <a:spcPct val="30000"/>
              </a:spcBef>
              <a:defRPr sz="1200">
                <a:solidFill>
                  <a:schemeClr val="tx1"/>
                </a:solidFill>
                <a:latin typeface="Arial" charset="0"/>
              </a:defRPr>
            </a:lvl2pPr>
            <a:lvl3pPr marL="1143246" indent="-228012" defTabSz="912045" eaLnBrk="0" hangingPunct="0">
              <a:spcBef>
                <a:spcPct val="30000"/>
              </a:spcBef>
              <a:defRPr sz="1200">
                <a:solidFill>
                  <a:schemeClr val="tx1"/>
                </a:solidFill>
                <a:latin typeface="Arial" charset="0"/>
              </a:defRPr>
            </a:lvl3pPr>
            <a:lvl4pPr marL="1600863" indent="-228012" defTabSz="912045" eaLnBrk="0" hangingPunct="0">
              <a:spcBef>
                <a:spcPct val="30000"/>
              </a:spcBef>
              <a:defRPr sz="1200">
                <a:solidFill>
                  <a:schemeClr val="tx1"/>
                </a:solidFill>
                <a:latin typeface="Arial" charset="0"/>
              </a:defRPr>
            </a:lvl4pPr>
            <a:lvl5pPr marL="2060075" indent="-228012" defTabSz="912045" eaLnBrk="0" hangingPunct="0">
              <a:spcBef>
                <a:spcPct val="30000"/>
              </a:spcBef>
              <a:defRPr sz="1200">
                <a:solidFill>
                  <a:schemeClr val="tx1"/>
                </a:solidFill>
                <a:latin typeface="Arial" charset="0"/>
              </a:defRPr>
            </a:lvl5pPr>
            <a:lvl6pPr marL="2519286" indent="-228012" defTabSz="912045" eaLnBrk="0" fontAlgn="base" hangingPunct="0">
              <a:spcBef>
                <a:spcPct val="30000"/>
              </a:spcBef>
              <a:spcAft>
                <a:spcPct val="0"/>
              </a:spcAft>
              <a:defRPr sz="1200">
                <a:solidFill>
                  <a:schemeClr val="tx1"/>
                </a:solidFill>
                <a:latin typeface="Arial" charset="0"/>
              </a:defRPr>
            </a:lvl6pPr>
            <a:lvl7pPr marL="2978498" indent="-228012" defTabSz="912045" eaLnBrk="0" fontAlgn="base" hangingPunct="0">
              <a:spcBef>
                <a:spcPct val="30000"/>
              </a:spcBef>
              <a:spcAft>
                <a:spcPct val="0"/>
              </a:spcAft>
              <a:defRPr sz="1200">
                <a:solidFill>
                  <a:schemeClr val="tx1"/>
                </a:solidFill>
                <a:latin typeface="Arial" charset="0"/>
              </a:defRPr>
            </a:lvl7pPr>
            <a:lvl8pPr marL="3437710" indent="-228012" defTabSz="912045" eaLnBrk="0" fontAlgn="base" hangingPunct="0">
              <a:spcBef>
                <a:spcPct val="30000"/>
              </a:spcBef>
              <a:spcAft>
                <a:spcPct val="0"/>
              </a:spcAft>
              <a:defRPr sz="1200">
                <a:solidFill>
                  <a:schemeClr val="tx1"/>
                </a:solidFill>
                <a:latin typeface="Arial" charset="0"/>
              </a:defRPr>
            </a:lvl8pPr>
            <a:lvl9pPr marL="3896921" indent="-228012"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748A0A89-04BC-41BE-8C72-AB9F68E662AD}" type="slidenum">
              <a:rPr lang="en-GB" altLang="en-US" smtClean="0"/>
              <a:pPr eaLnBrk="1" hangingPunct="1">
                <a:spcBef>
                  <a:spcPct val="0"/>
                </a:spcBef>
              </a:pPr>
              <a:t>27</a:t>
            </a:fld>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51544B07-07DB-4F9B-A01F-3CB583C0792C}"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2986991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89DFCDD-B3C7-4CD2-A5F6-E7A51B5DFDE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765533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75ED07-ED8F-4BAD-A619-DC757B5535D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229991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0877F4-B264-4AEA-9C23-9FD2C5D777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33045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046D76-64C6-4B8F-BAC2-C89D20DCA64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492483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99504B2-306F-4217-BD0F-90B339BDA2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54861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0FF7E3-ADAB-44C4-8266-8D42E377A06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7703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F65C28-BB8C-4FAC-AB10-AB605C6BBC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04699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ADC2D8-E021-4184-AD4D-CBEA840EA9D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51403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DD56BA3-4E28-4B70-B725-D84C630D53D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29838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E93AF70-CDDF-43A3-A995-530CC2ECB70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8166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DFF6448-5616-41B3-873E-7C5A604202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30721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8C2DFE8-CF7D-4AFD-AFC4-26556A56B6C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05192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F6EBA4-1624-463D-8433-334C2347B77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145647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94A53FA9-7A3C-44B2-A4EC-D03BD684C5C8}"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21802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w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Word_97_-_2003_Document2.doc"/><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5.w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6.png"/><Relationship Id="rId4"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ec.europa.eu/twinnin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mailto:NEAR-TWINNING@ec.europa.eu" TargetMode="External"/><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image" Target="../media/image6.png"/><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04800" y="1447800"/>
            <a:ext cx="8229600" cy="774700"/>
          </a:xfrm>
        </p:spPr>
        <p:txBody>
          <a:bodyPr/>
          <a:lstStyle/>
          <a:p>
            <a:pPr indent="0" eaLnBrk="1" hangingPunct="1"/>
            <a:r>
              <a:rPr lang="en-GB" sz="3600" kern="1200" dirty="0">
                <a:solidFill>
                  <a:srgbClr val="C00000"/>
                </a:solidFill>
                <a:effectLst>
                  <a:outerShdw blurRad="31750" dist="25400" dir="5400000" algn="tl" rotWithShape="0">
                    <a:srgbClr val="000000">
                      <a:alpha val="25000"/>
                    </a:srgbClr>
                  </a:outerShdw>
                </a:effectLst>
              </a:rPr>
              <a:t>REPORTING REQUIREMENTS</a:t>
            </a:r>
          </a:p>
        </p:txBody>
      </p:sp>
      <p:sp>
        <p:nvSpPr>
          <p:cNvPr id="34819" name="Rectangle 3"/>
          <p:cNvSpPr>
            <a:spLocks noGrp="1" noChangeArrowheads="1"/>
          </p:cNvSpPr>
          <p:nvPr>
            <p:ph type="body" idx="1"/>
          </p:nvPr>
        </p:nvSpPr>
        <p:spPr>
          <a:xfrm>
            <a:off x="395288" y="1989138"/>
            <a:ext cx="8229600" cy="3529012"/>
          </a:xfrm>
        </p:spPr>
        <p:txBody>
          <a:bodyPr/>
          <a:lstStyle/>
          <a:p>
            <a:pPr eaLnBrk="1" hangingPunct="1"/>
            <a:endParaRPr lang="en-GB" sz="3200" smtClean="0">
              <a:solidFill>
                <a:srgbClr val="DC280A"/>
              </a:solidFill>
            </a:endParaRPr>
          </a:p>
          <a:p>
            <a:pPr eaLnBrk="1" hangingPunct="1">
              <a:buClr>
                <a:srgbClr val="DF0303"/>
              </a:buClr>
            </a:pPr>
            <a:r>
              <a:rPr lang="en-GB" sz="3200" smtClean="0">
                <a:solidFill>
                  <a:srgbClr val="DC280A"/>
                </a:solidFill>
              </a:rPr>
              <a:t>Interim Quarterly Reports</a:t>
            </a:r>
            <a:r>
              <a:rPr lang="en-GB" sz="3200" smtClean="0"/>
              <a:t> </a:t>
            </a:r>
          </a:p>
          <a:p>
            <a:pPr eaLnBrk="1" hangingPunct="1">
              <a:buClr>
                <a:srgbClr val="DF0303"/>
              </a:buClr>
            </a:pPr>
            <a:endParaRPr lang="en-GB" sz="3200" smtClean="0"/>
          </a:p>
          <a:p>
            <a:pPr eaLnBrk="1" hangingPunct="1">
              <a:buClr>
                <a:srgbClr val="DF0303"/>
              </a:buClr>
            </a:pPr>
            <a:r>
              <a:rPr lang="en-GB" sz="3200" smtClean="0">
                <a:solidFill>
                  <a:srgbClr val="DC280A"/>
                </a:solidFill>
              </a:rPr>
              <a:t>Final Report</a:t>
            </a:r>
            <a:r>
              <a:rPr lang="en-GB" smtClean="0"/>
              <a:t> </a:t>
            </a:r>
          </a:p>
          <a:p>
            <a:pPr eaLnBrk="1" hangingPunct="1"/>
            <a:endParaRPr lang="en-GB"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a:t>
            </a:fld>
            <a:endParaRPr lang="en-GB">
              <a:solidFill>
                <a:srgbClr val="000000"/>
              </a:solidFill>
            </a:endParaRPr>
          </a:p>
        </p:txBody>
      </p:sp>
    </p:spTree>
    <p:extLst>
      <p:ext uri="{BB962C8B-B14F-4D97-AF65-F5344CB8AC3E}">
        <p14:creationId xmlns:p14="http://schemas.microsoft.com/office/powerpoint/2010/main" val="420604321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68313" y="1125538"/>
            <a:ext cx="8229600" cy="94615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ADDENDUM (1)</a:t>
            </a:r>
          </a:p>
        </p:txBody>
      </p:sp>
      <p:sp>
        <p:nvSpPr>
          <p:cNvPr id="44035" name="Rectangle 3"/>
          <p:cNvSpPr>
            <a:spLocks noGrp="1" noChangeArrowheads="1"/>
          </p:cNvSpPr>
          <p:nvPr>
            <p:ph type="body" idx="1"/>
          </p:nvPr>
        </p:nvSpPr>
        <p:spPr>
          <a:xfrm>
            <a:off x="468313" y="1905000"/>
            <a:ext cx="8229600" cy="4953000"/>
          </a:xfrm>
        </p:spPr>
        <p:txBody>
          <a:bodyPr/>
          <a:lstStyle/>
          <a:p>
            <a:pPr eaLnBrk="1" hangingPunct="1">
              <a:lnSpc>
                <a:spcPct val="90000"/>
              </a:lnSpc>
              <a:buClr>
                <a:srgbClr val="2D5EC1"/>
              </a:buClr>
            </a:pPr>
            <a:r>
              <a:rPr lang="en-GB" dirty="0" smtClean="0">
                <a:solidFill>
                  <a:srgbClr val="DC280A"/>
                </a:solidFill>
              </a:rPr>
              <a:t>Union Acquis</a:t>
            </a:r>
            <a:r>
              <a:rPr lang="en-GB" dirty="0" smtClean="0"/>
              <a:t> related to the project (Article 2 of the Work plan)</a:t>
            </a:r>
          </a:p>
          <a:p>
            <a:pPr marL="0" indent="0" eaLnBrk="1" hangingPunct="1">
              <a:lnSpc>
                <a:spcPct val="90000"/>
              </a:lnSpc>
              <a:buClr>
                <a:srgbClr val="2D5EC1"/>
              </a:buClr>
              <a:buNone/>
            </a:pPr>
            <a:endParaRPr lang="en-GB" dirty="0" smtClean="0"/>
          </a:p>
          <a:p>
            <a:pPr eaLnBrk="1" hangingPunct="1">
              <a:lnSpc>
                <a:spcPct val="120000"/>
              </a:lnSpc>
              <a:buClr>
                <a:srgbClr val="2D5EC1"/>
              </a:buClr>
            </a:pPr>
            <a:r>
              <a:rPr lang="en-GB" dirty="0" smtClean="0"/>
              <a:t>Definition of the </a:t>
            </a:r>
            <a:r>
              <a:rPr lang="en-GB" dirty="0" smtClean="0">
                <a:solidFill>
                  <a:srgbClr val="DC280A"/>
                </a:solidFill>
              </a:rPr>
              <a:t>mandatory results</a:t>
            </a:r>
            <a:r>
              <a:rPr lang="en-GB" dirty="0" smtClean="0"/>
              <a:t> and the </a:t>
            </a:r>
            <a:r>
              <a:rPr lang="en-GB" dirty="0" smtClean="0">
                <a:solidFill>
                  <a:srgbClr val="DC280A"/>
                </a:solidFill>
              </a:rPr>
              <a:t>benchmarks</a:t>
            </a:r>
            <a:r>
              <a:rPr lang="en-GB" dirty="0" smtClean="0"/>
              <a:t> to be achieved (Articles 3 and 4 of the Work plan)</a:t>
            </a:r>
          </a:p>
          <a:p>
            <a:pPr marL="0" indent="0" eaLnBrk="1" hangingPunct="1">
              <a:lnSpc>
                <a:spcPct val="120000"/>
              </a:lnSpc>
              <a:buClr>
                <a:srgbClr val="2D5EC1"/>
              </a:buClr>
              <a:buNone/>
            </a:pPr>
            <a:endParaRPr lang="en-GB" dirty="0" smtClean="0"/>
          </a:p>
          <a:p>
            <a:pPr eaLnBrk="1" hangingPunct="1">
              <a:lnSpc>
                <a:spcPct val="90000"/>
              </a:lnSpc>
              <a:buClr>
                <a:srgbClr val="2D5EC1"/>
              </a:buClr>
            </a:pPr>
            <a:r>
              <a:rPr lang="en-GB" dirty="0" smtClean="0">
                <a:solidFill>
                  <a:srgbClr val="DC280A"/>
                </a:solidFill>
              </a:rPr>
              <a:t>MS administration</a:t>
            </a:r>
            <a:r>
              <a:rPr lang="en-GB" dirty="0" smtClean="0"/>
              <a:t> involved in the Twinning project (Article 5 of the Contract)</a:t>
            </a:r>
          </a:p>
          <a:p>
            <a:pPr marL="0" indent="0" eaLnBrk="1" hangingPunct="1">
              <a:lnSpc>
                <a:spcPct val="90000"/>
              </a:lnSpc>
              <a:buClr>
                <a:srgbClr val="2D5EC1"/>
              </a:buClr>
              <a:buNone/>
            </a:pPr>
            <a:endParaRPr lang="en-GB" dirty="0" smtClean="0"/>
          </a:p>
          <a:p>
            <a:pPr eaLnBrk="1" hangingPunct="1">
              <a:lnSpc>
                <a:spcPct val="90000"/>
              </a:lnSpc>
              <a:buClr>
                <a:srgbClr val="2D5EC1"/>
              </a:buClr>
            </a:pPr>
            <a:r>
              <a:rPr lang="en-GB" dirty="0" smtClean="0"/>
              <a:t>The </a:t>
            </a:r>
            <a:r>
              <a:rPr lang="en-GB" dirty="0" smtClean="0">
                <a:solidFill>
                  <a:srgbClr val="DC280A"/>
                </a:solidFill>
              </a:rPr>
              <a:t>period of execution </a:t>
            </a:r>
            <a:r>
              <a:rPr lang="en-GB" dirty="0"/>
              <a:t>or</a:t>
            </a:r>
            <a:r>
              <a:rPr lang="en-GB" dirty="0" smtClean="0">
                <a:solidFill>
                  <a:srgbClr val="DC280A"/>
                </a:solidFill>
              </a:rPr>
              <a:t> implementation</a:t>
            </a:r>
            <a:r>
              <a:rPr lang="en-GB" dirty="0" smtClean="0"/>
              <a:t> (Art 2 of the Contract)</a:t>
            </a:r>
          </a:p>
        </p:txBody>
      </p:sp>
      <p:graphicFrame>
        <p:nvGraphicFramePr>
          <p:cNvPr id="44036" name="Object 4"/>
          <p:cNvGraphicFramePr>
            <a:graphicFrameLocks noChangeAspect="1"/>
          </p:cNvGraphicFramePr>
          <p:nvPr>
            <p:extLst>
              <p:ext uri="{D42A27DB-BD31-4B8C-83A1-F6EECF244321}">
                <p14:modId xmlns:p14="http://schemas.microsoft.com/office/powerpoint/2010/main" val="2380412295"/>
              </p:ext>
            </p:extLst>
          </p:nvPr>
        </p:nvGraphicFramePr>
        <p:xfrm>
          <a:off x="7924800" y="5029200"/>
          <a:ext cx="914400" cy="714375"/>
        </p:xfrm>
        <a:graphic>
          <a:graphicData uri="http://schemas.openxmlformats.org/presentationml/2006/ole">
            <mc:AlternateContent xmlns:mc="http://schemas.openxmlformats.org/markup-compatibility/2006">
              <mc:Choice xmlns:v="urn:schemas-microsoft-com:vml" Requires="v">
                <p:oleObj spid="_x0000_s1095"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4800" y="5029200"/>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10</a:t>
            </a:fld>
            <a:endParaRPr lang="en-GB">
              <a:solidFill>
                <a:srgbClr val="000000"/>
              </a:solidFill>
            </a:endParaRPr>
          </a:p>
        </p:txBody>
      </p:sp>
    </p:spTree>
    <p:extLst>
      <p:ext uri="{BB962C8B-B14F-4D97-AF65-F5344CB8AC3E}">
        <p14:creationId xmlns:p14="http://schemas.microsoft.com/office/powerpoint/2010/main" val="110092832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68313" y="1125538"/>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ADDENDUM (2)</a:t>
            </a:r>
          </a:p>
        </p:txBody>
      </p:sp>
      <p:sp>
        <p:nvSpPr>
          <p:cNvPr id="45059" name="Rectangle 3"/>
          <p:cNvSpPr>
            <a:spLocks noGrp="1" noChangeArrowheads="1"/>
          </p:cNvSpPr>
          <p:nvPr>
            <p:ph type="body" idx="1"/>
          </p:nvPr>
        </p:nvSpPr>
        <p:spPr/>
        <p:txBody>
          <a:bodyPr/>
          <a:lstStyle/>
          <a:p>
            <a:pPr eaLnBrk="1" hangingPunct="1">
              <a:lnSpc>
                <a:spcPct val="120000"/>
              </a:lnSpc>
              <a:buClr>
                <a:srgbClr val="2D5EC1"/>
              </a:buClr>
            </a:pPr>
            <a:r>
              <a:rPr lang="en-GB" dirty="0" smtClean="0">
                <a:solidFill>
                  <a:srgbClr val="DC280A"/>
                </a:solidFill>
              </a:rPr>
              <a:t>Identity</a:t>
            </a:r>
            <a:r>
              <a:rPr lang="en-GB" dirty="0" smtClean="0"/>
              <a:t> of the MS and BC </a:t>
            </a:r>
            <a:r>
              <a:rPr lang="en-GB" b="1" dirty="0">
                <a:solidFill>
                  <a:schemeClr val="accent2"/>
                </a:solidFill>
              </a:rPr>
              <a:t>Project Leaders</a:t>
            </a:r>
            <a:r>
              <a:rPr lang="en-GB" dirty="0" smtClean="0"/>
              <a:t>, the </a:t>
            </a:r>
            <a:r>
              <a:rPr lang="en-GB" b="1" dirty="0">
                <a:solidFill>
                  <a:schemeClr val="accent2"/>
                </a:solidFill>
              </a:rPr>
              <a:t>RTA</a:t>
            </a:r>
            <a:r>
              <a:rPr lang="en-GB" dirty="0" smtClean="0"/>
              <a:t> and the </a:t>
            </a:r>
            <a:r>
              <a:rPr lang="en-GB" b="1" dirty="0" smtClean="0">
                <a:solidFill>
                  <a:schemeClr val="accent2"/>
                </a:solidFill>
              </a:rPr>
              <a:t>key MS experts </a:t>
            </a:r>
            <a:r>
              <a:rPr lang="en-GB" dirty="0" smtClean="0"/>
              <a:t>(Article 6 of the Work plan)</a:t>
            </a:r>
          </a:p>
          <a:p>
            <a:pPr eaLnBrk="1" hangingPunct="1">
              <a:lnSpc>
                <a:spcPct val="120000"/>
              </a:lnSpc>
              <a:buClr>
                <a:srgbClr val="2D5EC1"/>
              </a:buClr>
            </a:pPr>
            <a:r>
              <a:rPr lang="en-GB" dirty="0" smtClean="0"/>
              <a:t>Major </a:t>
            </a:r>
            <a:r>
              <a:rPr lang="en-GB" dirty="0" smtClean="0">
                <a:solidFill>
                  <a:srgbClr val="DC280A"/>
                </a:solidFill>
              </a:rPr>
              <a:t>reallocations beyond 25%</a:t>
            </a:r>
            <a:r>
              <a:rPr lang="en-GB" dirty="0" smtClean="0"/>
              <a:t> of the total Budget</a:t>
            </a:r>
          </a:p>
          <a:p>
            <a:pPr eaLnBrk="1" hangingPunct="1">
              <a:lnSpc>
                <a:spcPct val="120000"/>
              </a:lnSpc>
              <a:buClr>
                <a:srgbClr val="2D5EC1"/>
              </a:buClr>
            </a:pPr>
            <a:r>
              <a:rPr lang="en-GB" dirty="0" smtClean="0"/>
              <a:t>Template to be used in </a:t>
            </a:r>
            <a:r>
              <a:rPr lang="en-GB" dirty="0" smtClean="0">
                <a:solidFill>
                  <a:srgbClr val="DC280A"/>
                </a:solidFill>
              </a:rPr>
              <a:t>ANNEX C12</a:t>
            </a:r>
          </a:p>
        </p:txBody>
      </p:sp>
      <p:graphicFrame>
        <p:nvGraphicFramePr>
          <p:cNvPr id="45060" name="Object 4"/>
          <p:cNvGraphicFramePr>
            <a:graphicFrameLocks noChangeAspect="1"/>
          </p:cNvGraphicFramePr>
          <p:nvPr/>
        </p:nvGraphicFramePr>
        <p:xfrm>
          <a:off x="7885113" y="5805488"/>
          <a:ext cx="914400" cy="714375"/>
        </p:xfrm>
        <a:graphic>
          <a:graphicData uri="http://schemas.openxmlformats.org/presentationml/2006/ole">
            <mc:AlternateContent xmlns:mc="http://schemas.openxmlformats.org/markup-compatibility/2006">
              <mc:Choice xmlns:v="urn:schemas-microsoft-com:vml" Requires="v">
                <p:oleObj spid="_x0000_s2118"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113" y="5805488"/>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11</a:t>
            </a:fld>
            <a:endParaRPr lang="en-GB">
              <a:solidFill>
                <a:srgbClr val="000000"/>
              </a:solidFill>
            </a:endParaRPr>
          </a:p>
        </p:txBody>
      </p:sp>
    </p:spTree>
    <p:extLst>
      <p:ext uri="{BB962C8B-B14F-4D97-AF65-F5344CB8AC3E}">
        <p14:creationId xmlns:p14="http://schemas.microsoft.com/office/powerpoint/2010/main" val="307645518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229600" cy="936625"/>
          </a:xfrm>
        </p:spPr>
        <p:txBody>
          <a:bodyPr/>
          <a:lstStyle/>
          <a:p>
            <a:r>
              <a:rPr lang="fr-BE" sz="2800" kern="1200" dirty="0">
                <a:solidFill>
                  <a:srgbClr val="C00000"/>
                </a:solidFill>
                <a:effectLst>
                  <a:outerShdw blurRad="31750" dist="25400" dir="5400000" algn="tl" rotWithShape="0">
                    <a:srgbClr val="000000">
                      <a:alpha val="25000"/>
                    </a:srgbClr>
                  </a:outerShdw>
                </a:effectLst>
              </a:rPr>
              <a:t>Exception</a:t>
            </a:r>
            <a:endParaRPr lang="en-GB" sz="2800" kern="1200" dirty="0">
              <a:solidFill>
                <a:srgbClr val="C00000"/>
              </a:solidFill>
              <a:effectLst>
                <a:outerShdw blurRad="31750" dist="25400" dir="5400000" algn="tl" rotWithShape="0">
                  <a:srgbClr val="000000">
                    <a:alpha val="25000"/>
                  </a:srgbClr>
                </a:outerShdw>
              </a:effectLst>
            </a:endParaRPr>
          </a:p>
        </p:txBody>
      </p:sp>
      <p:sp>
        <p:nvSpPr>
          <p:cNvPr id="3" name="Content Placeholder 2"/>
          <p:cNvSpPr>
            <a:spLocks noGrp="1"/>
          </p:cNvSpPr>
          <p:nvPr>
            <p:ph idx="1"/>
          </p:nvPr>
        </p:nvSpPr>
        <p:spPr>
          <a:xfrm>
            <a:off x="457200" y="1676400"/>
            <a:ext cx="8229600" cy="4953000"/>
          </a:xfrm>
        </p:spPr>
        <p:txBody>
          <a:bodyPr/>
          <a:lstStyle/>
          <a:p>
            <a:pPr algn="just"/>
            <a:r>
              <a:rPr lang="fr-BE" b="1" u="sng" dirty="0" smtClean="0"/>
              <a:t>No addendum </a:t>
            </a:r>
            <a:r>
              <a:rPr lang="fr-BE" b="1" u="sng" dirty="0" err="1" smtClean="0"/>
              <a:t>needed</a:t>
            </a:r>
            <a:r>
              <a:rPr lang="fr-BE" b="1" dirty="0" smtClean="0"/>
              <a:t> for </a:t>
            </a:r>
            <a:r>
              <a:rPr lang="en-GB" b="1" dirty="0">
                <a:solidFill>
                  <a:srgbClr val="DC280A"/>
                </a:solidFill>
              </a:rPr>
              <a:t>Interruption</a:t>
            </a:r>
            <a:r>
              <a:rPr lang="en-GB" b="1" dirty="0"/>
              <a:t> or </a:t>
            </a:r>
            <a:r>
              <a:rPr lang="en-GB" b="1" dirty="0">
                <a:solidFill>
                  <a:srgbClr val="FF0000"/>
                </a:solidFill>
              </a:rPr>
              <a:t>termination</a:t>
            </a:r>
            <a:r>
              <a:rPr lang="en-GB" b="1" dirty="0"/>
              <a:t> </a:t>
            </a:r>
            <a:r>
              <a:rPr lang="en-GB" b="1" dirty="0" smtClean="0"/>
              <a:t>of project before completion</a:t>
            </a:r>
          </a:p>
          <a:p>
            <a:pPr algn="just"/>
            <a:endParaRPr lang="en-GB" dirty="0" smtClean="0"/>
          </a:p>
          <a:p>
            <a:pPr algn="just"/>
            <a:r>
              <a:rPr lang="fr-BE" dirty="0" smtClean="0"/>
              <a:t>6.7.2 </a:t>
            </a:r>
            <a:r>
              <a:rPr lang="en-GB" dirty="0"/>
              <a:t>Termination of the Twinning project</a:t>
            </a:r>
            <a:endParaRPr lang="fr-BE" dirty="0"/>
          </a:p>
          <a:p>
            <a:pPr algn="just"/>
            <a:r>
              <a:rPr lang="fr-BE" dirty="0" smtClean="0"/>
              <a:t>"</a:t>
            </a:r>
            <a:r>
              <a:rPr lang="en-GB" dirty="0"/>
              <a:t>Either party </a:t>
            </a:r>
            <a:r>
              <a:rPr lang="en-GB" dirty="0" smtClean="0"/>
              <a:t>(BA </a:t>
            </a:r>
            <a:r>
              <a:rPr lang="en-GB" dirty="0"/>
              <a:t>or MS) may terminate the Twinning Contract at any time by giving three </a:t>
            </a:r>
            <a:r>
              <a:rPr lang="en-GB" dirty="0" err="1"/>
              <a:t>months notice</a:t>
            </a:r>
            <a:r>
              <a:rPr lang="en-GB" dirty="0"/>
              <a:t> in writing to the other party (as specified in article 7.2 of the Special Conditions), after having informed the Commission and the AO thereof. Failure of a party to fulfil any of its obligations under the Twinning Contract entitles the other party to terminate the Twinning Contract stating the grounds</a:t>
            </a:r>
            <a:r>
              <a:rPr lang="en-GB" dirty="0" smtClean="0"/>
              <a:t>."</a:t>
            </a: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12</a:t>
            </a:fld>
            <a:endParaRPr lang="en-GB">
              <a:solidFill>
                <a:srgbClr val="000000"/>
              </a:solidFill>
            </a:endParaRPr>
          </a:p>
        </p:txBody>
      </p:sp>
    </p:spTree>
    <p:extLst>
      <p:ext uri="{BB962C8B-B14F-4D97-AF65-F5344CB8AC3E}">
        <p14:creationId xmlns:p14="http://schemas.microsoft.com/office/powerpoint/2010/main" val="19669700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914400"/>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SIDE LETTER</a:t>
            </a:r>
          </a:p>
        </p:txBody>
      </p:sp>
      <p:sp>
        <p:nvSpPr>
          <p:cNvPr id="46083" name="Rectangle 3"/>
          <p:cNvSpPr>
            <a:spLocks noGrp="1" noChangeArrowheads="1"/>
          </p:cNvSpPr>
          <p:nvPr>
            <p:ph type="body" idx="1"/>
          </p:nvPr>
        </p:nvSpPr>
        <p:spPr>
          <a:xfrm>
            <a:off x="381000" y="1676400"/>
            <a:ext cx="8424862" cy="3886200"/>
          </a:xfrm>
        </p:spPr>
        <p:txBody>
          <a:bodyPr/>
          <a:lstStyle/>
          <a:p>
            <a:pPr eaLnBrk="1" hangingPunct="1"/>
            <a:endParaRPr lang="en-GB" sz="2000" dirty="0" smtClean="0"/>
          </a:p>
          <a:p>
            <a:pPr algn="just" eaLnBrk="1" hangingPunct="1">
              <a:buClr>
                <a:srgbClr val="2D5EC1"/>
              </a:buClr>
            </a:pPr>
            <a:r>
              <a:rPr lang="en-GB" dirty="0" smtClean="0"/>
              <a:t>Changes not affecting basic purpose (means used for implementation, time schedule and dates, identity of non-key MS’ short term experts)</a:t>
            </a:r>
          </a:p>
          <a:p>
            <a:pPr marL="0" indent="0" algn="just" eaLnBrk="1" hangingPunct="1">
              <a:buClr>
                <a:srgbClr val="2D5EC1"/>
              </a:buClr>
              <a:buNone/>
            </a:pPr>
            <a:endParaRPr lang="en-GB" dirty="0" smtClean="0"/>
          </a:p>
          <a:p>
            <a:pPr algn="just" eaLnBrk="1" hangingPunct="1">
              <a:buClr>
                <a:srgbClr val="2D5EC1"/>
              </a:buClr>
            </a:pPr>
            <a:r>
              <a:rPr lang="en-GB" dirty="0" smtClean="0">
                <a:solidFill>
                  <a:srgbClr val="DC280A"/>
                </a:solidFill>
              </a:rPr>
              <a:t>Reallocations below 25%</a:t>
            </a:r>
            <a:r>
              <a:rPr lang="en-GB" dirty="0" smtClean="0"/>
              <a:t> of the total Twinning budget</a:t>
            </a:r>
          </a:p>
          <a:p>
            <a:pPr marL="0" indent="0" algn="just" eaLnBrk="1" hangingPunct="1">
              <a:buClr>
                <a:srgbClr val="2D5EC1"/>
              </a:buClr>
              <a:buNone/>
            </a:pPr>
            <a:endParaRPr lang="en-GB" dirty="0" smtClean="0"/>
          </a:p>
          <a:p>
            <a:pPr algn="just" eaLnBrk="1" hangingPunct="1">
              <a:buClr>
                <a:srgbClr val="2D5EC1"/>
              </a:buClr>
            </a:pPr>
            <a:r>
              <a:rPr lang="en-GB" dirty="0" smtClean="0"/>
              <a:t>Template to be used in </a:t>
            </a:r>
            <a:r>
              <a:rPr lang="en-GB" dirty="0" smtClean="0">
                <a:solidFill>
                  <a:srgbClr val="DC280A"/>
                </a:solidFill>
              </a:rPr>
              <a:t>ANNEX C13</a:t>
            </a:r>
          </a:p>
          <a:p>
            <a:pPr marL="0" indent="0" algn="just" eaLnBrk="1" hangingPunct="1">
              <a:buClr>
                <a:srgbClr val="2D5EC1"/>
              </a:buClr>
              <a:buNone/>
            </a:pPr>
            <a:endParaRPr lang="en-GB" dirty="0" smtClean="0">
              <a:solidFill>
                <a:srgbClr val="DC280A"/>
              </a:solidFill>
            </a:endParaRPr>
          </a:p>
          <a:p>
            <a:pPr algn="just" eaLnBrk="1" hangingPunct="1">
              <a:buClr>
                <a:srgbClr val="2D5EC1"/>
              </a:buClr>
            </a:pPr>
            <a:r>
              <a:rPr lang="fr-BE" dirty="0"/>
              <a:t>Changes effective </a:t>
            </a:r>
            <a:r>
              <a:rPr lang="fr-BE" dirty="0" smtClean="0"/>
              <a:t>48h (</a:t>
            </a:r>
            <a:r>
              <a:rPr lang="fr-BE" dirty="0" err="1" smtClean="0"/>
              <a:t>two</a:t>
            </a:r>
            <a:r>
              <a:rPr lang="fr-BE" dirty="0" smtClean="0"/>
              <a:t> </a:t>
            </a:r>
            <a:r>
              <a:rPr lang="fr-BE" dirty="0" err="1" smtClean="0"/>
              <a:t>working</a:t>
            </a:r>
            <a:r>
              <a:rPr lang="fr-BE" dirty="0" smtClean="0"/>
              <a:t> </a:t>
            </a:r>
            <a:r>
              <a:rPr lang="fr-BE" dirty="0" err="1" smtClean="0"/>
              <a:t>days</a:t>
            </a:r>
            <a:r>
              <a:rPr lang="fr-BE" dirty="0" smtClean="0"/>
              <a:t>) </a:t>
            </a:r>
            <a:r>
              <a:rPr lang="fr-BE" dirty="0" err="1"/>
              <a:t>after</a:t>
            </a:r>
            <a:r>
              <a:rPr lang="fr-BE" dirty="0"/>
              <a:t> </a:t>
            </a:r>
            <a:r>
              <a:rPr lang="fr-BE" dirty="0" smtClean="0"/>
              <a:t>notification.</a:t>
            </a:r>
            <a:endParaRPr lang="en-GB" dirty="0"/>
          </a:p>
        </p:txBody>
      </p:sp>
      <p:graphicFrame>
        <p:nvGraphicFramePr>
          <p:cNvPr id="46084" name="Object 4"/>
          <p:cNvGraphicFramePr>
            <a:graphicFrameLocks noChangeAspect="1"/>
          </p:cNvGraphicFramePr>
          <p:nvPr>
            <p:extLst>
              <p:ext uri="{D42A27DB-BD31-4B8C-83A1-F6EECF244321}">
                <p14:modId xmlns:p14="http://schemas.microsoft.com/office/powerpoint/2010/main" val="2070817085"/>
              </p:ext>
            </p:extLst>
          </p:nvPr>
        </p:nvGraphicFramePr>
        <p:xfrm>
          <a:off x="8001000" y="5105400"/>
          <a:ext cx="914400" cy="714375"/>
        </p:xfrm>
        <a:graphic>
          <a:graphicData uri="http://schemas.openxmlformats.org/presentationml/2006/ole">
            <mc:AlternateContent xmlns:mc="http://schemas.openxmlformats.org/markup-compatibility/2006">
              <mc:Choice xmlns:v="urn:schemas-microsoft-com:vml" Requires="v">
                <p:oleObj spid="_x0000_s3143" name="Document" showAsIcon="1" r:id="rId3" imgW="914400" imgH="714375" progId="Word.Document.8">
                  <p:embed/>
                </p:oleObj>
              </mc:Choice>
              <mc:Fallback>
                <p:oleObj name="Document" showAsIcon="1" r:id="rId3" imgW="914400" imgH="714375"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5105400"/>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13</a:t>
            </a:fld>
            <a:endParaRPr lang="en-GB">
              <a:solidFill>
                <a:srgbClr val="000000"/>
              </a:solidFill>
            </a:endParaRPr>
          </a:p>
        </p:txBody>
      </p:sp>
    </p:spTree>
    <p:extLst>
      <p:ext uri="{BB962C8B-B14F-4D97-AF65-F5344CB8AC3E}">
        <p14:creationId xmlns:p14="http://schemas.microsoft.com/office/powerpoint/2010/main" val="303848690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0" y="1066800"/>
            <a:ext cx="7924800" cy="849313"/>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BUDGET CHANGES </a:t>
            </a:r>
          </a:p>
        </p:txBody>
      </p:sp>
      <p:sp>
        <p:nvSpPr>
          <p:cNvPr id="47107" name="Rectangle 3"/>
          <p:cNvSpPr>
            <a:spLocks noGrp="1" noChangeArrowheads="1"/>
          </p:cNvSpPr>
          <p:nvPr>
            <p:ph type="body" idx="1"/>
          </p:nvPr>
        </p:nvSpPr>
        <p:spPr>
          <a:xfrm>
            <a:off x="228600" y="1752600"/>
            <a:ext cx="8642350" cy="4191000"/>
          </a:xfrm>
        </p:spPr>
        <p:txBody>
          <a:bodyPr/>
          <a:lstStyle/>
          <a:p>
            <a:pPr marL="271463" indent="-271463" algn="just" eaLnBrk="1" hangingPunct="1">
              <a:lnSpc>
                <a:spcPct val="90000"/>
              </a:lnSpc>
              <a:spcAft>
                <a:spcPts val="600"/>
              </a:spcAft>
              <a:buClr>
                <a:srgbClr val="2D5EC1"/>
              </a:buClr>
            </a:pPr>
            <a:r>
              <a:rPr lang="en-GB" altLang="zh-CN" dirty="0" smtClean="0">
                <a:ea typeface="宋体" pitchFamily="2" charset="-122"/>
              </a:rPr>
              <a:t>The overall </a:t>
            </a:r>
            <a:r>
              <a:rPr lang="en-GB" altLang="zh-CN" b="1" dirty="0">
                <a:solidFill>
                  <a:schemeClr val="accent2"/>
                </a:solidFill>
                <a:ea typeface="宋体" pitchFamily="2" charset="-122"/>
              </a:rPr>
              <a:t>budget</a:t>
            </a:r>
            <a:r>
              <a:rPr lang="en-GB" altLang="zh-CN" dirty="0" smtClean="0">
                <a:ea typeface="宋体" pitchFamily="2" charset="-122"/>
              </a:rPr>
              <a:t> of a project </a:t>
            </a:r>
            <a:r>
              <a:rPr lang="en-GB" altLang="zh-CN" b="1" dirty="0">
                <a:solidFill>
                  <a:schemeClr val="accent2"/>
                </a:solidFill>
                <a:ea typeface="宋体" pitchFamily="2" charset="-122"/>
              </a:rPr>
              <a:t>cannot be increased</a:t>
            </a:r>
          </a:p>
          <a:p>
            <a:pPr marL="271463" indent="-271463" algn="just" eaLnBrk="1" hangingPunct="1">
              <a:lnSpc>
                <a:spcPct val="90000"/>
              </a:lnSpc>
              <a:spcAft>
                <a:spcPts val="600"/>
              </a:spcAft>
              <a:buClr>
                <a:srgbClr val="2D5EC1"/>
              </a:buClr>
            </a:pPr>
            <a:r>
              <a:rPr lang="en-GB" altLang="zh-CN" dirty="0" smtClean="0">
                <a:ea typeface="宋体" pitchFamily="2" charset="-122"/>
              </a:rPr>
              <a:t>The unit costs (fees, daily allowances, etc.) must respect the rates set in the manual</a:t>
            </a:r>
          </a:p>
          <a:p>
            <a:pPr marL="271463" indent="-271463" algn="just" eaLnBrk="1" hangingPunct="1">
              <a:lnSpc>
                <a:spcPct val="90000"/>
              </a:lnSpc>
              <a:spcAft>
                <a:spcPts val="600"/>
              </a:spcAft>
              <a:buClr>
                <a:srgbClr val="2D5EC1"/>
              </a:buClr>
            </a:pPr>
            <a:r>
              <a:rPr lang="en-GB" altLang="zh-CN" dirty="0" smtClean="0">
                <a:ea typeface="宋体" pitchFamily="2" charset="-122"/>
              </a:rPr>
              <a:t>Introduction of a new activity must be justified by showing that it will be of real use in achieving the mandatory results: </a:t>
            </a:r>
            <a:r>
              <a:rPr lang="en-GB" altLang="zh-CN" b="1" dirty="0" smtClean="0">
                <a:solidFill>
                  <a:schemeClr val="accent2"/>
                </a:solidFill>
                <a:ea typeface="宋体" pitchFamily="2" charset="-122"/>
              </a:rPr>
              <a:t>mere availability of funds is not sufficient to justify the financing of new activities</a:t>
            </a:r>
            <a:r>
              <a:rPr lang="en-GB" altLang="zh-CN" dirty="0" smtClean="0">
                <a:ea typeface="宋体" pitchFamily="2" charset="-122"/>
              </a:rPr>
              <a:t>. </a:t>
            </a:r>
          </a:p>
          <a:p>
            <a:pPr marL="271463" indent="-271463" algn="just" eaLnBrk="1" hangingPunct="1">
              <a:lnSpc>
                <a:spcPct val="90000"/>
              </a:lnSpc>
              <a:spcAft>
                <a:spcPts val="600"/>
              </a:spcAft>
              <a:buClr>
                <a:srgbClr val="2D5EC1"/>
              </a:buClr>
            </a:pPr>
            <a:r>
              <a:rPr lang="en-GB" b="1" dirty="0" smtClean="0">
                <a:solidFill>
                  <a:schemeClr val="accent2"/>
                </a:solidFill>
              </a:rPr>
              <a:t>Costs generated</a:t>
            </a:r>
            <a:r>
              <a:rPr lang="en-GB" dirty="0" smtClean="0"/>
              <a:t> by changes notified or approved  </a:t>
            </a:r>
            <a:r>
              <a:rPr lang="en-GB" b="1" dirty="0" smtClean="0">
                <a:solidFill>
                  <a:schemeClr val="accent2"/>
                </a:solidFill>
              </a:rPr>
              <a:t>after their implementation </a:t>
            </a:r>
            <a:r>
              <a:rPr lang="en-GB" dirty="0" smtClean="0"/>
              <a:t>can</a:t>
            </a:r>
            <a:r>
              <a:rPr lang="en-GB" b="1" dirty="0" smtClean="0">
                <a:solidFill>
                  <a:schemeClr val="accent2"/>
                </a:solidFill>
              </a:rPr>
              <a:t>not</a:t>
            </a:r>
            <a:r>
              <a:rPr lang="en-GB" dirty="0" smtClean="0"/>
              <a:t> be </a:t>
            </a:r>
            <a:r>
              <a:rPr lang="en-GB" b="1" dirty="0" smtClean="0">
                <a:solidFill>
                  <a:schemeClr val="accent2"/>
                </a:solidFill>
              </a:rPr>
              <a:t>reimbursed</a:t>
            </a:r>
          </a:p>
          <a:p>
            <a:pPr marL="271463" indent="-271463" algn="just" eaLnBrk="1" hangingPunct="1">
              <a:lnSpc>
                <a:spcPct val="90000"/>
              </a:lnSpc>
              <a:spcAft>
                <a:spcPts val="600"/>
              </a:spcAft>
              <a:buClr>
                <a:srgbClr val="2D5EC1"/>
              </a:buClr>
            </a:pPr>
            <a:r>
              <a:rPr lang="fr-BE" b="1" dirty="0" smtClean="0">
                <a:solidFill>
                  <a:schemeClr val="accent2"/>
                </a:solidFill>
              </a:rPr>
              <a:t>2,5% </a:t>
            </a:r>
            <a:r>
              <a:rPr lang="fr-BE" b="1" dirty="0" err="1" smtClean="0">
                <a:solidFill>
                  <a:schemeClr val="accent2"/>
                </a:solidFill>
              </a:rPr>
              <a:t>contingencies</a:t>
            </a:r>
            <a:r>
              <a:rPr lang="fr-BE" b="1" dirty="0" smtClean="0">
                <a:solidFill>
                  <a:schemeClr val="accent2"/>
                </a:solidFill>
              </a:rPr>
              <a:t> </a:t>
            </a:r>
            <a:r>
              <a:rPr lang="fr-BE" b="1" dirty="0" err="1" smtClean="0">
                <a:solidFill>
                  <a:schemeClr val="accent2"/>
                </a:solidFill>
              </a:rPr>
              <a:t>cannot</a:t>
            </a:r>
            <a:r>
              <a:rPr lang="fr-BE" b="1" dirty="0" smtClean="0">
                <a:solidFill>
                  <a:schemeClr val="accent2"/>
                </a:solidFill>
              </a:rPr>
              <a:t> </a:t>
            </a:r>
            <a:r>
              <a:rPr lang="fr-BE" b="1" dirty="0" err="1" smtClean="0">
                <a:solidFill>
                  <a:schemeClr val="accent2"/>
                </a:solidFill>
              </a:rPr>
              <a:t>be</a:t>
            </a:r>
            <a:r>
              <a:rPr lang="fr-BE" b="1" dirty="0" smtClean="0">
                <a:solidFill>
                  <a:schemeClr val="accent2"/>
                </a:solidFill>
              </a:rPr>
              <a:t> </a:t>
            </a:r>
            <a:r>
              <a:rPr lang="fr-BE" b="1" dirty="0" err="1" smtClean="0">
                <a:solidFill>
                  <a:schemeClr val="accent2"/>
                </a:solidFill>
              </a:rPr>
              <a:t>refilled</a:t>
            </a:r>
            <a:endParaRPr lang="en-GB" b="1" dirty="0" smtClean="0">
              <a:solidFill>
                <a:schemeClr val="accent2"/>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14</a:t>
            </a:fld>
            <a:endParaRPr lang="en-GB">
              <a:solidFill>
                <a:srgbClr val="000000"/>
              </a:solidFill>
            </a:endParaRPr>
          </a:p>
        </p:txBody>
      </p:sp>
    </p:spTree>
    <p:extLst>
      <p:ext uri="{BB962C8B-B14F-4D97-AF65-F5344CB8AC3E}">
        <p14:creationId xmlns:p14="http://schemas.microsoft.com/office/powerpoint/2010/main" val="429384121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68313" y="981075"/>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PAYMENT PROCEDURE</a:t>
            </a:r>
          </a:p>
        </p:txBody>
      </p:sp>
      <p:sp>
        <p:nvSpPr>
          <p:cNvPr id="50179" name="Rectangle 3"/>
          <p:cNvSpPr>
            <a:spLocks noGrp="1" noChangeArrowheads="1"/>
          </p:cNvSpPr>
          <p:nvPr>
            <p:ph type="body" idx="1"/>
          </p:nvPr>
        </p:nvSpPr>
        <p:spPr>
          <a:xfrm>
            <a:off x="457200" y="2133599"/>
            <a:ext cx="8229600" cy="4191001"/>
          </a:xfrm>
        </p:spPr>
        <p:txBody>
          <a:bodyPr/>
          <a:lstStyle/>
          <a:p>
            <a:pPr algn="just" eaLnBrk="1" hangingPunct="1">
              <a:lnSpc>
                <a:spcPct val="90000"/>
              </a:lnSpc>
              <a:buClr>
                <a:srgbClr val="2D5EC1"/>
              </a:buClr>
            </a:pPr>
            <a:r>
              <a:rPr lang="en-GB" dirty="0" smtClean="0">
                <a:solidFill>
                  <a:srgbClr val="DC280A"/>
                </a:solidFill>
              </a:rPr>
              <a:t>Further pre-financing</a:t>
            </a:r>
            <a:r>
              <a:rPr lang="en-GB" dirty="0" smtClean="0"/>
              <a:t>: when the Lead MS can demonstrate that more than 70% of the cumulated pre-financing has been consumed, a subsequent pre-financing payment may be requested</a:t>
            </a:r>
          </a:p>
          <a:p>
            <a:pPr marL="0" indent="0" algn="just" eaLnBrk="1" hangingPunct="1">
              <a:lnSpc>
                <a:spcPct val="90000"/>
              </a:lnSpc>
              <a:buClr>
                <a:srgbClr val="2D5EC1"/>
              </a:buClr>
              <a:buNone/>
            </a:pPr>
            <a:endParaRPr lang="fr-BE" dirty="0" smtClean="0"/>
          </a:p>
          <a:p>
            <a:pPr marL="0" indent="0" algn="just" eaLnBrk="1" hangingPunct="1">
              <a:lnSpc>
                <a:spcPct val="90000"/>
              </a:lnSpc>
              <a:buClr>
                <a:srgbClr val="2D5EC1"/>
              </a:buClr>
              <a:buNone/>
            </a:pPr>
            <a:endParaRPr lang="en-GB" dirty="0" smtClean="0"/>
          </a:p>
          <a:p>
            <a:pPr algn="just" eaLnBrk="1" hangingPunct="1">
              <a:lnSpc>
                <a:spcPct val="90000"/>
              </a:lnSpc>
              <a:buClr>
                <a:srgbClr val="2D5EC1"/>
              </a:buClr>
            </a:pPr>
            <a:r>
              <a:rPr lang="en-GB" dirty="0" smtClean="0"/>
              <a:t>Payment should take place within 60 days of receipt of the request further to the </a:t>
            </a:r>
            <a:r>
              <a:rPr lang="en-GB" dirty="0" smtClean="0">
                <a:solidFill>
                  <a:srgbClr val="DC280A"/>
                </a:solidFill>
              </a:rPr>
              <a:t>endorsement </a:t>
            </a:r>
            <a:r>
              <a:rPr lang="en-GB" dirty="0" smtClean="0"/>
              <a:t>by the Beneficiary </a:t>
            </a:r>
            <a:r>
              <a:rPr lang="en-GB" dirty="0" smtClean="0">
                <a:solidFill>
                  <a:srgbClr val="DC280A"/>
                </a:solidFill>
              </a:rPr>
              <a:t>of services rendered</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15</a:t>
            </a:fld>
            <a:endParaRPr lang="en-GB">
              <a:solidFill>
                <a:srgbClr val="000000"/>
              </a:solidFill>
            </a:endParaRPr>
          </a:p>
        </p:txBody>
      </p:sp>
    </p:spTree>
    <p:extLst>
      <p:ext uri="{BB962C8B-B14F-4D97-AF65-F5344CB8AC3E}">
        <p14:creationId xmlns:p14="http://schemas.microsoft.com/office/powerpoint/2010/main" val="329010000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4514" y="1066800"/>
            <a:ext cx="68580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PAYMENT PROCEDURE</a:t>
            </a:r>
          </a:p>
        </p:txBody>
      </p:sp>
      <p:sp>
        <p:nvSpPr>
          <p:cNvPr id="51203" name="Rectangle 3"/>
          <p:cNvSpPr>
            <a:spLocks noGrp="1" noChangeArrowheads="1"/>
          </p:cNvSpPr>
          <p:nvPr>
            <p:ph type="body" idx="1"/>
          </p:nvPr>
        </p:nvSpPr>
        <p:spPr>
          <a:xfrm>
            <a:off x="107950" y="2276475"/>
            <a:ext cx="8785225" cy="4321175"/>
          </a:xfrm>
        </p:spPr>
        <p:txBody>
          <a:bodyPr/>
          <a:lstStyle/>
          <a:p>
            <a:pPr algn="just" eaLnBrk="1" hangingPunct="1">
              <a:lnSpc>
                <a:spcPct val="90000"/>
              </a:lnSpc>
              <a:buClr>
                <a:srgbClr val="2D5EC1"/>
              </a:buClr>
            </a:pPr>
            <a:r>
              <a:rPr lang="en-GB" dirty="0" smtClean="0"/>
              <a:t>Prior to final payment/settlement, the accumulated payment of the initial </a:t>
            </a:r>
            <a:r>
              <a:rPr lang="en-GB" dirty="0" err="1" smtClean="0"/>
              <a:t>prefinancing</a:t>
            </a:r>
            <a:r>
              <a:rPr lang="en-GB" dirty="0" smtClean="0"/>
              <a:t> and the successive pre-financing payments may not exceed </a:t>
            </a:r>
            <a:r>
              <a:rPr lang="en-GB" dirty="0" smtClean="0">
                <a:solidFill>
                  <a:srgbClr val="DC280A"/>
                </a:solidFill>
              </a:rPr>
              <a:t>90%</a:t>
            </a:r>
            <a:r>
              <a:rPr lang="en-GB" dirty="0" smtClean="0"/>
              <a:t> of the total budget.</a:t>
            </a:r>
          </a:p>
          <a:p>
            <a:pPr marL="0" indent="0" algn="just" eaLnBrk="1" hangingPunct="1">
              <a:lnSpc>
                <a:spcPct val="90000"/>
              </a:lnSpc>
              <a:buClr>
                <a:srgbClr val="2D5EC1"/>
              </a:buClr>
              <a:buNone/>
            </a:pPr>
            <a:endParaRPr lang="en-GB" dirty="0" smtClean="0"/>
          </a:p>
          <a:p>
            <a:pPr algn="just" eaLnBrk="1" hangingPunct="1">
              <a:lnSpc>
                <a:spcPct val="90000"/>
              </a:lnSpc>
              <a:buClr>
                <a:srgbClr val="2D5EC1"/>
              </a:buClr>
            </a:pPr>
            <a:r>
              <a:rPr lang="en-GB" dirty="0" smtClean="0">
                <a:solidFill>
                  <a:srgbClr val="DC280A"/>
                </a:solidFill>
              </a:rPr>
              <a:t>Final payment:</a:t>
            </a:r>
            <a:r>
              <a:rPr lang="en-GB" dirty="0" smtClean="0"/>
              <a:t> Upon completion of the Twinning project, and subject to approval of the final project report demonstrating that the mandatory results have been achieved, the Lead MS may submit its </a:t>
            </a:r>
            <a:r>
              <a:rPr lang="en-GB" dirty="0" smtClean="0">
                <a:solidFill>
                  <a:srgbClr val="DC280A"/>
                </a:solidFill>
              </a:rPr>
              <a:t>request for final payment</a:t>
            </a:r>
            <a:r>
              <a:rPr lang="en-GB" dirty="0" smtClean="0"/>
              <a:t> together with the </a:t>
            </a:r>
            <a:r>
              <a:rPr lang="en-GB" dirty="0" smtClean="0">
                <a:solidFill>
                  <a:srgbClr val="DC280A"/>
                </a:solidFill>
              </a:rPr>
              <a:t>final global financial report</a:t>
            </a:r>
            <a:r>
              <a:rPr lang="en-GB" dirty="0" smtClean="0"/>
              <a:t> accompanied by the </a:t>
            </a:r>
            <a:r>
              <a:rPr lang="en-GB" dirty="0" smtClean="0">
                <a:solidFill>
                  <a:srgbClr val="DC280A"/>
                </a:solidFill>
              </a:rPr>
              <a:t>expenditure verification report</a:t>
            </a: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16</a:t>
            </a:fld>
            <a:endParaRPr lang="en-GB">
              <a:solidFill>
                <a:srgbClr val="000000"/>
              </a:solidFill>
            </a:endParaRPr>
          </a:p>
        </p:txBody>
      </p:sp>
    </p:spTree>
    <p:extLst>
      <p:ext uri="{BB962C8B-B14F-4D97-AF65-F5344CB8AC3E}">
        <p14:creationId xmlns:p14="http://schemas.microsoft.com/office/powerpoint/2010/main" val="16601830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79388" y="1052513"/>
            <a:ext cx="8856662" cy="936625"/>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EXPENDITURE VERIFICATION REPORT</a:t>
            </a:r>
          </a:p>
        </p:txBody>
      </p:sp>
      <p:sp>
        <p:nvSpPr>
          <p:cNvPr id="52227" name="Rectangle 3"/>
          <p:cNvSpPr>
            <a:spLocks noGrp="1" noChangeArrowheads="1"/>
          </p:cNvSpPr>
          <p:nvPr>
            <p:ph type="body" idx="1"/>
          </p:nvPr>
        </p:nvSpPr>
        <p:spPr>
          <a:xfrm>
            <a:off x="539750" y="2133600"/>
            <a:ext cx="8229600" cy="3529013"/>
          </a:xfrm>
        </p:spPr>
        <p:txBody>
          <a:bodyPr/>
          <a:lstStyle/>
          <a:p>
            <a:pPr algn="just" eaLnBrk="1" hangingPunct="1">
              <a:buClr>
                <a:srgbClr val="2D5EC1"/>
              </a:buClr>
            </a:pPr>
            <a:r>
              <a:rPr lang="en-GB" dirty="0" smtClean="0"/>
              <a:t>An auditor must certify that all transactions invoiced by the </a:t>
            </a:r>
            <a:r>
              <a:rPr lang="en-GB" smtClean="0"/>
              <a:t>Lead MS were </a:t>
            </a:r>
            <a:r>
              <a:rPr lang="en-GB" dirty="0" smtClean="0">
                <a:solidFill>
                  <a:srgbClr val="DC280A"/>
                </a:solidFill>
              </a:rPr>
              <a:t>duly justified</a:t>
            </a:r>
            <a:r>
              <a:rPr lang="en-GB" dirty="0" smtClean="0"/>
              <a:t> in </a:t>
            </a:r>
            <a:r>
              <a:rPr lang="en-GB" dirty="0" smtClean="0">
                <a:solidFill>
                  <a:srgbClr val="DC280A"/>
                </a:solidFill>
              </a:rPr>
              <a:t>accordance with the</a:t>
            </a:r>
            <a:r>
              <a:rPr lang="en-GB" dirty="0" smtClean="0"/>
              <a:t> established </a:t>
            </a:r>
            <a:r>
              <a:rPr lang="en-GB" dirty="0" smtClean="0">
                <a:solidFill>
                  <a:srgbClr val="DC280A"/>
                </a:solidFill>
              </a:rPr>
              <a:t>rules </a:t>
            </a:r>
            <a:r>
              <a:rPr lang="en-GB" dirty="0" smtClean="0"/>
              <a:t>and arose solely as a result of the Twinning Contract. Veracity as well as eligibility of the transactions must be audited.</a:t>
            </a:r>
          </a:p>
          <a:p>
            <a:pPr algn="just" eaLnBrk="1" hangingPunct="1">
              <a:buClr>
                <a:srgbClr val="2D5EC1"/>
              </a:buClr>
            </a:pPr>
            <a:endParaRPr lang="en-GB" dirty="0" smtClean="0"/>
          </a:p>
          <a:p>
            <a:pPr algn="just" eaLnBrk="1" hangingPunct="1">
              <a:buClr>
                <a:srgbClr val="2D5EC1"/>
              </a:buClr>
            </a:pPr>
            <a:r>
              <a:rPr lang="en-GB" dirty="0" smtClean="0"/>
              <a:t>The expenditure verification report dispenses MS implementing bodies from submitting </a:t>
            </a:r>
            <a:r>
              <a:rPr lang="en-GB" dirty="0" smtClean="0">
                <a:solidFill>
                  <a:srgbClr val="DC280A"/>
                </a:solidFill>
              </a:rPr>
              <a:t>original documentary evidence</a:t>
            </a:r>
            <a:r>
              <a:rPr lang="en-GB" dirty="0" smtClean="0"/>
              <a:t> to the contracting authority when requesting payment.</a:t>
            </a:r>
          </a:p>
        </p:txBody>
      </p:sp>
      <p:graphicFrame>
        <p:nvGraphicFramePr>
          <p:cNvPr id="52228" name="Object 4"/>
          <p:cNvGraphicFramePr>
            <a:graphicFrameLocks noChangeAspect="1"/>
          </p:cNvGraphicFramePr>
          <p:nvPr>
            <p:extLst>
              <p:ext uri="{D42A27DB-BD31-4B8C-83A1-F6EECF244321}">
                <p14:modId xmlns:p14="http://schemas.microsoft.com/office/powerpoint/2010/main" val="1843974167"/>
              </p:ext>
            </p:extLst>
          </p:nvPr>
        </p:nvGraphicFramePr>
        <p:xfrm>
          <a:off x="7020272" y="6143625"/>
          <a:ext cx="914400" cy="714375"/>
        </p:xfrm>
        <a:graphic>
          <a:graphicData uri="http://schemas.openxmlformats.org/presentationml/2006/ole">
            <mc:AlternateContent xmlns:mc="http://schemas.openxmlformats.org/markup-compatibility/2006">
              <mc:Choice xmlns:v="urn:schemas-microsoft-com:vml" Requires="v">
                <p:oleObj spid="_x0000_s4166" name="Document" showAsIcon="1" r:id="rId3" imgW="914400" imgH="714375" progId="Word.Document.8">
                  <p:embed/>
                </p:oleObj>
              </mc:Choice>
              <mc:Fallback>
                <p:oleObj name="Document" showAsIcon="1" r:id="rId3" imgW="914400" imgH="714375"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6143625"/>
                        <a:ext cx="914400" cy="714375"/>
                      </a:xfrm>
                      <a:prstGeom prst="rect">
                        <a:avLst/>
                      </a:prstGeom>
                      <a:noFill/>
                      <a:ln>
                        <a:noFill/>
                      </a:ln>
                      <a:effec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17</a:t>
            </a:fld>
            <a:endParaRPr lang="en-GB">
              <a:solidFill>
                <a:srgbClr val="000000"/>
              </a:solidFill>
            </a:endParaRPr>
          </a:p>
        </p:txBody>
      </p:sp>
    </p:spTree>
    <p:extLst>
      <p:ext uri="{BB962C8B-B14F-4D97-AF65-F5344CB8AC3E}">
        <p14:creationId xmlns:p14="http://schemas.microsoft.com/office/powerpoint/2010/main" val="371473335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52400" y="1295400"/>
            <a:ext cx="8785225"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DOCUMENTATION IN SUPPORT OF INVOICES</a:t>
            </a:r>
          </a:p>
        </p:txBody>
      </p:sp>
      <p:sp>
        <p:nvSpPr>
          <p:cNvPr id="53251" name="Rectangle 3"/>
          <p:cNvSpPr>
            <a:spLocks noGrp="1" noChangeArrowheads="1"/>
          </p:cNvSpPr>
          <p:nvPr>
            <p:ph type="body" idx="1"/>
          </p:nvPr>
        </p:nvSpPr>
        <p:spPr>
          <a:xfrm>
            <a:off x="457200" y="2492375"/>
            <a:ext cx="8229600" cy="3888953"/>
          </a:xfrm>
        </p:spPr>
        <p:txBody>
          <a:bodyPr/>
          <a:lstStyle/>
          <a:p>
            <a:pPr algn="just" eaLnBrk="1" hangingPunct="1">
              <a:lnSpc>
                <a:spcPct val="80000"/>
              </a:lnSpc>
              <a:buClr>
                <a:srgbClr val="2D5EC1"/>
              </a:buClr>
            </a:pPr>
            <a:r>
              <a:rPr lang="en-GB" dirty="0" smtClean="0"/>
              <a:t>The MS is obliged to keep full accurate and systematic </a:t>
            </a:r>
            <a:r>
              <a:rPr lang="en-GB" dirty="0" smtClean="0">
                <a:solidFill>
                  <a:srgbClr val="DC280A"/>
                </a:solidFill>
              </a:rPr>
              <a:t>record and accounts</a:t>
            </a:r>
            <a:r>
              <a:rPr lang="en-GB" dirty="0" smtClean="0"/>
              <a:t> of the activities implemented </a:t>
            </a:r>
          </a:p>
          <a:p>
            <a:pPr algn="just" eaLnBrk="1" hangingPunct="1">
              <a:lnSpc>
                <a:spcPct val="80000"/>
              </a:lnSpc>
              <a:buClr>
                <a:srgbClr val="2D5EC1"/>
              </a:buClr>
            </a:pPr>
            <a:endParaRPr lang="en-GB" dirty="0" smtClean="0"/>
          </a:p>
          <a:p>
            <a:pPr algn="just" eaLnBrk="1" hangingPunct="1">
              <a:lnSpc>
                <a:spcPct val="80000"/>
              </a:lnSpc>
              <a:buClr>
                <a:srgbClr val="2D5EC1"/>
              </a:buClr>
            </a:pPr>
            <a:r>
              <a:rPr lang="en-GB" dirty="0" smtClean="0"/>
              <a:t>Records must be kept for a </a:t>
            </a:r>
            <a:r>
              <a:rPr lang="en-GB" dirty="0" smtClean="0">
                <a:solidFill>
                  <a:srgbClr val="DC280A"/>
                </a:solidFill>
              </a:rPr>
              <a:t>7-year period</a:t>
            </a:r>
            <a:r>
              <a:rPr lang="en-GB" dirty="0" smtClean="0"/>
              <a:t> after the last payment made by the BA and the MS </a:t>
            </a:r>
          </a:p>
          <a:p>
            <a:pPr algn="just" eaLnBrk="1" hangingPunct="1">
              <a:lnSpc>
                <a:spcPct val="80000"/>
              </a:lnSpc>
              <a:buClr>
                <a:srgbClr val="2D5EC1"/>
              </a:buClr>
            </a:pPr>
            <a:endParaRPr lang="en-GB" dirty="0" smtClean="0"/>
          </a:p>
          <a:p>
            <a:pPr algn="just" eaLnBrk="1" hangingPunct="1">
              <a:lnSpc>
                <a:spcPct val="80000"/>
              </a:lnSpc>
              <a:buClr>
                <a:srgbClr val="2D5EC1"/>
              </a:buClr>
            </a:pPr>
            <a:r>
              <a:rPr lang="en-GB" dirty="0" smtClean="0"/>
              <a:t>These documents comprise </a:t>
            </a:r>
            <a:r>
              <a:rPr lang="en-GB" dirty="0" smtClean="0">
                <a:solidFill>
                  <a:srgbClr val="DC280A"/>
                </a:solidFill>
              </a:rPr>
              <a:t>any documentation</a:t>
            </a:r>
            <a:r>
              <a:rPr lang="en-GB" dirty="0" smtClean="0"/>
              <a:t> concerning income and expenditure, inventory necessary for the checking of supporting documents, mission/timesheets, transport tickets, pay slips for experts and other invoices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18</a:t>
            </a:fld>
            <a:endParaRPr lang="en-GB">
              <a:solidFill>
                <a:srgbClr val="000000"/>
              </a:solidFill>
            </a:endParaRPr>
          </a:p>
        </p:txBody>
      </p:sp>
    </p:spTree>
    <p:extLst>
      <p:ext uri="{BB962C8B-B14F-4D97-AF65-F5344CB8AC3E}">
        <p14:creationId xmlns:p14="http://schemas.microsoft.com/office/powerpoint/2010/main" val="56652110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1447800"/>
            <a:ext cx="8229600" cy="936625"/>
          </a:xfrm>
        </p:spPr>
        <p:txBody>
          <a:bodyPr/>
          <a:lstStyle/>
          <a:p>
            <a:pPr indent="0" eaLnBrk="1" hangingPunct="1"/>
            <a:r>
              <a:rPr lang="en-GB" sz="3200" dirty="0" smtClean="0">
                <a:solidFill>
                  <a:srgbClr val="C00000"/>
                </a:solidFill>
              </a:rPr>
              <a:t>ARTICLE 9 Twinning Review Missions</a:t>
            </a:r>
          </a:p>
        </p:txBody>
      </p:sp>
      <p:sp>
        <p:nvSpPr>
          <p:cNvPr id="18435" name="Rectangle 3"/>
          <p:cNvSpPr>
            <a:spLocks noGrp="1" noChangeArrowheads="1"/>
          </p:cNvSpPr>
          <p:nvPr>
            <p:ph type="body" idx="1"/>
          </p:nvPr>
        </p:nvSpPr>
        <p:spPr>
          <a:xfrm>
            <a:off x="457200" y="2590800"/>
            <a:ext cx="8229600" cy="3646512"/>
          </a:xfrm>
        </p:spPr>
        <p:txBody>
          <a:bodyPr/>
          <a:lstStyle/>
          <a:p>
            <a:pPr algn="just" eaLnBrk="1" hangingPunct="1">
              <a:lnSpc>
                <a:spcPct val="90000"/>
              </a:lnSpc>
              <a:buClr>
                <a:srgbClr val="0F5494"/>
              </a:buClr>
            </a:pPr>
            <a:r>
              <a:rPr lang="en-GB" dirty="0" smtClean="0"/>
              <a:t>Each project is in principle followed, </a:t>
            </a:r>
            <a:r>
              <a:rPr lang="en-GB" b="1" dirty="0" smtClean="0"/>
              <a:t>6 to 12 months after </a:t>
            </a:r>
            <a:r>
              <a:rPr lang="en-GB" dirty="0" smtClean="0"/>
              <a:t>its finalisation, by a Twinning Review Mission </a:t>
            </a:r>
          </a:p>
          <a:p>
            <a:pPr algn="just" eaLnBrk="1" hangingPunct="1">
              <a:lnSpc>
                <a:spcPct val="90000"/>
              </a:lnSpc>
              <a:buClr>
                <a:srgbClr val="0F5494"/>
              </a:buClr>
            </a:pPr>
            <a:endParaRPr lang="fr-BE" dirty="0" smtClean="0"/>
          </a:p>
          <a:p>
            <a:pPr marL="0" indent="0" algn="just" eaLnBrk="1" hangingPunct="1">
              <a:lnSpc>
                <a:spcPct val="90000"/>
              </a:lnSpc>
              <a:buClr>
                <a:srgbClr val="0F5494"/>
              </a:buClr>
              <a:buNone/>
            </a:pPr>
            <a:endParaRPr lang="en-GB" dirty="0" smtClean="0"/>
          </a:p>
          <a:p>
            <a:pPr algn="just" eaLnBrk="1" hangingPunct="1">
              <a:lnSpc>
                <a:spcPct val="90000"/>
              </a:lnSpc>
              <a:buClr>
                <a:srgbClr val="0F5494"/>
              </a:buClr>
            </a:pPr>
            <a:r>
              <a:rPr lang="en-GB" dirty="0" smtClean="0"/>
              <a:t>This mission aims at reporting whether </a:t>
            </a:r>
            <a:r>
              <a:rPr lang="en-GB" b="1" dirty="0" smtClean="0"/>
              <a:t>sustainable impacts </a:t>
            </a:r>
            <a:r>
              <a:rPr lang="en-GB" dirty="0" smtClean="0"/>
              <a:t>or spin offs have been observed after the Twinning project finalisation. </a:t>
            </a:r>
          </a:p>
          <a:p>
            <a:pPr algn="just" eaLnBrk="1" hangingPunct="1">
              <a:lnSpc>
                <a:spcPct val="90000"/>
              </a:lnSpc>
              <a:buClr>
                <a:srgbClr val="0F5494"/>
              </a:buClr>
            </a:pPr>
            <a:endParaRPr lang="en-GB" dirty="0" smtClean="0"/>
          </a:p>
          <a:p>
            <a:pPr eaLnBrk="1" hangingPunct="1">
              <a:lnSpc>
                <a:spcPct val="90000"/>
              </a:lnSpc>
              <a:buFontTx/>
              <a:buNone/>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19</a:t>
            </a:fld>
            <a:endParaRPr lang="en-GB">
              <a:solidFill>
                <a:srgbClr val="000000"/>
              </a:solidFill>
            </a:endParaRPr>
          </a:p>
        </p:txBody>
      </p:sp>
    </p:spTree>
    <p:extLst>
      <p:ext uri="{BB962C8B-B14F-4D97-AF65-F5344CB8AC3E}">
        <p14:creationId xmlns:p14="http://schemas.microsoft.com/office/powerpoint/2010/main" val="175647748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23528" y="1124744"/>
            <a:ext cx="8229600" cy="936625"/>
          </a:xfrm>
        </p:spPr>
        <p:txBody>
          <a:bodyPr/>
          <a:lstStyle/>
          <a:p>
            <a:pPr indent="0" eaLnBrk="1" hangingPunct="1"/>
            <a:r>
              <a:rPr lang="en-GB" sz="3600" kern="1200" dirty="0">
                <a:solidFill>
                  <a:srgbClr val="C00000"/>
                </a:solidFill>
                <a:effectLst>
                  <a:outerShdw blurRad="31750" dist="25400" dir="5400000" algn="tl" rotWithShape="0">
                    <a:srgbClr val="000000">
                      <a:alpha val="25000"/>
                    </a:srgbClr>
                  </a:outerShdw>
                </a:effectLst>
              </a:rPr>
              <a:t>REPORTING REQUIREMENTS</a:t>
            </a:r>
          </a:p>
        </p:txBody>
      </p:sp>
      <p:sp>
        <p:nvSpPr>
          <p:cNvPr id="35843" name="Rectangle 3"/>
          <p:cNvSpPr>
            <a:spLocks noGrp="1" noChangeArrowheads="1"/>
          </p:cNvSpPr>
          <p:nvPr>
            <p:ph type="body" idx="1"/>
          </p:nvPr>
        </p:nvSpPr>
        <p:spPr>
          <a:xfrm>
            <a:off x="395288" y="2133600"/>
            <a:ext cx="8229600" cy="4724400"/>
          </a:xfrm>
        </p:spPr>
        <p:txBody>
          <a:bodyPr/>
          <a:lstStyle/>
          <a:p>
            <a:pPr algn="just" eaLnBrk="1" hangingPunct="1">
              <a:lnSpc>
                <a:spcPct val="120000"/>
              </a:lnSpc>
              <a:buClr>
                <a:srgbClr val="2D5EC1"/>
              </a:buClr>
            </a:pPr>
            <a:r>
              <a:rPr lang="en-GB" dirty="0" smtClean="0"/>
              <a:t>Reports shall consist of a </a:t>
            </a:r>
            <a:r>
              <a:rPr lang="en-GB" dirty="0" smtClean="0">
                <a:solidFill>
                  <a:srgbClr val="DC280A"/>
                </a:solidFill>
              </a:rPr>
              <a:t>content</a:t>
            </a:r>
            <a:r>
              <a:rPr lang="en-GB" dirty="0" smtClean="0"/>
              <a:t> section and a </a:t>
            </a:r>
            <a:r>
              <a:rPr lang="en-GB" dirty="0" smtClean="0">
                <a:solidFill>
                  <a:srgbClr val="DC280A"/>
                </a:solidFill>
              </a:rPr>
              <a:t>financial</a:t>
            </a:r>
            <a:r>
              <a:rPr lang="en-GB" dirty="0" smtClean="0"/>
              <a:t> section</a:t>
            </a:r>
          </a:p>
          <a:p>
            <a:pPr marL="0" indent="0" algn="just" eaLnBrk="1" hangingPunct="1">
              <a:lnSpc>
                <a:spcPct val="120000"/>
              </a:lnSpc>
              <a:buClr>
                <a:srgbClr val="2D5EC1"/>
              </a:buClr>
              <a:buNone/>
            </a:pPr>
            <a:endParaRPr lang="en-GB" dirty="0" smtClean="0"/>
          </a:p>
          <a:p>
            <a:pPr algn="just" eaLnBrk="1" hangingPunct="1">
              <a:lnSpc>
                <a:spcPct val="120000"/>
              </a:lnSpc>
              <a:buClr>
                <a:srgbClr val="2D5EC1"/>
              </a:buClr>
            </a:pPr>
            <a:r>
              <a:rPr lang="en-GB" dirty="0" smtClean="0">
                <a:solidFill>
                  <a:srgbClr val="FF0000"/>
                </a:solidFill>
              </a:rPr>
              <a:t>The MS PL </a:t>
            </a:r>
            <a:r>
              <a:rPr lang="en-GB" dirty="0" smtClean="0"/>
              <a:t>is responsible for </a:t>
            </a:r>
            <a:r>
              <a:rPr lang="en-GB" dirty="0" smtClean="0">
                <a:solidFill>
                  <a:srgbClr val="DC280A"/>
                </a:solidFill>
              </a:rPr>
              <a:t>submitting</a:t>
            </a:r>
            <a:r>
              <a:rPr lang="en-GB" dirty="0" smtClean="0"/>
              <a:t> them to the concerned authority (Manual 6.4.1)</a:t>
            </a:r>
          </a:p>
          <a:p>
            <a:pPr marL="0" indent="0" algn="just" eaLnBrk="1" hangingPunct="1">
              <a:lnSpc>
                <a:spcPct val="120000"/>
              </a:lnSpc>
              <a:buClr>
                <a:srgbClr val="2D5EC1"/>
              </a:buClr>
              <a:buNone/>
            </a:pPr>
            <a:endParaRPr lang="en-GB" dirty="0" smtClean="0"/>
          </a:p>
          <a:p>
            <a:pPr algn="just" eaLnBrk="1" hangingPunct="1">
              <a:lnSpc>
                <a:spcPct val="120000"/>
              </a:lnSpc>
              <a:buClr>
                <a:srgbClr val="2D5EC1"/>
              </a:buClr>
            </a:pPr>
            <a:r>
              <a:rPr lang="en-GB" dirty="0" smtClean="0"/>
              <a:t>The BA Project Leader is fully </a:t>
            </a:r>
            <a:r>
              <a:rPr lang="en-GB" dirty="0" smtClean="0">
                <a:solidFill>
                  <a:srgbClr val="DC280A"/>
                </a:solidFill>
              </a:rPr>
              <a:t>involved</a:t>
            </a:r>
            <a:r>
              <a:rPr lang="en-GB" dirty="0" smtClean="0"/>
              <a:t> in this process and should be given adequate time to put forward comments. S/he must also </a:t>
            </a:r>
            <a:r>
              <a:rPr lang="en-GB" dirty="0" smtClean="0">
                <a:solidFill>
                  <a:srgbClr val="DC280A"/>
                </a:solidFill>
              </a:rPr>
              <a:t>co-sign</a:t>
            </a:r>
            <a:r>
              <a:rPr lang="en-GB" dirty="0" smtClean="0"/>
              <a:t> each report</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a:t>
            </a:fld>
            <a:endParaRPr lang="en-GB">
              <a:solidFill>
                <a:srgbClr val="000000"/>
              </a:solidFill>
            </a:endParaRPr>
          </a:p>
        </p:txBody>
      </p:sp>
    </p:spTree>
    <p:extLst>
      <p:ext uri="{BB962C8B-B14F-4D97-AF65-F5344CB8AC3E}">
        <p14:creationId xmlns:p14="http://schemas.microsoft.com/office/powerpoint/2010/main" val="238601537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447800"/>
            <a:ext cx="8229600" cy="936625"/>
          </a:xfrm>
        </p:spPr>
        <p:txBody>
          <a:bodyPr/>
          <a:lstStyle/>
          <a:p>
            <a:r>
              <a:rPr lang="en-GB" sz="3600" dirty="0">
                <a:solidFill>
                  <a:srgbClr val="C00000"/>
                </a:solidFill>
              </a:rPr>
              <a:t>Twinning Review Missions (Article 9 – Annex A1)</a:t>
            </a:r>
          </a:p>
        </p:txBody>
      </p:sp>
      <p:sp>
        <p:nvSpPr>
          <p:cNvPr id="3" name="Content Placeholder 2"/>
          <p:cNvSpPr>
            <a:spLocks noGrp="1"/>
          </p:cNvSpPr>
          <p:nvPr>
            <p:ph idx="1"/>
          </p:nvPr>
        </p:nvSpPr>
        <p:spPr>
          <a:xfrm>
            <a:off x="457200" y="2743200"/>
            <a:ext cx="8229600" cy="3529013"/>
          </a:xfrm>
        </p:spPr>
        <p:txBody>
          <a:bodyPr/>
          <a:lstStyle/>
          <a:p>
            <a:pPr marL="365760" lvl="0" indent="-256032" eaLnBrk="1" fontAlgn="auto" hangingPunct="1">
              <a:spcBef>
                <a:spcPts val="400"/>
              </a:spcBef>
              <a:spcAft>
                <a:spcPts val="0"/>
              </a:spcAft>
              <a:buClr>
                <a:srgbClr val="2D5EC1"/>
              </a:buClr>
              <a:buSzPct val="68000"/>
              <a:buFont typeface="Wingdings 3"/>
              <a:buChar char=""/>
            </a:pPr>
            <a:r>
              <a:rPr lang="en-GB" u="sng" dirty="0"/>
              <a:t>Triggered by EU Delegation</a:t>
            </a:r>
          </a:p>
          <a:p>
            <a:pPr marL="365760" lvl="0" indent="-256032" eaLnBrk="1" fontAlgn="auto" hangingPunct="1">
              <a:spcBef>
                <a:spcPts val="400"/>
              </a:spcBef>
              <a:spcAft>
                <a:spcPts val="0"/>
              </a:spcAft>
              <a:buClr>
                <a:srgbClr val="2D5EC1"/>
              </a:buClr>
              <a:buSzPct val="68000"/>
              <a:buFont typeface="Wingdings 3"/>
              <a:buChar char=""/>
            </a:pPr>
            <a:r>
              <a:rPr lang="en-GB" dirty="0"/>
              <a:t>Final Report to be provided</a:t>
            </a:r>
          </a:p>
          <a:p>
            <a:pPr marL="365760" lvl="0" indent="-256032" eaLnBrk="1" fontAlgn="auto" hangingPunct="1">
              <a:spcBef>
                <a:spcPts val="400"/>
              </a:spcBef>
              <a:spcAft>
                <a:spcPts val="0"/>
              </a:spcAft>
              <a:buClr>
                <a:srgbClr val="2D5EC1"/>
              </a:buClr>
              <a:buSzPct val="68000"/>
              <a:buFont typeface="Wingdings 3"/>
              <a:buChar char=""/>
            </a:pPr>
            <a:r>
              <a:rPr lang="en-GB" dirty="0" smtClean="0"/>
              <a:t>2 </a:t>
            </a:r>
            <a:r>
              <a:rPr lang="en-GB" dirty="0"/>
              <a:t>experts (RTA + former RTA)</a:t>
            </a:r>
          </a:p>
          <a:p>
            <a:pPr marL="365760" lvl="0" indent="-256032" eaLnBrk="1" fontAlgn="auto" hangingPunct="1">
              <a:spcBef>
                <a:spcPts val="400"/>
              </a:spcBef>
              <a:spcAft>
                <a:spcPts val="0"/>
              </a:spcAft>
              <a:buClr>
                <a:srgbClr val="2D5EC1"/>
              </a:buClr>
              <a:buSzPct val="68000"/>
              <a:buFont typeface="Wingdings 3"/>
              <a:buChar char=""/>
            </a:pPr>
            <a:r>
              <a:rPr lang="en-GB" dirty="0"/>
              <a:t>3-5 days</a:t>
            </a:r>
          </a:p>
          <a:p>
            <a:pPr marL="365760" lvl="0" indent="-256032" eaLnBrk="1" fontAlgn="auto" hangingPunct="1">
              <a:spcBef>
                <a:spcPts val="400"/>
              </a:spcBef>
              <a:spcAft>
                <a:spcPts val="0"/>
              </a:spcAft>
              <a:buClr>
                <a:srgbClr val="2D5EC1"/>
              </a:buClr>
              <a:buSzPct val="68000"/>
              <a:buFont typeface="Wingdings 3"/>
              <a:buChar char=""/>
            </a:pPr>
            <a:r>
              <a:rPr lang="en-GB" dirty="0"/>
              <a:t>Obligation to provide report</a:t>
            </a:r>
            <a:r>
              <a:rPr lang="en-GB" dirty="0" smtClean="0"/>
              <a:t>.</a:t>
            </a:r>
          </a:p>
          <a:p>
            <a:pPr marL="365760" indent="-256032" eaLnBrk="1" fontAlgn="auto" hangingPunct="1">
              <a:spcBef>
                <a:spcPts val="400"/>
              </a:spcBef>
              <a:spcAft>
                <a:spcPts val="0"/>
              </a:spcAft>
              <a:buClr>
                <a:srgbClr val="2D5EC1"/>
              </a:buClr>
              <a:buSzPct val="68000"/>
              <a:buFont typeface="Wingdings 3"/>
              <a:buChar char=""/>
            </a:pPr>
            <a:r>
              <a:rPr lang="en-GB" dirty="0"/>
              <a:t>Twinning Review Missions are </a:t>
            </a:r>
            <a:r>
              <a:rPr lang="en-GB" b="1" dirty="0"/>
              <a:t>organized and financed by TAIEX</a:t>
            </a:r>
          </a:p>
          <a:p>
            <a:pPr marL="365760" lvl="0" indent="-256032" eaLnBrk="1" fontAlgn="auto" hangingPunct="1">
              <a:spcBef>
                <a:spcPts val="400"/>
              </a:spcBef>
              <a:spcAft>
                <a:spcPts val="0"/>
              </a:spcAft>
              <a:buClr>
                <a:srgbClr val="2D5EC1"/>
              </a:buClr>
              <a:buSzPct val="68000"/>
              <a:buFont typeface="Wingdings 3"/>
              <a:buChar char=""/>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20</a:t>
            </a:fld>
            <a:endParaRPr lang="en-GB">
              <a:solidFill>
                <a:srgbClr val="000000"/>
              </a:solidFill>
            </a:endParaRPr>
          </a:p>
        </p:txBody>
      </p:sp>
    </p:spTree>
    <p:extLst>
      <p:ext uri="{BB962C8B-B14F-4D97-AF65-F5344CB8AC3E}">
        <p14:creationId xmlns:p14="http://schemas.microsoft.com/office/powerpoint/2010/main" val="26236555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6" name="Object 2"/>
          <p:cNvGraphicFramePr>
            <a:graphicFrameLocks noChangeAspect="1"/>
          </p:cNvGraphicFramePr>
          <p:nvPr/>
        </p:nvGraphicFramePr>
        <p:xfrm>
          <a:off x="8172450" y="0"/>
          <a:ext cx="971550" cy="971550"/>
        </p:xfrm>
        <a:graphic>
          <a:graphicData uri="http://schemas.openxmlformats.org/presentationml/2006/ole">
            <mc:AlternateContent xmlns:mc="http://schemas.openxmlformats.org/markup-compatibility/2006">
              <mc:Choice xmlns:v="urn:schemas-microsoft-com:vml" Requires="v">
                <p:oleObj spid="_x0000_s6152"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2450" y="0"/>
                        <a:ext cx="9715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27" name="Rectangle 3"/>
          <p:cNvSpPr>
            <a:spLocks noGrp="1" noChangeArrowheads="1"/>
          </p:cNvSpPr>
          <p:nvPr>
            <p:ph type="subTitle" idx="1"/>
          </p:nvPr>
        </p:nvSpPr>
        <p:spPr>
          <a:xfrm>
            <a:off x="611188" y="3141663"/>
            <a:ext cx="7848600" cy="1430337"/>
          </a:xfrm>
        </p:spPr>
        <p:txBody>
          <a:bodyPr/>
          <a:lstStyle/>
          <a:p>
            <a:pPr marL="609600" indent="-609600" algn="ctr" eaLnBrk="1" hangingPunct="1"/>
            <a:r>
              <a:rPr lang="en-GB" altLang="en-US" sz="3200" dirty="0"/>
              <a:t>IMPLEMENTATION TIPS</a:t>
            </a:r>
          </a:p>
          <a:p>
            <a:pPr marL="609600" indent="-609600" algn="ctr" eaLnBrk="1" hangingPunct="1"/>
            <a:r>
              <a:rPr lang="fr-BE" altLang="en-US" sz="3200" dirty="0" smtClean="0"/>
              <a:t>Twinning Best Practices</a:t>
            </a:r>
          </a:p>
          <a:p>
            <a:pPr marL="609600" indent="-609600" algn="ctr" eaLnBrk="1" hangingPunct="1"/>
            <a:endParaRPr lang="en-GB" altLang="en-US" sz="3200" dirty="0" smtClean="0"/>
          </a:p>
        </p:txBody>
      </p:sp>
      <p:sp>
        <p:nvSpPr>
          <p:cNvPr id="2" name="Slide Number Placeholder 1"/>
          <p:cNvSpPr>
            <a:spLocks noGrp="1"/>
          </p:cNvSpPr>
          <p:nvPr>
            <p:ph type="sldNum" sz="quarter" idx="12"/>
          </p:nvPr>
        </p:nvSpPr>
        <p:spPr/>
        <p:txBody>
          <a:bodyPr/>
          <a:lstStyle/>
          <a:p>
            <a:pPr>
              <a:defRPr/>
            </a:pPr>
            <a:fld id="{2F0E02F3-5968-494D-8089-CE8B086A4392}" type="slidenum">
              <a:rPr lang="en-GB" smtClean="0"/>
              <a:pPr>
                <a:defRPr/>
              </a:pPr>
              <a:t>21</a:t>
            </a:fld>
            <a:endParaRPr lang="en-GB"/>
          </a:p>
        </p:txBody>
      </p:sp>
    </p:spTree>
    <p:extLst>
      <p:ext uri="{BB962C8B-B14F-4D97-AF65-F5344CB8AC3E}">
        <p14:creationId xmlns:p14="http://schemas.microsoft.com/office/powerpoint/2010/main" val="158716989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GB" altLang="en-US" smtClean="0"/>
              <a:t>Preconditions for a successful Twinning:</a:t>
            </a:r>
            <a:br>
              <a:rPr lang="en-GB" altLang="en-US" smtClean="0"/>
            </a:br>
            <a:endParaRPr lang="en-GB" altLang="en-US" smtClean="0"/>
          </a:p>
        </p:txBody>
      </p:sp>
      <p:sp>
        <p:nvSpPr>
          <p:cNvPr id="27651" name="Content Placeholder 2"/>
          <p:cNvSpPr>
            <a:spLocks noGrp="1"/>
          </p:cNvSpPr>
          <p:nvPr>
            <p:ph idx="1"/>
          </p:nvPr>
        </p:nvSpPr>
        <p:spPr>
          <a:xfrm>
            <a:off x="457200" y="2133600"/>
            <a:ext cx="8229600" cy="4175125"/>
          </a:xfrm>
        </p:spPr>
        <p:txBody>
          <a:bodyPr/>
          <a:lstStyle/>
          <a:p>
            <a:pPr algn="just"/>
            <a:r>
              <a:rPr lang="en-GB" altLang="en-US" smtClean="0"/>
              <a:t>A well designed Twinning fiche (Terms of reference)</a:t>
            </a:r>
          </a:p>
          <a:p>
            <a:pPr algn="just"/>
            <a:endParaRPr lang="en-GB" altLang="en-US" smtClean="0"/>
          </a:p>
          <a:p>
            <a:pPr algn="just"/>
            <a:r>
              <a:rPr lang="en-GB" altLang="en-US" smtClean="0"/>
              <a:t>Short gap between Twinning fiche approval and its circulation so that mandatory results, priorities, overall context and involved administrations remain unchanged.</a:t>
            </a:r>
          </a:p>
          <a:p>
            <a:pPr algn="just"/>
            <a:endParaRPr lang="en-GB" altLang="en-US" smtClean="0"/>
          </a:p>
          <a:p>
            <a:pPr algn="just"/>
            <a:r>
              <a:rPr lang="en-GB" altLang="en-US" smtClean="0"/>
              <a:t>High level of commitment of the beneficiary administration</a:t>
            </a:r>
          </a:p>
          <a:p>
            <a:endParaRPr lang="en-GB" altLang="en-US" smtClean="0"/>
          </a:p>
        </p:txBody>
      </p:sp>
      <p:sp>
        <p:nvSpPr>
          <p:cNvPr id="2765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59025FDC-7177-48A9-B522-48AEFA6E9235}" type="slidenum">
              <a:rPr lang="en-GB" altLang="en-US" sz="1400" i="0" smtClean="0">
                <a:solidFill>
                  <a:schemeClr val="tx1"/>
                </a:solidFill>
                <a:latin typeface="Arial" charset="0"/>
              </a:rPr>
              <a:pPr eaLnBrk="1" hangingPunct="1">
                <a:spcBef>
                  <a:spcPct val="0"/>
                </a:spcBef>
                <a:buClrTx/>
                <a:buFontTx/>
                <a:buNone/>
              </a:pPr>
              <a:t>22</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41108464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539750" y="1341438"/>
            <a:ext cx="8229600" cy="5111750"/>
          </a:xfrm>
        </p:spPr>
        <p:txBody>
          <a:bodyPr/>
          <a:lstStyle/>
          <a:p>
            <a:pPr algn="just"/>
            <a:r>
              <a:rPr lang="en-GB" altLang="en-US" b="1" smtClean="0"/>
              <a:t>Absorption capacity</a:t>
            </a:r>
            <a:r>
              <a:rPr lang="en-GB" altLang="en-US" smtClean="0"/>
              <a:t> of the beneficiary administration well apprehended within the Twinning fiche (a 20 staff unit cannot easily cope with a 2.5 million euros project assistance involving dozens of short term experts and carry out its daily work at the same time)</a:t>
            </a:r>
          </a:p>
          <a:p>
            <a:pPr algn="just"/>
            <a:endParaRPr lang="en-GB" altLang="en-US" smtClean="0"/>
          </a:p>
          <a:p>
            <a:pPr algn="just"/>
            <a:r>
              <a:rPr lang="en-GB" altLang="en-US" b="1" smtClean="0"/>
              <a:t>Project Leader counterpart </a:t>
            </a:r>
            <a:r>
              <a:rPr lang="en-GB" altLang="en-US" smtClean="0"/>
              <a:t>must make himself available to participate in the management of the project</a:t>
            </a:r>
          </a:p>
        </p:txBody>
      </p:sp>
      <p:sp>
        <p:nvSpPr>
          <p:cNvPr id="2867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7E9D14CD-0CDF-4C6E-B2CA-F508A3744606}" type="slidenum">
              <a:rPr lang="en-GB" altLang="en-US" sz="1400" i="0" smtClean="0">
                <a:solidFill>
                  <a:schemeClr val="tx1"/>
                </a:solidFill>
                <a:latin typeface="Arial" charset="0"/>
              </a:rPr>
              <a:pPr eaLnBrk="1" hangingPunct="1">
                <a:spcBef>
                  <a:spcPct val="0"/>
                </a:spcBef>
                <a:buClrTx/>
                <a:buFontTx/>
                <a:buNone/>
              </a:pPr>
              <a:t>23</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2198346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2"/>
          <p:cNvSpPr>
            <a:spLocks noGrp="1"/>
          </p:cNvSpPr>
          <p:nvPr>
            <p:ph idx="1"/>
          </p:nvPr>
        </p:nvSpPr>
        <p:spPr>
          <a:xfrm>
            <a:off x="457200" y="1143000"/>
            <a:ext cx="8229600" cy="5334000"/>
          </a:xfrm>
        </p:spPr>
        <p:txBody>
          <a:bodyPr/>
          <a:lstStyle/>
          <a:p>
            <a:pPr algn="just"/>
            <a:r>
              <a:rPr lang="en-GB" altLang="en-US" dirty="0" smtClean="0"/>
              <a:t>(T)</a:t>
            </a:r>
            <a:r>
              <a:rPr lang="en-GB" altLang="en-US" b="1" dirty="0" smtClean="0"/>
              <a:t>winning team</a:t>
            </a:r>
            <a:r>
              <a:rPr lang="en-GB" altLang="en-US" dirty="0" smtClean="0"/>
              <a:t>: PL and RTAs from the MS(s) and the beneficiary administration should </a:t>
            </a:r>
            <a:r>
              <a:rPr lang="en-GB" altLang="en-US" b="1" dirty="0" smtClean="0"/>
              <a:t>work as a team</a:t>
            </a:r>
            <a:r>
              <a:rPr lang="en-GB" altLang="en-US" dirty="0" smtClean="0"/>
              <a:t> and remain in close contact, good understanding between MS PL and RTA, </a:t>
            </a:r>
            <a:r>
              <a:rPr lang="en-GB" altLang="en-US" b="1" dirty="0" smtClean="0"/>
              <a:t>clear distribution of tasks</a:t>
            </a:r>
          </a:p>
          <a:p>
            <a:pPr algn="just"/>
            <a:endParaRPr lang="en-GB" altLang="en-US" dirty="0" smtClean="0"/>
          </a:p>
          <a:p>
            <a:pPr algn="just"/>
            <a:r>
              <a:rPr lang="en-GB" altLang="en-US" b="1" dirty="0" smtClean="0"/>
              <a:t>Open door policy</a:t>
            </a:r>
            <a:r>
              <a:rPr lang="en-GB" altLang="en-US" dirty="0" smtClean="0"/>
              <a:t>, MS RTA and RTA counterpart should be sitting not too far away (offices at walking distance), they should always be available one for each other. If the counterpart PL is also available anytime for the MS RTA this can be key for success</a:t>
            </a:r>
          </a:p>
          <a:p>
            <a:endParaRPr lang="fr-BE" altLang="en-US" b="1" dirty="0" smtClean="0"/>
          </a:p>
          <a:p>
            <a:r>
              <a:rPr lang="fr-BE" altLang="en-US" dirty="0" smtClean="0"/>
              <a:t>Suggestion: </a:t>
            </a:r>
            <a:r>
              <a:rPr lang="fr-BE" altLang="en-US" b="1" dirty="0" err="1" smtClean="0"/>
              <a:t>RTA's</a:t>
            </a:r>
            <a:r>
              <a:rPr lang="fr-BE" altLang="en-US" b="1" dirty="0" smtClean="0"/>
              <a:t> Office </a:t>
            </a:r>
            <a:r>
              <a:rPr lang="fr-BE" altLang="en-US" b="1" dirty="0" err="1" smtClean="0"/>
              <a:t>is</a:t>
            </a:r>
            <a:r>
              <a:rPr lang="fr-BE" altLang="en-US" b="1" dirty="0" smtClean="0"/>
              <a:t> a meeting room</a:t>
            </a:r>
            <a:endParaRPr lang="en-GB" altLang="en-US" b="1" dirty="0" smtClean="0"/>
          </a:p>
        </p:txBody>
      </p:sp>
      <p:sp>
        <p:nvSpPr>
          <p:cNvPr id="2969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ABE1BDE7-0ACF-48A0-9C63-D8224208C540}" type="slidenum">
              <a:rPr lang="en-GB" altLang="en-US" sz="1400" i="0" smtClean="0">
                <a:solidFill>
                  <a:schemeClr val="tx1"/>
                </a:solidFill>
                <a:latin typeface="Arial" charset="0"/>
              </a:rPr>
              <a:pPr eaLnBrk="1" hangingPunct="1">
                <a:spcBef>
                  <a:spcPct val="0"/>
                </a:spcBef>
                <a:buClrTx/>
                <a:buFontTx/>
                <a:buNone/>
              </a:pPr>
              <a:t>24</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24697554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457200" y="1196975"/>
            <a:ext cx="8229600" cy="5472113"/>
          </a:xfrm>
        </p:spPr>
        <p:txBody>
          <a:bodyPr/>
          <a:lstStyle/>
          <a:p>
            <a:pPr algn="just"/>
            <a:r>
              <a:rPr lang="en-GB" altLang="en-US" smtClean="0"/>
              <a:t>If there is a  </a:t>
            </a:r>
            <a:r>
              <a:rPr lang="en-GB" altLang="en-US" b="1" smtClean="0"/>
              <a:t>junior partner</a:t>
            </a:r>
            <a:r>
              <a:rPr lang="en-GB" altLang="en-US" smtClean="0"/>
              <a:t>, he should work closely and in good terms with the lead MS</a:t>
            </a:r>
          </a:p>
          <a:p>
            <a:pPr algn="just"/>
            <a:r>
              <a:rPr lang="en-GB" altLang="en-US" smtClean="0"/>
              <a:t>If there is a consortium of MS', its better to make </a:t>
            </a:r>
            <a:r>
              <a:rPr lang="en-GB" altLang="en-US" b="1" smtClean="0"/>
              <a:t>mix of experts </a:t>
            </a:r>
            <a:r>
              <a:rPr lang="en-GB" altLang="en-US" smtClean="0"/>
              <a:t>of different nationalities instead of attributing one component of the project to each MS.</a:t>
            </a:r>
          </a:p>
          <a:p>
            <a:pPr algn="just"/>
            <a:r>
              <a:rPr lang="en-GB" altLang="en-US" smtClean="0"/>
              <a:t>Very useful to set up a </a:t>
            </a:r>
            <a:r>
              <a:rPr lang="en-GB" altLang="en-US" b="1" smtClean="0"/>
              <a:t>working group</a:t>
            </a:r>
            <a:r>
              <a:rPr lang="en-GB" altLang="en-US" smtClean="0"/>
              <a:t> </a:t>
            </a:r>
            <a:r>
              <a:rPr lang="en-GB" altLang="en-US" b="1" smtClean="0"/>
              <a:t>for each component</a:t>
            </a:r>
          </a:p>
          <a:p>
            <a:pPr algn="just"/>
            <a:r>
              <a:rPr lang="en-GB" altLang="en-US" smtClean="0"/>
              <a:t>Very useful if the </a:t>
            </a:r>
            <a:r>
              <a:rPr lang="en-GB" altLang="en-US" b="1" smtClean="0"/>
              <a:t>beneficiary</a:t>
            </a:r>
            <a:r>
              <a:rPr lang="en-GB" altLang="en-US" smtClean="0"/>
              <a:t> administration </a:t>
            </a:r>
            <a:r>
              <a:rPr lang="en-GB" altLang="en-US" b="1" smtClean="0"/>
              <a:t>officially appoints components leaders </a:t>
            </a:r>
            <a:r>
              <a:rPr lang="en-GB" altLang="en-US" smtClean="0"/>
              <a:t>of its own (one for each component) and if they can actively participate in the </a:t>
            </a:r>
            <a:r>
              <a:rPr lang="en-GB" altLang="en-US" b="1" smtClean="0"/>
              <a:t>steering committees</a:t>
            </a:r>
            <a:r>
              <a:rPr lang="en-GB" altLang="en-US" smtClean="0"/>
              <a:t>, in a working group ideally the component leader from the beneficiary should be the leader.</a:t>
            </a:r>
          </a:p>
          <a:p>
            <a:endParaRPr lang="en-GB" altLang="en-US" smtClean="0"/>
          </a:p>
        </p:txBody>
      </p:sp>
      <p:sp>
        <p:nvSpPr>
          <p:cNvPr id="3072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0CC27326-EFF1-4389-AB00-53B487017C5E}" type="slidenum">
              <a:rPr lang="en-GB" altLang="en-US" sz="1400" i="0" smtClean="0">
                <a:solidFill>
                  <a:schemeClr val="tx1"/>
                </a:solidFill>
                <a:latin typeface="Arial" charset="0"/>
              </a:rPr>
              <a:pPr eaLnBrk="1" hangingPunct="1">
                <a:spcBef>
                  <a:spcPct val="0"/>
                </a:spcBef>
                <a:buClrTx/>
                <a:buFontTx/>
                <a:buNone/>
              </a:pPr>
              <a:t>25</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33132571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idx="1"/>
          </p:nvPr>
        </p:nvSpPr>
        <p:spPr>
          <a:xfrm>
            <a:off x="457200" y="1143000"/>
            <a:ext cx="8229600" cy="5516562"/>
          </a:xfrm>
        </p:spPr>
        <p:txBody>
          <a:bodyPr/>
          <a:lstStyle/>
          <a:p>
            <a:pPr algn="just"/>
            <a:r>
              <a:rPr lang="en-GB" altLang="en-US" i="0" dirty="0" smtClean="0"/>
              <a:t>Develop </a:t>
            </a:r>
            <a:r>
              <a:rPr lang="en-GB" altLang="en-US" b="1" i="0" dirty="0" smtClean="0"/>
              <a:t>synergies</a:t>
            </a:r>
            <a:r>
              <a:rPr lang="en-GB" altLang="en-US" i="0" dirty="0" smtClean="0"/>
              <a:t> between Twinning projects, with other related projects, between beneficiary administrations working in the same area (Parliament?)</a:t>
            </a:r>
          </a:p>
          <a:p>
            <a:pPr algn="just"/>
            <a:endParaRPr lang="fr-BE" altLang="en-US" i="0" dirty="0"/>
          </a:p>
          <a:p>
            <a:pPr algn="just"/>
            <a:r>
              <a:rPr lang="fr-BE" altLang="en-US" b="1" i="0" dirty="0" smtClean="0"/>
              <a:t>Inclusive </a:t>
            </a:r>
            <a:r>
              <a:rPr lang="fr-BE" altLang="en-US" b="1" i="0" dirty="0" err="1" smtClean="0"/>
              <a:t>process</a:t>
            </a:r>
            <a:r>
              <a:rPr lang="fr-BE" altLang="en-US" i="0" dirty="0" smtClean="0"/>
              <a:t>, civil society, </a:t>
            </a:r>
            <a:r>
              <a:rPr lang="fr-BE" altLang="en-US" i="0" dirty="0" err="1" smtClean="0"/>
              <a:t>private</a:t>
            </a:r>
            <a:r>
              <a:rPr lang="fr-BE" altLang="en-US" i="0" dirty="0" smtClean="0"/>
              <a:t> </a:t>
            </a:r>
            <a:r>
              <a:rPr lang="fr-BE" altLang="en-US" i="0" dirty="0" err="1" smtClean="0"/>
              <a:t>sector</a:t>
            </a:r>
            <a:r>
              <a:rPr lang="fr-BE" altLang="en-US" i="0" dirty="0" smtClean="0"/>
              <a:t>, </a:t>
            </a:r>
            <a:r>
              <a:rPr lang="fr-BE" altLang="en-US" i="0" dirty="0" err="1" smtClean="0"/>
              <a:t>professional</a:t>
            </a:r>
            <a:r>
              <a:rPr lang="fr-BE" altLang="en-US" i="0" dirty="0" smtClean="0"/>
              <a:t> associations, </a:t>
            </a:r>
            <a:r>
              <a:rPr lang="fr-BE" altLang="en-US" i="0" dirty="0" err="1" smtClean="0"/>
              <a:t>trade</a:t>
            </a:r>
            <a:r>
              <a:rPr lang="fr-BE" altLang="en-US" i="0" dirty="0" smtClean="0"/>
              <a:t> unions, </a:t>
            </a:r>
            <a:r>
              <a:rPr lang="fr-BE" altLang="en-US" i="0" dirty="0" err="1" smtClean="0"/>
              <a:t>Universities</a:t>
            </a:r>
            <a:endParaRPr lang="en-GB" altLang="en-US" i="0" dirty="0" smtClean="0"/>
          </a:p>
          <a:p>
            <a:pPr algn="just"/>
            <a:endParaRPr lang="en-GB" altLang="en-US" i="0" dirty="0" smtClean="0"/>
          </a:p>
          <a:p>
            <a:pPr algn="just"/>
            <a:r>
              <a:rPr lang="en-GB" altLang="en-US" i="0" dirty="0" smtClean="0"/>
              <a:t>The </a:t>
            </a:r>
            <a:r>
              <a:rPr lang="en-GB" altLang="en-US" b="1" i="0" dirty="0" smtClean="0"/>
              <a:t>Twinning Newsletter</a:t>
            </a:r>
            <a:r>
              <a:rPr lang="en-GB" altLang="en-US" i="0" dirty="0" smtClean="0"/>
              <a:t> on the Twinning webpage gives many hints and tips on best practices </a:t>
            </a:r>
            <a:r>
              <a:rPr lang="en-GB" altLang="en-US" i="0" u="sng" dirty="0" smtClean="0">
                <a:hlinkClick r:id="rId2"/>
              </a:rPr>
              <a:t>http://ec.europa.eu/twinning</a:t>
            </a:r>
            <a:endParaRPr lang="en-GB" altLang="en-US" i="0" dirty="0" smtClean="0"/>
          </a:p>
          <a:p>
            <a:pPr algn="just"/>
            <a:r>
              <a:rPr lang="en-GB" altLang="en-US" i="0" dirty="0"/>
              <a:t>Always remember Twinning is about </a:t>
            </a:r>
            <a:r>
              <a:rPr lang="en-GB" altLang="en-US" b="1" i="0" dirty="0"/>
              <a:t>sustainability!</a:t>
            </a:r>
          </a:p>
          <a:p>
            <a:endParaRPr lang="en-GB" altLang="en-US" dirty="0" smtClean="0"/>
          </a:p>
        </p:txBody>
      </p:sp>
      <p:sp>
        <p:nvSpPr>
          <p:cNvPr id="3174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4AC5C97-F248-421E-BB90-EB857CFD1AC5}" type="slidenum">
              <a:rPr lang="en-GB" altLang="en-US" sz="1400" i="0" smtClean="0">
                <a:solidFill>
                  <a:schemeClr val="tx1"/>
                </a:solidFill>
                <a:latin typeface="Arial" charset="0"/>
              </a:rPr>
              <a:pPr eaLnBrk="1" hangingPunct="1">
                <a:spcBef>
                  <a:spcPct val="0"/>
                </a:spcBef>
                <a:buClrTx/>
                <a:buFontTx/>
                <a:buNone/>
              </a:pPr>
              <a:t>26</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18584964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95288" y="1339850"/>
            <a:ext cx="8229600" cy="793750"/>
          </a:xfrm>
        </p:spPr>
        <p:txBody>
          <a:bodyPr/>
          <a:lstStyle/>
          <a:p>
            <a:r>
              <a:rPr lang="fr-BE" altLang="en-US" sz="2800" smtClean="0">
                <a:solidFill>
                  <a:srgbClr val="FF0000"/>
                </a:solidFill>
              </a:rPr>
              <a:t>The Extra-mile, </a:t>
            </a:r>
            <a:r>
              <a:rPr lang="fr-BE" altLang="en-US" sz="2800" smtClean="0"/>
              <a:t>implementation tips</a:t>
            </a:r>
            <a:br>
              <a:rPr lang="fr-BE" altLang="en-US" sz="2800" smtClean="0"/>
            </a:br>
            <a:endParaRPr lang="en-GB" altLang="en-US" smtClean="0"/>
          </a:p>
        </p:txBody>
      </p:sp>
      <p:sp>
        <p:nvSpPr>
          <p:cNvPr id="21507" name="Content Placeholder 2"/>
          <p:cNvSpPr>
            <a:spLocks noGrp="1"/>
          </p:cNvSpPr>
          <p:nvPr>
            <p:ph idx="1"/>
          </p:nvPr>
        </p:nvSpPr>
        <p:spPr>
          <a:xfrm>
            <a:off x="457200" y="1412875"/>
            <a:ext cx="8229600" cy="5445125"/>
          </a:xfrm>
        </p:spPr>
        <p:txBody>
          <a:bodyPr/>
          <a:lstStyle/>
          <a:p>
            <a:pPr marL="457200" lvl="1" indent="0">
              <a:buFontTx/>
              <a:buNone/>
              <a:defRPr/>
            </a:pPr>
            <a:endParaRPr lang="fr-BE" altLang="en-US" sz="2800" dirty="0" smtClean="0"/>
          </a:p>
          <a:p>
            <a:pPr lvl="1">
              <a:defRPr/>
            </a:pPr>
            <a:r>
              <a:rPr lang="fr-BE" altLang="en-US" sz="1600" dirty="0" err="1" smtClean="0"/>
              <a:t>Who</a:t>
            </a:r>
            <a:r>
              <a:rPr lang="fr-BE" altLang="en-US" sz="1600" dirty="0" smtClean="0"/>
              <a:t> </a:t>
            </a:r>
            <a:r>
              <a:rPr lang="fr-BE" altLang="en-US" sz="1600" dirty="0" err="1" smtClean="0"/>
              <a:t>is</a:t>
            </a:r>
            <a:r>
              <a:rPr lang="fr-BE" altLang="en-US" sz="1600" dirty="0" smtClean="0"/>
              <a:t> </a:t>
            </a:r>
            <a:r>
              <a:rPr lang="fr-BE" altLang="en-US" sz="1600" dirty="0" err="1" smtClean="0"/>
              <a:t>your</a:t>
            </a:r>
            <a:r>
              <a:rPr lang="fr-BE" altLang="en-US" sz="1600" dirty="0" smtClean="0"/>
              <a:t> </a:t>
            </a:r>
            <a:r>
              <a:rPr lang="fr-BE" altLang="en-US" sz="1600" dirty="0" err="1" smtClean="0"/>
              <a:t>target</a:t>
            </a:r>
            <a:r>
              <a:rPr lang="fr-BE" altLang="en-US" sz="1600" dirty="0" smtClean="0"/>
              <a:t>? (</a:t>
            </a:r>
            <a:r>
              <a:rPr lang="fr-BE" altLang="en-US" sz="1600" dirty="0" err="1" smtClean="0"/>
              <a:t>legislation</a:t>
            </a:r>
            <a:r>
              <a:rPr lang="fr-BE" altLang="en-US" sz="1600" dirty="0" smtClean="0"/>
              <a:t>, </a:t>
            </a:r>
            <a:r>
              <a:rPr lang="fr-BE" altLang="en-US" sz="1600" dirty="0" err="1" smtClean="0"/>
              <a:t>statistics</a:t>
            </a:r>
            <a:r>
              <a:rPr lang="fr-BE" altLang="en-US" sz="1600" dirty="0" smtClean="0"/>
              <a:t>, IT?)</a:t>
            </a:r>
          </a:p>
          <a:p>
            <a:pPr marL="457200" lvl="1" indent="0">
              <a:buFontTx/>
              <a:buNone/>
              <a:defRPr/>
            </a:pPr>
            <a:endParaRPr lang="fr-BE" altLang="en-US" sz="1600" dirty="0" smtClean="0"/>
          </a:p>
          <a:p>
            <a:pPr lvl="1">
              <a:defRPr/>
            </a:pPr>
            <a:r>
              <a:rPr lang="fr-BE" altLang="en-US" sz="1600" dirty="0" err="1" smtClean="0"/>
              <a:t>Widening</a:t>
            </a:r>
            <a:r>
              <a:rPr lang="fr-BE" altLang="en-US" sz="1600" dirty="0" smtClean="0"/>
              <a:t> the audience, </a:t>
            </a:r>
            <a:r>
              <a:rPr lang="fr-BE" altLang="en-US" sz="1600" dirty="0" err="1" smtClean="0"/>
              <a:t>regional</a:t>
            </a:r>
            <a:r>
              <a:rPr lang="fr-BE" altLang="en-US" sz="1600" dirty="0" smtClean="0"/>
              <a:t>, </a:t>
            </a:r>
            <a:r>
              <a:rPr lang="fr-BE" altLang="en-US" sz="1600" dirty="0" err="1" smtClean="0"/>
              <a:t>interinstitutional</a:t>
            </a:r>
            <a:r>
              <a:rPr lang="fr-BE" altLang="en-US" sz="1600" dirty="0" smtClean="0"/>
              <a:t> </a:t>
            </a:r>
            <a:r>
              <a:rPr lang="fr-BE" altLang="en-US" sz="1600" dirty="0" err="1" smtClean="0"/>
              <a:t>coverage</a:t>
            </a:r>
            <a:r>
              <a:rPr lang="fr-BE" altLang="en-US" sz="1600" dirty="0" smtClean="0"/>
              <a:t>? </a:t>
            </a:r>
          </a:p>
          <a:p>
            <a:pPr marL="457200" lvl="1" indent="0">
              <a:buFontTx/>
              <a:buNone/>
              <a:defRPr/>
            </a:pPr>
            <a:endParaRPr lang="fr-BE" altLang="en-US" sz="1600" dirty="0" smtClean="0"/>
          </a:p>
          <a:p>
            <a:pPr lvl="1">
              <a:defRPr/>
            </a:pPr>
            <a:r>
              <a:rPr lang="fr-BE" altLang="en-US" sz="1600" dirty="0" smtClean="0"/>
              <a:t>EU </a:t>
            </a:r>
            <a:r>
              <a:rPr lang="fr-BE" altLang="en-US" sz="1600" dirty="0" err="1" smtClean="0"/>
              <a:t>visibility</a:t>
            </a:r>
            <a:r>
              <a:rPr lang="fr-BE" altLang="en-US" sz="1600" dirty="0" smtClean="0"/>
              <a:t>: </a:t>
            </a:r>
            <a:r>
              <a:rPr lang="fr-BE" altLang="en-US" sz="1600" dirty="0" err="1" smtClean="0"/>
              <a:t>thematic</a:t>
            </a:r>
            <a:r>
              <a:rPr lang="fr-BE" altLang="en-US" sz="1600" dirty="0" smtClean="0"/>
              <a:t> </a:t>
            </a:r>
            <a:r>
              <a:rPr lang="fr-BE" altLang="en-US" sz="1600" dirty="0" err="1" smtClean="0"/>
              <a:t>events</a:t>
            </a:r>
            <a:r>
              <a:rPr lang="fr-BE" altLang="en-US" sz="1600" dirty="0" smtClean="0"/>
              <a:t>, </a:t>
            </a:r>
            <a:r>
              <a:rPr lang="fr-BE" altLang="en-US" sz="1600" dirty="0" err="1" smtClean="0"/>
              <a:t>project</a:t>
            </a:r>
            <a:r>
              <a:rPr lang="fr-BE" altLang="en-US" sz="1600" dirty="0" smtClean="0"/>
              <a:t> </a:t>
            </a:r>
            <a:r>
              <a:rPr lang="fr-BE" altLang="en-US" sz="1600" dirty="0" err="1" smtClean="0"/>
              <a:t>website</a:t>
            </a:r>
            <a:r>
              <a:rPr lang="fr-BE" altLang="en-US" sz="1600" dirty="0" smtClean="0"/>
              <a:t> (IT), </a:t>
            </a:r>
            <a:r>
              <a:rPr lang="fr-BE" altLang="en-US" sz="1600" dirty="0" err="1" smtClean="0"/>
              <a:t>visibity</a:t>
            </a:r>
            <a:r>
              <a:rPr lang="fr-BE" altLang="en-US" sz="1600" dirty="0" smtClean="0"/>
              <a:t> </a:t>
            </a:r>
            <a:r>
              <a:rPr lang="fr-BE" altLang="en-US" sz="1600" dirty="0" err="1" smtClean="0"/>
              <a:t>starts</a:t>
            </a:r>
            <a:r>
              <a:rPr lang="fr-BE" altLang="en-US" sz="1600" dirty="0" smtClean="0"/>
              <a:t> the first </a:t>
            </a:r>
            <a:r>
              <a:rPr lang="fr-BE" altLang="en-US" sz="1600" dirty="0" err="1" smtClean="0"/>
              <a:t>day</a:t>
            </a:r>
            <a:r>
              <a:rPr lang="fr-BE" altLang="en-US" sz="1600" dirty="0" smtClean="0"/>
              <a:t>!</a:t>
            </a:r>
          </a:p>
          <a:p>
            <a:pPr marL="457200" lvl="1" indent="0">
              <a:buFontTx/>
              <a:buNone/>
              <a:defRPr/>
            </a:pPr>
            <a:endParaRPr lang="fr-BE" altLang="en-US" sz="1600" dirty="0" smtClean="0"/>
          </a:p>
          <a:p>
            <a:pPr lvl="1">
              <a:defRPr/>
            </a:pPr>
            <a:r>
              <a:rPr lang="fr-BE" altLang="en-US" sz="1600" u="sng" dirty="0" err="1" smtClean="0"/>
              <a:t>Appointing</a:t>
            </a:r>
            <a:r>
              <a:rPr lang="fr-BE" altLang="en-US" sz="1600" u="sng" dirty="0" smtClean="0"/>
              <a:t> component leaders </a:t>
            </a:r>
            <a:r>
              <a:rPr lang="fr-BE" altLang="en-US" sz="1600" u="sng" dirty="0" err="1" smtClean="0"/>
              <a:t>from</a:t>
            </a:r>
            <a:r>
              <a:rPr lang="fr-BE" altLang="en-US" sz="1600" u="sng" dirty="0" smtClean="0"/>
              <a:t> BC, WG</a:t>
            </a:r>
          </a:p>
          <a:p>
            <a:pPr marL="457200" lvl="1" indent="0">
              <a:buFontTx/>
              <a:buNone/>
              <a:defRPr/>
            </a:pPr>
            <a:endParaRPr lang="fr-BE" altLang="en-US" sz="1600" dirty="0" smtClean="0"/>
          </a:p>
          <a:p>
            <a:pPr lvl="1">
              <a:defRPr/>
            </a:pPr>
            <a:r>
              <a:rPr lang="fr-BE" altLang="en-US" sz="1600" dirty="0" smtClean="0"/>
              <a:t>Synergies </a:t>
            </a:r>
            <a:r>
              <a:rPr lang="fr-BE" altLang="en-US" sz="1600" dirty="0" err="1" smtClean="0"/>
              <a:t>other</a:t>
            </a:r>
            <a:r>
              <a:rPr lang="fr-BE" altLang="en-US" sz="1600" dirty="0" smtClean="0"/>
              <a:t> </a:t>
            </a:r>
            <a:r>
              <a:rPr lang="fr-BE" altLang="en-US" sz="1600" dirty="0" err="1" smtClean="0"/>
              <a:t>projects</a:t>
            </a:r>
            <a:r>
              <a:rPr lang="fr-BE" altLang="en-US" sz="1600" dirty="0" smtClean="0"/>
              <a:t> (</a:t>
            </a:r>
            <a:r>
              <a:rPr lang="fr-BE" altLang="en-US" sz="1600" dirty="0" err="1" smtClean="0"/>
              <a:t>statistics</a:t>
            </a:r>
            <a:r>
              <a:rPr lang="fr-BE" altLang="en-US" sz="1600" dirty="0" smtClean="0"/>
              <a:t>, social protection)</a:t>
            </a:r>
          </a:p>
          <a:p>
            <a:pPr marL="457200" lvl="1" indent="0">
              <a:buFontTx/>
              <a:buNone/>
              <a:defRPr/>
            </a:pPr>
            <a:endParaRPr lang="fr-BE" altLang="en-US" sz="1600" dirty="0" smtClean="0"/>
          </a:p>
          <a:p>
            <a:pPr lvl="1">
              <a:defRPr/>
            </a:pPr>
            <a:r>
              <a:rPr lang="fr-BE" altLang="en-US" sz="1600" dirty="0" smtClean="0"/>
              <a:t>TAIEX, SIGMA </a:t>
            </a:r>
            <a:r>
              <a:rPr lang="fr-BE" altLang="en-US" sz="1600" u="sng" dirty="0" smtClean="0"/>
              <a:t>no duplication</a:t>
            </a:r>
          </a:p>
          <a:p>
            <a:pPr marL="457200" lvl="1" indent="0">
              <a:buFontTx/>
              <a:buNone/>
              <a:defRPr/>
            </a:pPr>
            <a:endParaRPr lang="fr-BE" altLang="en-US" sz="1600" u="sng" dirty="0" smtClean="0"/>
          </a:p>
          <a:p>
            <a:pPr lvl="1">
              <a:defRPr/>
            </a:pPr>
            <a:r>
              <a:rPr lang="fr-BE" altLang="en-US" sz="1600" dirty="0" smtClean="0"/>
              <a:t>SUSTAINABILITY</a:t>
            </a:r>
          </a:p>
          <a:p>
            <a:pPr lvl="1">
              <a:defRPr/>
            </a:pPr>
            <a:endParaRPr lang="fr-BE" altLang="en-US" sz="1600" dirty="0" smtClean="0"/>
          </a:p>
          <a:p>
            <a:pPr lvl="1">
              <a:defRPr/>
            </a:pPr>
            <a:r>
              <a:rPr lang="fr-BE" altLang="en-US" sz="1600" dirty="0" err="1" smtClean="0"/>
              <a:t>Its</a:t>
            </a:r>
            <a:r>
              <a:rPr lang="fr-BE" altLang="en-US" sz="1600" dirty="0" smtClean="0"/>
              <a:t> not the end, </a:t>
            </a:r>
            <a:r>
              <a:rPr lang="fr-BE" altLang="en-US" sz="1600" dirty="0" err="1" smtClean="0"/>
              <a:t>just</a:t>
            </a:r>
            <a:r>
              <a:rPr lang="fr-BE" altLang="en-US" sz="1600" dirty="0" smtClean="0"/>
              <a:t> the </a:t>
            </a:r>
            <a:r>
              <a:rPr lang="fr-BE" altLang="en-US" sz="1600" dirty="0" err="1" smtClean="0"/>
              <a:t>beginning</a:t>
            </a:r>
            <a:r>
              <a:rPr lang="fr-BE" altLang="en-US" sz="1600" dirty="0" smtClean="0"/>
              <a:t>, open </a:t>
            </a:r>
            <a:r>
              <a:rPr lang="fr-BE" altLang="en-US" sz="1600" dirty="0" err="1" smtClean="0"/>
              <a:t>doors</a:t>
            </a:r>
            <a:r>
              <a:rPr lang="fr-BE" altLang="en-US" sz="1600" dirty="0" smtClean="0"/>
              <a:t> </a:t>
            </a:r>
            <a:r>
              <a:rPr lang="fr-BE" altLang="en-US" sz="1600" dirty="0" err="1" smtClean="0"/>
              <a:t>policy</a:t>
            </a:r>
            <a:endParaRPr lang="fr-BE" altLang="en-US" sz="1600" dirty="0" smtClean="0"/>
          </a:p>
        </p:txBody>
      </p:sp>
      <p:sp>
        <p:nvSpPr>
          <p:cNvPr id="32772" name="Slide Number Placeholder 1"/>
          <p:cNvSpPr>
            <a:spLocks noGrp="1"/>
          </p:cNvSpPr>
          <p:nvPr>
            <p:ph type="sldNum" sz="quarter" idx="12"/>
          </p:nvPr>
        </p:nvSpPr>
        <p:spPr>
          <a:xfrm>
            <a:off x="8243888" y="6245225"/>
            <a:ext cx="442912"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D17BAAC8-8557-4B08-86CC-86F5C8FCE842}" type="slidenum">
              <a:rPr lang="en-GB" altLang="en-US" sz="1400" i="0" smtClean="0">
                <a:solidFill>
                  <a:schemeClr val="tx1"/>
                </a:solidFill>
                <a:latin typeface="Arial" charset="0"/>
              </a:rPr>
              <a:pPr eaLnBrk="1" hangingPunct="1">
                <a:spcBef>
                  <a:spcPct val="0"/>
                </a:spcBef>
                <a:buClrTx/>
                <a:buFontTx/>
                <a:buNone/>
              </a:pPr>
              <a:t>27</a:t>
            </a:fld>
            <a:endParaRPr lang="en-GB" altLang="en-US" sz="1400" i="0" smtClean="0">
              <a:solidFill>
                <a:schemeClr val="tx1"/>
              </a:solidFill>
              <a:latin typeface="Arial" charset="0"/>
            </a:endParaRPr>
          </a:p>
        </p:txBody>
      </p:sp>
      <p:sp>
        <p:nvSpPr>
          <p:cNvPr id="3" name="TextBox 2"/>
          <p:cNvSpPr txBox="1"/>
          <p:nvPr/>
        </p:nvSpPr>
        <p:spPr>
          <a:xfrm>
            <a:off x="250825" y="188913"/>
            <a:ext cx="3384550" cy="554037"/>
          </a:xfrm>
          <a:prstGeom prst="rect">
            <a:avLst/>
          </a:prstGeom>
          <a:noFill/>
        </p:spPr>
        <p:txBody>
          <a:bodyPr>
            <a:spAutoFit/>
          </a:bodyPr>
          <a:lstStyle/>
          <a:p>
            <a:pPr>
              <a:defRPr/>
            </a:pPr>
            <a:r>
              <a:rPr lang="en-GB" altLang="en-US" sz="3000" b="1" kern="0" dirty="0">
                <a:solidFill>
                  <a:srgbClr val="FF0000"/>
                </a:solidFill>
                <a:latin typeface="Verdana"/>
              </a:rPr>
              <a:t>Summary</a:t>
            </a:r>
            <a:endParaRPr lang="en-GB" dirty="0"/>
          </a:p>
        </p:txBody>
      </p:sp>
    </p:spTree>
    <p:extLst>
      <p:ext uri="{BB962C8B-B14F-4D97-AF65-F5344CB8AC3E}">
        <p14:creationId xmlns:p14="http://schemas.microsoft.com/office/powerpoint/2010/main" val="10386155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body" idx="1"/>
          </p:nvPr>
        </p:nvSpPr>
        <p:spPr>
          <a:xfrm>
            <a:off x="323850" y="1412875"/>
            <a:ext cx="8229600" cy="3529013"/>
          </a:xfrm>
        </p:spPr>
        <p:txBody>
          <a:bodyPr/>
          <a:lstStyle/>
          <a:p>
            <a:pPr algn="ctr" eaLnBrk="1" hangingPunct="1">
              <a:buFontTx/>
              <a:buNone/>
            </a:pPr>
            <a:endParaRPr lang="en-GB" sz="4800" smtClean="0"/>
          </a:p>
          <a:p>
            <a:pPr algn="ctr" eaLnBrk="1" hangingPunct="1">
              <a:buFontTx/>
              <a:buNone/>
            </a:pPr>
            <a:r>
              <a:rPr lang="en-GB" sz="4800" smtClean="0"/>
              <a:t>Notwithstanding</a:t>
            </a:r>
          </a:p>
          <a:p>
            <a:pPr algn="ctr" eaLnBrk="1" hangingPunct="1">
              <a:buFontTx/>
              <a:buNone/>
            </a:pPr>
            <a:r>
              <a:rPr lang="en-GB" sz="4800" smtClean="0"/>
              <a:t>all this…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28</a:t>
            </a:fld>
            <a:endParaRPr lang="en-GB">
              <a:solidFill>
                <a:srgbClr val="000000"/>
              </a:solidFill>
            </a:endParaRPr>
          </a:p>
        </p:txBody>
      </p:sp>
    </p:spTree>
    <p:extLst>
      <p:ext uri="{BB962C8B-B14F-4D97-AF65-F5344CB8AC3E}">
        <p14:creationId xmlns:p14="http://schemas.microsoft.com/office/powerpoint/2010/main" val="6459518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176131">
                                            <p:txEl>
                                              <p:pRg st="1" end="1"/>
                                            </p:txEl>
                                          </p:spTgt>
                                        </p:tgtEl>
                                        <p:attrNameLst>
                                          <p:attrName>style.visibility</p:attrName>
                                        </p:attrNameLst>
                                      </p:cBhvr>
                                      <p:to>
                                        <p:strVal val="visible"/>
                                      </p:to>
                                    </p:set>
                                    <p:animEffect transition="in" filter="fade">
                                      <p:cBhvr>
                                        <p:cTn id="7" dur="800" decel="100000"/>
                                        <p:tgtEl>
                                          <p:spTgt spid="176131">
                                            <p:txEl>
                                              <p:pRg st="1" end="1"/>
                                            </p:txEl>
                                          </p:spTgt>
                                        </p:tgtEl>
                                      </p:cBhvr>
                                    </p:animEffect>
                                    <p:anim calcmode="lin" valueType="num">
                                      <p:cBhvr>
                                        <p:cTn id="8" dur="800" decel="100000" fill="hold"/>
                                        <p:tgtEl>
                                          <p:spTgt spid="176131">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76131">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76131">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6131">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6131">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176131">
                                            <p:txEl>
                                              <p:pRg st="2" end="2"/>
                                            </p:txEl>
                                          </p:spTgt>
                                        </p:tgtEl>
                                        <p:attrNameLst>
                                          <p:attrName>style.visibility</p:attrName>
                                        </p:attrNameLst>
                                      </p:cBhvr>
                                      <p:to>
                                        <p:strVal val="visible"/>
                                      </p:to>
                                    </p:set>
                                    <p:animEffect transition="in" filter="fade">
                                      <p:cBhvr>
                                        <p:cTn id="17" dur="800" decel="100000"/>
                                        <p:tgtEl>
                                          <p:spTgt spid="176131">
                                            <p:txEl>
                                              <p:pRg st="2" end="2"/>
                                            </p:txEl>
                                          </p:spTgt>
                                        </p:tgtEl>
                                      </p:cBhvr>
                                    </p:animEffect>
                                    <p:anim calcmode="lin" valueType="num">
                                      <p:cBhvr>
                                        <p:cTn id="18" dur="800" decel="100000" fill="hold"/>
                                        <p:tgtEl>
                                          <p:spTgt spid="176131">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176131">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176131">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76131">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76131">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body" idx="1"/>
          </p:nvPr>
        </p:nvSpPr>
        <p:spPr>
          <a:xfrm>
            <a:off x="323850" y="1412875"/>
            <a:ext cx="8229600" cy="3529013"/>
          </a:xfrm>
        </p:spPr>
        <p:txBody>
          <a:bodyPr/>
          <a:lstStyle/>
          <a:p>
            <a:pPr algn="ctr" eaLnBrk="1" hangingPunct="1">
              <a:buFontTx/>
              <a:buNone/>
            </a:pPr>
            <a:endParaRPr lang="fr-BE" sz="4800" dirty="0" smtClean="0"/>
          </a:p>
          <a:p>
            <a:pPr algn="ctr" eaLnBrk="1" hangingPunct="1">
              <a:buFontTx/>
              <a:buNone/>
            </a:pPr>
            <a:endParaRPr lang="fr-BE" sz="4800" dirty="0"/>
          </a:p>
          <a:p>
            <a:pPr algn="ctr" eaLnBrk="1" hangingPunct="1">
              <a:buFontTx/>
              <a:buNone/>
            </a:pPr>
            <a:endParaRPr lang="en-GB" sz="4800" dirty="0" smtClean="0"/>
          </a:p>
          <a:p>
            <a:pPr algn="ctr" eaLnBrk="1" hangingPunct="1">
              <a:buFontTx/>
              <a:buNone/>
            </a:pPr>
            <a:r>
              <a:rPr lang="en-GB" sz="4800" dirty="0" smtClean="0"/>
              <a:t>…Twinning is</a:t>
            </a:r>
          </a:p>
          <a:p>
            <a:pPr algn="ctr" eaLnBrk="1" hangingPunct="1">
              <a:buFontTx/>
              <a:buNone/>
            </a:pPr>
            <a:r>
              <a:rPr lang="en-GB" sz="4800" dirty="0" smtClean="0"/>
              <a:t>much easier</a:t>
            </a:r>
          </a:p>
          <a:p>
            <a:pPr algn="ctr" eaLnBrk="1" hangingPunct="1">
              <a:buFontTx/>
              <a:buNone/>
            </a:pPr>
            <a:r>
              <a:rPr lang="en-GB" sz="4800" dirty="0" smtClean="0"/>
              <a:t>than it looks!</a:t>
            </a:r>
          </a:p>
        </p:txBody>
      </p:sp>
      <p:pic>
        <p:nvPicPr>
          <p:cNvPr id="552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3" y="1628800"/>
            <a:ext cx="4314825"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29</a:t>
            </a:fld>
            <a:endParaRPr lang="en-GB">
              <a:solidFill>
                <a:srgbClr val="000000"/>
              </a:solidFill>
            </a:endParaRPr>
          </a:p>
        </p:txBody>
      </p:sp>
    </p:spTree>
    <p:extLst>
      <p:ext uri="{BB962C8B-B14F-4D97-AF65-F5344CB8AC3E}">
        <p14:creationId xmlns:p14="http://schemas.microsoft.com/office/powerpoint/2010/main" val="421126649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176131">
                                            <p:txEl>
                                              <p:pRg st="3" end="3"/>
                                            </p:txEl>
                                          </p:spTgt>
                                        </p:tgtEl>
                                        <p:attrNameLst>
                                          <p:attrName>style.visibility</p:attrName>
                                        </p:attrNameLst>
                                      </p:cBhvr>
                                      <p:to>
                                        <p:strVal val="visible"/>
                                      </p:to>
                                    </p:set>
                                    <p:animEffect transition="in" filter="fade">
                                      <p:cBhvr>
                                        <p:cTn id="7" dur="800" decel="100000"/>
                                        <p:tgtEl>
                                          <p:spTgt spid="176131">
                                            <p:txEl>
                                              <p:pRg st="3" end="3"/>
                                            </p:txEl>
                                          </p:spTgt>
                                        </p:tgtEl>
                                      </p:cBhvr>
                                    </p:animEffect>
                                    <p:anim calcmode="lin" valueType="num">
                                      <p:cBhvr>
                                        <p:cTn id="8" dur="800" decel="100000" fill="hold"/>
                                        <p:tgtEl>
                                          <p:spTgt spid="176131">
                                            <p:txEl>
                                              <p:pRg st="3" end="3"/>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76131">
                                            <p:txEl>
                                              <p:pRg st="3" end="3"/>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76131">
                                            <p:txEl>
                                              <p:pRg st="3" end="3"/>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6131">
                                            <p:txEl>
                                              <p:pRg st="3" end="3"/>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6131">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176131">
                                            <p:txEl>
                                              <p:pRg st="4" end="4"/>
                                            </p:txEl>
                                          </p:spTgt>
                                        </p:tgtEl>
                                        <p:attrNameLst>
                                          <p:attrName>style.visibility</p:attrName>
                                        </p:attrNameLst>
                                      </p:cBhvr>
                                      <p:to>
                                        <p:strVal val="visible"/>
                                      </p:to>
                                    </p:set>
                                    <p:anim calcmode="lin" valueType="num">
                                      <p:cBhvr additive="base">
                                        <p:cTn id="17" dur="500" fill="hold"/>
                                        <p:tgtEl>
                                          <p:spTgt spid="176131">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761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0" presetClass="entr" presetSubtype="0" fill="hold" nodeType="clickEffect">
                                  <p:stCondLst>
                                    <p:cond delay="0"/>
                                  </p:stCondLst>
                                  <p:childTnLst>
                                    <p:set>
                                      <p:cBhvr>
                                        <p:cTn id="22" dur="1" fill="hold">
                                          <p:stCondLst>
                                            <p:cond delay="0"/>
                                          </p:stCondLst>
                                        </p:cTn>
                                        <p:tgtEl>
                                          <p:spTgt spid="176131">
                                            <p:txEl>
                                              <p:pRg st="5" end="5"/>
                                            </p:txEl>
                                          </p:spTgt>
                                        </p:tgtEl>
                                        <p:attrNameLst>
                                          <p:attrName>style.visibility</p:attrName>
                                        </p:attrNameLst>
                                      </p:cBhvr>
                                      <p:to>
                                        <p:strVal val="visible"/>
                                      </p:to>
                                    </p:set>
                                    <p:animEffect transition="in" filter="fade">
                                      <p:cBhvr>
                                        <p:cTn id="23" dur="800" decel="100000"/>
                                        <p:tgtEl>
                                          <p:spTgt spid="176131">
                                            <p:txEl>
                                              <p:pRg st="5" end="5"/>
                                            </p:txEl>
                                          </p:spTgt>
                                        </p:tgtEl>
                                      </p:cBhvr>
                                    </p:animEffect>
                                    <p:anim calcmode="lin" valueType="num">
                                      <p:cBhvr>
                                        <p:cTn id="24" dur="800" decel="100000" fill="hold"/>
                                        <p:tgtEl>
                                          <p:spTgt spid="176131">
                                            <p:txEl>
                                              <p:pRg st="5" end="5"/>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176131">
                                            <p:txEl>
                                              <p:pRg st="5" end="5"/>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176131">
                                            <p:txEl>
                                              <p:pRg st="5" end="5"/>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76131">
                                            <p:txEl>
                                              <p:pRg st="5" end="5"/>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76131">
                                            <p:txEl>
                                              <p:pRg st="5" end="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536" y="1268760"/>
            <a:ext cx="8229600" cy="695325"/>
          </a:xfrm>
        </p:spPr>
        <p:txBody>
          <a:bodyPr/>
          <a:lstStyle/>
          <a:p>
            <a:pPr indent="0" eaLnBrk="1" hangingPunct="1"/>
            <a:r>
              <a:rPr lang="en-GB" sz="3200" kern="1200" dirty="0">
                <a:solidFill>
                  <a:srgbClr val="C00000"/>
                </a:solidFill>
                <a:effectLst>
                  <a:outerShdw blurRad="31750" dist="25400" dir="5400000" algn="tl" rotWithShape="0">
                    <a:srgbClr val="000000">
                      <a:alpha val="25000"/>
                    </a:srgbClr>
                  </a:outerShdw>
                </a:effectLst>
              </a:rPr>
              <a:t>INTERIM QUARTERLY REPORTS</a:t>
            </a:r>
          </a:p>
        </p:txBody>
      </p:sp>
      <p:sp>
        <p:nvSpPr>
          <p:cNvPr id="36867" name="Rectangle 3"/>
          <p:cNvSpPr>
            <a:spLocks noGrp="1" noChangeArrowheads="1"/>
          </p:cNvSpPr>
          <p:nvPr>
            <p:ph type="body" idx="1"/>
          </p:nvPr>
        </p:nvSpPr>
        <p:spPr>
          <a:xfrm>
            <a:off x="468313" y="1844675"/>
            <a:ext cx="8229600" cy="4632325"/>
          </a:xfrm>
        </p:spPr>
        <p:txBody>
          <a:bodyPr/>
          <a:lstStyle/>
          <a:p>
            <a:pPr eaLnBrk="1" hangingPunct="1">
              <a:lnSpc>
                <a:spcPct val="90000"/>
              </a:lnSpc>
              <a:buClr>
                <a:srgbClr val="2D5EC1"/>
              </a:buClr>
            </a:pPr>
            <a:endParaRPr lang="en-GB" dirty="0" smtClean="0">
              <a:solidFill>
                <a:srgbClr val="DC280A"/>
              </a:solidFill>
            </a:endParaRPr>
          </a:p>
          <a:p>
            <a:pPr eaLnBrk="1" hangingPunct="1">
              <a:lnSpc>
                <a:spcPct val="90000"/>
              </a:lnSpc>
              <a:buClr>
                <a:srgbClr val="2D5EC1"/>
              </a:buClr>
            </a:pPr>
            <a:r>
              <a:rPr lang="en-GB" dirty="0" smtClean="0">
                <a:solidFill>
                  <a:srgbClr val="DC280A"/>
                </a:solidFill>
              </a:rPr>
              <a:t>Executive summary</a:t>
            </a:r>
          </a:p>
          <a:p>
            <a:pPr eaLnBrk="1" hangingPunct="1">
              <a:lnSpc>
                <a:spcPct val="90000"/>
              </a:lnSpc>
              <a:buClr>
                <a:srgbClr val="2D5EC1"/>
              </a:buClr>
            </a:pPr>
            <a:r>
              <a:rPr lang="en-GB" dirty="0" smtClean="0">
                <a:solidFill>
                  <a:srgbClr val="DC280A"/>
                </a:solidFill>
              </a:rPr>
              <a:t>Describe progress</a:t>
            </a:r>
            <a:r>
              <a:rPr lang="en-GB" dirty="0" smtClean="0"/>
              <a:t> in the implementation making direct reference to the timetables and benchmarks</a:t>
            </a:r>
          </a:p>
          <a:p>
            <a:pPr eaLnBrk="1" hangingPunct="1">
              <a:lnSpc>
                <a:spcPct val="90000"/>
              </a:lnSpc>
              <a:buClr>
                <a:srgbClr val="2D5EC1"/>
              </a:buClr>
            </a:pPr>
            <a:r>
              <a:rPr lang="en-GB" dirty="0" smtClean="0"/>
              <a:t>Update on the general </a:t>
            </a:r>
            <a:r>
              <a:rPr lang="en-GB" dirty="0" smtClean="0">
                <a:solidFill>
                  <a:srgbClr val="DC280A"/>
                </a:solidFill>
              </a:rPr>
              <a:t>environment, assumption and risks</a:t>
            </a:r>
            <a:r>
              <a:rPr lang="en-GB" dirty="0" smtClean="0"/>
              <a:t> </a:t>
            </a:r>
          </a:p>
          <a:p>
            <a:pPr eaLnBrk="1" hangingPunct="1">
              <a:lnSpc>
                <a:spcPct val="90000"/>
              </a:lnSpc>
              <a:buClr>
                <a:srgbClr val="2D5EC1"/>
              </a:buClr>
            </a:pPr>
            <a:r>
              <a:rPr lang="en-GB" b="1" dirty="0" smtClean="0"/>
              <a:t>Make an overall </a:t>
            </a:r>
            <a:r>
              <a:rPr lang="en-GB" b="1" dirty="0" smtClean="0">
                <a:solidFill>
                  <a:srgbClr val="DC280A"/>
                </a:solidFill>
              </a:rPr>
              <a:t>evaluation</a:t>
            </a:r>
            <a:r>
              <a:rPr lang="en-GB" b="1" dirty="0" smtClean="0"/>
              <a:t> of the progress achieved </a:t>
            </a:r>
          </a:p>
          <a:p>
            <a:pPr eaLnBrk="1" hangingPunct="1">
              <a:lnSpc>
                <a:spcPct val="90000"/>
              </a:lnSpc>
              <a:buClr>
                <a:srgbClr val="2D5EC1"/>
              </a:buClr>
            </a:pPr>
            <a:r>
              <a:rPr lang="en-GB" dirty="0" smtClean="0"/>
              <a:t>document the </a:t>
            </a:r>
            <a:r>
              <a:rPr lang="en-GB" dirty="0" smtClean="0">
                <a:solidFill>
                  <a:srgbClr val="DC280A"/>
                </a:solidFill>
              </a:rPr>
              <a:t>actual expenditure</a:t>
            </a:r>
            <a:r>
              <a:rPr lang="en-GB" dirty="0" smtClean="0"/>
              <a:t> in relation to budgeted expenditure</a:t>
            </a:r>
          </a:p>
          <a:p>
            <a:pPr eaLnBrk="1" hangingPunct="1">
              <a:lnSpc>
                <a:spcPct val="90000"/>
              </a:lnSpc>
              <a:buClr>
                <a:srgbClr val="2D5EC1"/>
              </a:buClr>
            </a:pPr>
            <a:r>
              <a:rPr lang="en-GB" b="1" dirty="0" smtClean="0"/>
              <a:t>Provide </a:t>
            </a:r>
            <a:r>
              <a:rPr lang="en-GB" b="1" dirty="0" smtClean="0">
                <a:solidFill>
                  <a:srgbClr val="DC280A"/>
                </a:solidFill>
              </a:rPr>
              <a:t>recommendations</a:t>
            </a:r>
            <a:endParaRPr lang="en-GB" b="1" dirty="0" smtClean="0"/>
          </a:p>
          <a:p>
            <a:pPr eaLnBrk="1" hangingPunct="1">
              <a:lnSpc>
                <a:spcPct val="90000"/>
              </a:lnSpc>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a:t>
            </a:fld>
            <a:endParaRPr lang="en-GB">
              <a:solidFill>
                <a:srgbClr val="000000"/>
              </a:solidFill>
            </a:endParaRPr>
          </a:p>
        </p:txBody>
      </p:sp>
    </p:spTree>
    <p:extLst>
      <p:ext uri="{BB962C8B-B14F-4D97-AF65-F5344CB8AC3E}">
        <p14:creationId xmlns:p14="http://schemas.microsoft.com/office/powerpoint/2010/main" val="37618845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ctrTitle"/>
          </p:nvPr>
        </p:nvSpPr>
        <p:spPr>
          <a:xfrm>
            <a:off x="827088" y="2565400"/>
            <a:ext cx="8208962" cy="790575"/>
          </a:xfrm>
        </p:spPr>
        <p:txBody>
          <a:bodyPr/>
          <a:lstStyle/>
          <a:p>
            <a:pPr indent="0" eaLnBrk="1" hangingPunct="1"/>
            <a:r>
              <a:rPr lang="en-GB" sz="5400" b="0" dirty="0" smtClean="0"/>
              <a:t>Thank you for your attention</a:t>
            </a:r>
          </a:p>
        </p:txBody>
      </p:sp>
      <p:sp>
        <p:nvSpPr>
          <p:cNvPr id="56323" name="Rectangle 3"/>
          <p:cNvSpPr>
            <a:spLocks noGrp="1" noChangeArrowheads="1"/>
          </p:cNvSpPr>
          <p:nvPr>
            <p:ph type="subTitle" idx="1"/>
          </p:nvPr>
        </p:nvSpPr>
        <p:spPr>
          <a:xfrm>
            <a:off x="685800" y="4419601"/>
            <a:ext cx="8153400" cy="2057400"/>
          </a:xfrm>
          <a:ln>
            <a:solidFill>
              <a:schemeClr val="bg1"/>
            </a:solidFill>
          </a:ln>
        </p:spPr>
        <p:txBody>
          <a:bodyPr/>
          <a:lstStyle/>
          <a:p>
            <a:pPr eaLnBrk="1" hangingPunct="1">
              <a:lnSpc>
                <a:spcPct val="80000"/>
              </a:lnSpc>
            </a:pPr>
            <a:r>
              <a:rPr lang="en-GB" sz="1300" dirty="0" smtClean="0"/>
              <a:t>Twinning Coordination Team</a:t>
            </a:r>
          </a:p>
          <a:p>
            <a:pPr eaLnBrk="1" hangingPunct="1">
              <a:lnSpc>
                <a:spcPct val="80000"/>
              </a:lnSpc>
            </a:pPr>
            <a:r>
              <a:rPr lang="en-GB" sz="1300" dirty="0" smtClean="0"/>
              <a:t>Paolo </a:t>
            </a:r>
            <a:r>
              <a:rPr lang="en-GB" sz="1300" dirty="0" err="1" smtClean="0"/>
              <a:t>Gozzi</a:t>
            </a:r>
            <a:endParaRPr lang="en-GB" sz="1300" dirty="0" smtClean="0"/>
          </a:p>
          <a:p>
            <a:pPr eaLnBrk="1" hangingPunct="1">
              <a:lnSpc>
                <a:spcPct val="80000"/>
              </a:lnSpc>
            </a:pPr>
            <a:r>
              <a:rPr lang="en-GB" sz="1300" dirty="0" smtClean="0"/>
              <a:t>Christophe Casillas </a:t>
            </a:r>
          </a:p>
          <a:p>
            <a:pPr eaLnBrk="1" hangingPunct="1">
              <a:lnSpc>
                <a:spcPct val="80000"/>
              </a:lnSpc>
            </a:pPr>
            <a:r>
              <a:rPr lang="fr-BE" sz="1300" dirty="0" smtClean="0"/>
              <a:t>Lucia </a:t>
            </a:r>
            <a:r>
              <a:rPr lang="fr-BE" sz="1300" dirty="0" err="1" smtClean="0"/>
              <a:t>Santuccione</a:t>
            </a:r>
            <a:endParaRPr lang="en-GB" sz="1300" dirty="0" smtClean="0"/>
          </a:p>
          <a:p>
            <a:pPr eaLnBrk="1" hangingPunct="1">
              <a:lnSpc>
                <a:spcPct val="80000"/>
              </a:lnSpc>
            </a:pPr>
            <a:r>
              <a:rPr lang="en-GB" sz="1300" dirty="0" smtClean="0"/>
              <a:t>Birgit </a:t>
            </a:r>
            <a:r>
              <a:rPr lang="en-GB" sz="1300" dirty="0" err="1" smtClean="0"/>
              <a:t>Persson</a:t>
            </a:r>
            <a:endParaRPr lang="en-GB" sz="1300" dirty="0" smtClean="0"/>
          </a:p>
          <a:p>
            <a:pPr eaLnBrk="1" hangingPunct="1">
              <a:lnSpc>
                <a:spcPct val="80000"/>
              </a:lnSpc>
            </a:pPr>
            <a:r>
              <a:rPr lang="fr-BE" sz="1300" dirty="0" smtClean="0"/>
              <a:t>Raluca </a:t>
            </a:r>
            <a:r>
              <a:rPr lang="fr-BE" sz="1300" dirty="0" err="1" smtClean="0"/>
              <a:t>Haralambiade</a:t>
            </a:r>
            <a:endParaRPr lang="en-GB" sz="1300" dirty="0" smtClean="0"/>
          </a:p>
          <a:p>
            <a:pPr eaLnBrk="1" hangingPunct="1">
              <a:lnSpc>
                <a:spcPct val="80000"/>
              </a:lnSpc>
            </a:pPr>
            <a:endParaRPr lang="en-GB" sz="1300" dirty="0" smtClean="0"/>
          </a:p>
          <a:p>
            <a:pPr eaLnBrk="1" hangingPunct="1">
              <a:lnSpc>
                <a:spcPct val="80000"/>
              </a:lnSpc>
            </a:pPr>
            <a:r>
              <a:rPr lang="en-GB" sz="1400" dirty="0" smtClean="0"/>
              <a:t>NEAR Twinning Mail: </a:t>
            </a:r>
            <a:r>
              <a:rPr lang="en-GB" sz="1300" u="sng" dirty="0">
                <a:solidFill>
                  <a:srgbClr val="00FF99"/>
                </a:solidFill>
                <a:hlinkClick r:id="rId3"/>
              </a:rPr>
              <a:t>NEAR-TWINNING@ec.europa.eu</a:t>
            </a:r>
            <a:endParaRPr lang="en-GB" sz="1300" u="sng" dirty="0">
              <a:solidFill>
                <a:srgbClr val="00FF99"/>
              </a:solidFill>
            </a:endParaRPr>
          </a:p>
          <a:p>
            <a:pPr eaLnBrk="1" hangingPunct="1">
              <a:lnSpc>
                <a:spcPct val="80000"/>
              </a:lnSpc>
            </a:pPr>
            <a:endParaRPr lang="en-GB" sz="800" dirty="0" smtClean="0"/>
          </a:p>
          <a:p>
            <a:pPr eaLnBrk="1" hangingPunct="1">
              <a:lnSpc>
                <a:spcPct val="80000"/>
              </a:lnSpc>
            </a:pPr>
            <a:r>
              <a:rPr lang="en-GB" sz="1400" dirty="0" smtClean="0"/>
              <a:t>Twinning </a:t>
            </a:r>
            <a:r>
              <a:rPr lang="en-GB" sz="1400" dirty="0"/>
              <a:t>website</a:t>
            </a:r>
            <a:r>
              <a:rPr lang="en-GB" sz="1400" dirty="0" smtClean="0"/>
              <a:t>: </a:t>
            </a:r>
            <a:r>
              <a:rPr lang="nl-NL" sz="1300" u="sng" dirty="0">
                <a:solidFill>
                  <a:srgbClr val="00CC99"/>
                </a:solidFill>
              </a:rPr>
              <a:t>http://ec.europa.eu/twinning/</a:t>
            </a:r>
          </a:p>
          <a:p>
            <a:pPr eaLnBrk="1" hangingPunct="1">
              <a:lnSpc>
                <a:spcPct val="80000"/>
              </a:lnSpc>
            </a:pPr>
            <a:endParaRPr lang="en-GB" sz="1300" dirty="0"/>
          </a:p>
        </p:txBody>
      </p:sp>
      <p:graphicFrame>
        <p:nvGraphicFramePr>
          <p:cNvPr id="56324" name="Object 4"/>
          <p:cNvGraphicFramePr>
            <a:graphicFrameLocks noChangeAspect="1"/>
          </p:cNvGraphicFramePr>
          <p:nvPr>
            <p:extLst>
              <p:ext uri="{D42A27DB-BD31-4B8C-83A1-F6EECF244321}">
                <p14:modId xmlns:p14="http://schemas.microsoft.com/office/powerpoint/2010/main" val="1684121171"/>
              </p:ext>
            </p:extLst>
          </p:nvPr>
        </p:nvGraphicFramePr>
        <p:xfrm>
          <a:off x="7620000" y="4953000"/>
          <a:ext cx="971550" cy="971550"/>
        </p:xfrm>
        <a:graphic>
          <a:graphicData uri="http://schemas.openxmlformats.org/presentationml/2006/ole">
            <mc:AlternateContent xmlns:mc="http://schemas.openxmlformats.org/markup-compatibility/2006">
              <mc:Choice xmlns:v="urn:schemas-microsoft-com:vml" Requires="v">
                <p:oleObj spid="_x0000_s5191"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0" y="495300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51544B07-07DB-4F9B-A01F-3CB583C0792C}" type="slidenum">
              <a:rPr lang="en-GB" smtClean="0">
                <a:solidFill>
                  <a:srgbClr val="FFFFFF"/>
                </a:solidFill>
              </a:rPr>
              <a:pPr>
                <a:defRPr/>
              </a:pPr>
              <a:t>30</a:t>
            </a:fld>
            <a:endParaRPr lang="en-GB" dirty="0">
              <a:solidFill>
                <a:srgbClr val="FFFFFF"/>
              </a:solidFill>
            </a:endParaRPr>
          </a:p>
        </p:txBody>
      </p:sp>
    </p:spTree>
    <p:extLst>
      <p:ext uri="{BB962C8B-B14F-4D97-AF65-F5344CB8AC3E}">
        <p14:creationId xmlns:p14="http://schemas.microsoft.com/office/powerpoint/2010/main" val="422431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23528" y="1340768"/>
            <a:ext cx="8229600" cy="695325"/>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REPORT</a:t>
            </a:r>
          </a:p>
        </p:txBody>
      </p:sp>
      <p:sp>
        <p:nvSpPr>
          <p:cNvPr id="37891" name="Rectangle 3"/>
          <p:cNvSpPr>
            <a:spLocks noGrp="1" noChangeArrowheads="1"/>
          </p:cNvSpPr>
          <p:nvPr>
            <p:ph type="body" idx="1"/>
          </p:nvPr>
        </p:nvSpPr>
        <p:spPr>
          <a:xfrm>
            <a:off x="468313" y="2133600"/>
            <a:ext cx="8229600" cy="4114800"/>
          </a:xfrm>
        </p:spPr>
        <p:txBody>
          <a:bodyPr/>
          <a:lstStyle/>
          <a:p>
            <a:pPr marL="363538" indent="-363538" eaLnBrk="1" hangingPunct="1">
              <a:lnSpc>
                <a:spcPct val="60000"/>
              </a:lnSpc>
            </a:pPr>
            <a:endParaRPr lang="en-GB" sz="2000" dirty="0" smtClean="0">
              <a:solidFill>
                <a:srgbClr val="DC280A"/>
              </a:solidFill>
            </a:endParaRPr>
          </a:p>
          <a:p>
            <a:pPr marL="363538" indent="-363538" eaLnBrk="1" hangingPunct="1">
              <a:lnSpc>
                <a:spcPct val="80000"/>
              </a:lnSpc>
              <a:buClr>
                <a:srgbClr val="2D5EC1"/>
              </a:buClr>
            </a:pPr>
            <a:r>
              <a:rPr lang="en-GB" b="1" dirty="0" smtClean="0">
                <a:solidFill>
                  <a:srgbClr val="DC280A"/>
                </a:solidFill>
              </a:rPr>
              <a:t>Executive summary</a:t>
            </a:r>
            <a:r>
              <a:rPr lang="en-GB" b="1" dirty="0" smtClean="0"/>
              <a:t> </a:t>
            </a:r>
            <a:r>
              <a:rPr lang="en-GB" dirty="0" smtClean="0"/>
              <a:t>of the project</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Background information</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Listing of </a:t>
            </a:r>
            <a:r>
              <a:rPr lang="en-GB" dirty="0" smtClean="0">
                <a:solidFill>
                  <a:srgbClr val="DC280A"/>
                </a:solidFill>
              </a:rPr>
              <a:t>objectives, purpose and mandatory results</a:t>
            </a:r>
          </a:p>
          <a:p>
            <a:pPr marL="363538" indent="-363538" eaLnBrk="1" hangingPunct="1">
              <a:lnSpc>
                <a:spcPct val="80000"/>
              </a:lnSpc>
              <a:buClr>
                <a:srgbClr val="2D5EC1"/>
              </a:buClr>
            </a:pPr>
            <a:endParaRPr lang="en-GB" dirty="0" smtClean="0">
              <a:solidFill>
                <a:srgbClr val="DC280A"/>
              </a:solidFill>
            </a:endParaRPr>
          </a:p>
          <a:p>
            <a:pPr marL="363538" indent="-363538" eaLnBrk="1" hangingPunct="1">
              <a:lnSpc>
                <a:spcPct val="80000"/>
              </a:lnSpc>
              <a:buClr>
                <a:srgbClr val="2D5EC1"/>
              </a:buClr>
            </a:pPr>
            <a:r>
              <a:rPr lang="en-GB" dirty="0" smtClean="0"/>
              <a:t>Implementation process</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Achievement of </a:t>
            </a:r>
            <a:r>
              <a:rPr lang="en-GB" dirty="0" smtClean="0">
                <a:solidFill>
                  <a:srgbClr val="DC280A"/>
                </a:solidFill>
              </a:rPr>
              <a:t>mandatory results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a:t>
            </a:fld>
            <a:endParaRPr lang="en-GB">
              <a:solidFill>
                <a:srgbClr val="000000"/>
              </a:solidFill>
            </a:endParaRPr>
          </a:p>
        </p:txBody>
      </p:sp>
    </p:spTree>
    <p:extLst>
      <p:ext uri="{BB962C8B-B14F-4D97-AF65-F5344CB8AC3E}">
        <p14:creationId xmlns:p14="http://schemas.microsoft.com/office/powerpoint/2010/main" val="421693753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536" y="1340768"/>
            <a:ext cx="8229600" cy="623888"/>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a:t>
            </a:r>
            <a:r>
              <a:rPr lang="en-GB" sz="4100" kern="1200" dirty="0" smtClean="0">
                <a:solidFill>
                  <a:srgbClr val="C00000"/>
                </a:solidFill>
                <a:effectLst>
                  <a:outerShdw blurRad="31750" dist="25400" dir="5400000" algn="tl" rotWithShape="0">
                    <a:srgbClr val="000000">
                      <a:alpha val="25000"/>
                    </a:srgbClr>
                  </a:outerShdw>
                </a:effectLst>
              </a:rPr>
              <a:t>REPORT</a:t>
            </a:r>
            <a:endParaRPr lang="en-GB" sz="4100" kern="1200" dirty="0">
              <a:solidFill>
                <a:srgbClr val="C00000"/>
              </a:solidFill>
              <a:effectLst>
                <a:outerShdw blurRad="31750" dist="25400" dir="5400000" algn="tl" rotWithShape="0">
                  <a:srgbClr val="000000">
                    <a:alpha val="25000"/>
                  </a:srgbClr>
                </a:outerShdw>
              </a:effectLst>
            </a:endParaRPr>
          </a:p>
        </p:txBody>
      </p:sp>
      <p:sp>
        <p:nvSpPr>
          <p:cNvPr id="38915" name="Rectangle 3"/>
          <p:cNvSpPr>
            <a:spLocks noGrp="1" noChangeArrowheads="1"/>
          </p:cNvSpPr>
          <p:nvPr>
            <p:ph type="body" idx="1"/>
          </p:nvPr>
        </p:nvSpPr>
        <p:spPr>
          <a:xfrm>
            <a:off x="457200" y="2570163"/>
            <a:ext cx="8218488" cy="3454400"/>
          </a:xfrm>
        </p:spPr>
        <p:txBody>
          <a:bodyPr/>
          <a:lstStyle/>
          <a:p>
            <a:pPr algn="just" eaLnBrk="1" hangingPunct="1">
              <a:buClr>
                <a:srgbClr val="2D5EC1"/>
              </a:buClr>
            </a:pPr>
            <a:r>
              <a:rPr lang="en-GB" dirty="0" smtClean="0">
                <a:solidFill>
                  <a:srgbClr val="DC280A"/>
                </a:solidFill>
              </a:rPr>
              <a:t>Analysis</a:t>
            </a:r>
            <a:r>
              <a:rPr lang="en-GB" dirty="0" smtClean="0"/>
              <a:t> of the long-term impact of the project, its sustainable results and identification of potential relevant follow-up actions </a:t>
            </a:r>
          </a:p>
          <a:p>
            <a:pPr algn="just" eaLnBrk="1" hangingPunct="1">
              <a:buClr>
                <a:srgbClr val="2D5EC1"/>
              </a:buClr>
            </a:pPr>
            <a:endParaRPr lang="en-GB" dirty="0" smtClean="0"/>
          </a:p>
          <a:p>
            <a:pPr algn="just" eaLnBrk="1" hangingPunct="1">
              <a:buClr>
                <a:srgbClr val="2D5EC1"/>
              </a:buClr>
            </a:pPr>
            <a:r>
              <a:rPr lang="en-GB" dirty="0" smtClean="0"/>
              <a:t>Information on </a:t>
            </a:r>
            <a:r>
              <a:rPr lang="en-GB" dirty="0" smtClean="0">
                <a:solidFill>
                  <a:srgbClr val="DC280A"/>
                </a:solidFill>
              </a:rPr>
              <a:t>visibility</a:t>
            </a:r>
            <a:r>
              <a:rPr lang="en-GB" dirty="0" smtClean="0"/>
              <a:t> of EU financing</a:t>
            </a:r>
          </a:p>
          <a:p>
            <a:pPr algn="just" eaLnBrk="1" hangingPunct="1">
              <a:buClr>
                <a:srgbClr val="2D5EC1"/>
              </a:buClr>
            </a:pPr>
            <a:endParaRPr lang="en-GB" dirty="0" smtClean="0">
              <a:solidFill>
                <a:srgbClr val="DC280A"/>
              </a:solidFill>
            </a:endParaRPr>
          </a:p>
          <a:p>
            <a:pPr algn="just" eaLnBrk="1" hangingPunct="1">
              <a:buClr>
                <a:srgbClr val="2D5EC1"/>
              </a:buClr>
            </a:pPr>
            <a:r>
              <a:rPr lang="en-GB" dirty="0" smtClean="0">
                <a:solidFill>
                  <a:srgbClr val="DC280A"/>
                </a:solidFill>
              </a:rPr>
              <a:t>Conclusions</a:t>
            </a:r>
            <a:r>
              <a:rPr lang="en-GB" dirty="0" smtClean="0"/>
              <a:t>, </a:t>
            </a:r>
            <a:r>
              <a:rPr lang="en-GB" dirty="0">
                <a:solidFill>
                  <a:srgbClr val="DC280A"/>
                </a:solidFill>
              </a:rPr>
              <a:t>recommendations, including lessons learned</a:t>
            </a:r>
            <a:r>
              <a:rPr lang="en-GB" dirty="0" smtClean="0"/>
              <a:t> for future Twinning projects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a:t>
            </a:fld>
            <a:endParaRPr lang="en-GB">
              <a:solidFill>
                <a:srgbClr val="000000"/>
              </a:solidFill>
            </a:endParaRPr>
          </a:p>
        </p:txBody>
      </p:sp>
    </p:spTree>
    <p:extLst>
      <p:ext uri="{BB962C8B-B14F-4D97-AF65-F5344CB8AC3E}">
        <p14:creationId xmlns:p14="http://schemas.microsoft.com/office/powerpoint/2010/main" val="23490989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1447800"/>
            <a:ext cx="8229600" cy="774700"/>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a:t>
            </a:r>
            <a:r>
              <a:rPr lang="en-GB" sz="4100" kern="1200" dirty="0" smtClean="0">
                <a:solidFill>
                  <a:srgbClr val="C00000"/>
                </a:solidFill>
                <a:effectLst>
                  <a:outerShdw blurRad="31750" dist="25400" dir="5400000" algn="tl" rotWithShape="0">
                    <a:srgbClr val="000000">
                      <a:alpha val="25000"/>
                    </a:srgbClr>
                  </a:outerShdw>
                </a:effectLst>
              </a:rPr>
              <a:t>REPORT Financial part</a:t>
            </a:r>
            <a:endParaRPr lang="en-GB" sz="4100" kern="1200" dirty="0">
              <a:solidFill>
                <a:srgbClr val="C00000"/>
              </a:solidFill>
              <a:effectLst>
                <a:outerShdw blurRad="31750" dist="25400" dir="5400000" algn="tl" rotWithShape="0">
                  <a:srgbClr val="000000">
                    <a:alpha val="25000"/>
                  </a:srgbClr>
                </a:outerShdw>
              </a:effectLst>
            </a:endParaRPr>
          </a:p>
        </p:txBody>
      </p:sp>
      <p:sp>
        <p:nvSpPr>
          <p:cNvPr id="39939" name="Rectangle 3"/>
          <p:cNvSpPr>
            <a:spLocks noGrp="1" noChangeArrowheads="1"/>
          </p:cNvSpPr>
          <p:nvPr>
            <p:ph type="body" idx="1"/>
          </p:nvPr>
        </p:nvSpPr>
        <p:spPr>
          <a:xfrm>
            <a:off x="533400" y="2362200"/>
            <a:ext cx="8229600" cy="4302125"/>
          </a:xfrm>
        </p:spPr>
        <p:txBody>
          <a:bodyPr/>
          <a:lstStyle/>
          <a:p>
            <a:pPr algn="just" eaLnBrk="1" hangingPunct="1">
              <a:buClr>
                <a:srgbClr val="2D5EC1"/>
              </a:buClr>
            </a:pPr>
            <a:r>
              <a:rPr lang="en-GB" dirty="0" smtClean="0"/>
              <a:t>Proof of transfers of ownership (if applicable) and a </a:t>
            </a:r>
            <a:r>
              <a:rPr lang="en-GB" dirty="0" smtClean="0">
                <a:solidFill>
                  <a:srgbClr val="DC280A"/>
                </a:solidFill>
              </a:rPr>
              <a:t>final statement</a:t>
            </a:r>
            <a:r>
              <a:rPr lang="en-GB" dirty="0" smtClean="0"/>
              <a:t> of all eligible costs of the Twinning project plus a </a:t>
            </a:r>
            <a:r>
              <a:rPr lang="en-GB" dirty="0" smtClean="0">
                <a:solidFill>
                  <a:srgbClr val="DC280A"/>
                </a:solidFill>
              </a:rPr>
              <a:t>full summary</a:t>
            </a:r>
            <a:r>
              <a:rPr lang="en-GB" dirty="0" smtClean="0"/>
              <a:t> statement of the Twinning project’s income and expenditure and payments received</a:t>
            </a:r>
          </a:p>
          <a:p>
            <a:pPr algn="just" eaLnBrk="1" hangingPunct="1">
              <a:buClr>
                <a:srgbClr val="2D5EC1"/>
              </a:buClr>
            </a:pPr>
            <a:endParaRPr lang="en-GB" dirty="0" smtClean="0"/>
          </a:p>
          <a:p>
            <a:pPr algn="just" eaLnBrk="1" hangingPunct="1">
              <a:buClr>
                <a:srgbClr val="2D5EC1"/>
              </a:buClr>
            </a:pPr>
            <a:r>
              <a:rPr lang="en-GB" dirty="0" smtClean="0"/>
              <a:t>Template to be used in </a:t>
            </a:r>
            <a:r>
              <a:rPr lang="en-GB" dirty="0" smtClean="0">
                <a:solidFill>
                  <a:srgbClr val="DC280A"/>
                </a:solidFill>
              </a:rPr>
              <a:t>ANNEX C5</a:t>
            </a:r>
          </a:p>
          <a:p>
            <a:pPr algn="just" eaLnBrk="1" hangingPunct="1">
              <a:buClr>
                <a:srgbClr val="2D5EC1"/>
              </a:buClr>
            </a:pPr>
            <a:endParaRPr lang="en-GB" dirty="0" smtClean="0"/>
          </a:p>
          <a:p>
            <a:pPr algn="just" eaLnBrk="1" hangingPunct="1">
              <a:buClr>
                <a:srgbClr val="2D5EC1"/>
              </a:buClr>
            </a:pPr>
            <a:r>
              <a:rPr lang="en-GB" dirty="0" smtClean="0">
                <a:solidFill>
                  <a:srgbClr val="DC280A"/>
                </a:solidFill>
              </a:rPr>
              <a:t>Expenditure verification</a:t>
            </a:r>
            <a:r>
              <a:rPr lang="en-GB" dirty="0" smtClean="0"/>
              <a:t> report from a recognized, independent auditor</a:t>
            </a:r>
          </a:p>
          <a:p>
            <a:pPr eaLnBrk="1" hangingPunct="1"/>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a:t>
            </a:fld>
            <a:endParaRPr lang="en-GB">
              <a:solidFill>
                <a:srgbClr val="000000"/>
              </a:solidFill>
            </a:endParaRPr>
          </a:p>
        </p:txBody>
      </p:sp>
    </p:spTree>
    <p:extLst>
      <p:ext uri="{BB962C8B-B14F-4D97-AF65-F5344CB8AC3E}">
        <p14:creationId xmlns:p14="http://schemas.microsoft.com/office/powerpoint/2010/main" val="49899751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G:\Directorate D\D2\NS\2.3.3.3.6.1 TWINNING\08 RTA training\50th RTA Training June 2013\Presentations\Draft\Changes to Twinning contrac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90600"/>
            <a:ext cx="9144000" cy="58674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a:t>
            </a:fld>
            <a:endParaRPr lang="en-GB">
              <a:solidFill>
                <a:srgbClr val="000000"/>
              </a:solidFill>
            </a:endParaRPr>
          </a:p>
        </p:txBody>
      </p:sp>
    </p:spTree>
    <p:extLst>
      <p:ext uri="{BB962C8B-B14F-4D97-AF65-F5344CB8AC3E}">
        <p14:creationId xmlns:p14="http://schemas.microsoft.com/office/powerpoint/2010/main" val="298791799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79388" y="1125538"/>
            <a:ext cx="8713787" cy="765175"/>
          </a:xfrm>
        </p:spPr>
        <p:txBody>
          <a:bodyPr/>
          <a:lstStyle/>
          <a:p>
            <a:pPr indent="0" eaLnBrk="1" hangingPunct="1"/>
            <a:r>
              <a:rPr lang="en-GB" sz="2800" kern="1200" dirty="0" smtClean="0">
                <a:solidFill>
                  <a:srgbClr val="C00000"/>
                </a:solidFill>
                <a:effectLst>
                  <a:outerShdw blurRad="31750" dist="25400" dir="5400000" algn="tl" rotWithShape="0">
                    <a:srgbClr val="000000">
                      <a:alpha val="25000"/>
                    </a:srgbClr>
                  </a:outerShdw>
                </a:effectLst>
              </a:rPr>
              <a:t>Basic principles</a:t>
            </a:r>
            <a:endParaRPr lang="en-GB" sz="2800" kern="1200" dirty="0">
              <a:solidFill>
                <a:srgbClr val="C00000"/>
              </a:solidFill>
              <a:effectLst>
                <a:outerShdw blurRad="31750" dist="25400" dir="5400000" algn="tl" rotWithShape="0">
                  <a:srgbClr val="000000">
                    <a:alpha val="25000"/>
                  </a:srgbClr>
                </a:outerShdw>
              </a:effectLst>
            </a:endParaRPr>
          </a:p>
        </p:txBody>
      </p:sp>
      <p:sp>
        <p:nvSpPr>
          <p:cNvPr id="41987" name="Rectangle 3"/>
          <p:cNvSpPr>
            <a:spLocks noGrp="1" noChangeArrowheads="1"/>
          </p:cNvSpPr>
          <p:nvPr>
            <p:ph type="body" idx="1"/>
          </p:nvPr>
        </p:nvSpPr>
        <p:spPr>
          <a:xfrm>
            <a:off x="304800" y="1773238"/>
            <a:ext cx="8393113" cy="4464050"/>
          </a:xfrm>
        </p:spPr>
        <p:txBody>
          <a:bodyPr/>
          <a:lstStyle/>
          <a:p>
            <a:pPr marL="361950" indent="-361950" eaLnBrk="1" hangingPunct="1">
              <a:lnSpc>
                <a:spcPct val="90000"/>
              </a:lnSpc>
              <a:buFontTx/>
              <a:buNone/>
            </a:pPr>
            <a:endParaRPr lang="en-GB" sz="2000" b="1" dirty="0" smtClean="0"/>
          </a:p>
          <a:p>
            <a:pPr marL="361950" indent="-361950" eaLnBrk="1" hangingPunct="1">
              <a:lnSpc>
                <a:spcPct val="90000"/>
              </a:lnSpc>
            </a:pPr>
            <a:endParaRPr lang="en-GB" sz="2000" dirty="0" smtClean="0"/>
          </a:p>
          <a:p>
            <a:pPr eaLnBrk="1" hangingPunct="1">
              <a:lnSpc>
                <a:spcPct val="90000"/>
              </a:lnSpc>
              <a:buClr>
                <a:srgbClr val="2D5EC1"/>
              </a:buClr>
              <a:buFont typeface="Wingdings" panose="05000000000000000000" pitchFamily="2" charset="2"/>
              <a:buChar char="ü"/>
            </a:pPr>
            <a:r>
              <a:rPr lang="en-GB" dirty="0">
                <a:solidFill>
                  <a:srgbClr val="DC280A"/>
                </a:solidFill>
              </a:rPr>
              <a:t>Changes can only be made within the </a:t>
            </a:r>
            <a:r>
              <a:rPr lang="en-GB" b="1" dirty="0">
                <a:solidFill>
                  <a:srgbClr val="DC280A"/>
                </a:solidFill>
              </a:rPr>
              <a:t>execution period of the contract</a:t>
            </a:r>
            <a:r>
              <a:rPr lang="en-GB" dirty="0">
                <a:solidFill>
                  <a:srgbClr val="DC280A"/>
                </a:solidFill>
              </a:rPr>
              <a:t> (legal duration) </a:t>
            </a:r>
          </a:p>
          <a:p>
            <a:pPr eaLnBrk="1" hangingPunct="1">
              <a:lnSpc>
                <a:spcPct val="90000"/>
              </a:lnSpc>
              <a:buClr>
                <a:srgbClr val="2D5EC1"/>
              </a:buClr>
              <a:buFont typeface="Wingdings" panose="05000000000000000000" pitchFamily="2" charset="2"/>
              <a:buChar char="ü"/>
            </a:pPr>
            <a:endParaRPr lang="en-GB" dirty="0">
              <a:solidFill>
                <a:srgbClr val="DC280A"/>
              </a:solidFill>
            </a:endParaRPr>
          </a:p>
          <a:p>
            <a:pPr eaLnBrk="1" hangingPunct="1">
              <a:lnSpc>
                <a:spcPct val="90000"/>
              </a:lnSpc>
              <a:buClr>
                <a:srgbClr val="2D5EC1"/>
              </a:buClr>
              <a:buFont typeface="Wingdings" panose="05000000000000000000" pitchFamily="2" charset="2"/>
              <a:buChar char="ü"/>
            </a:pPr>
            <a:r>
              <a:rPr lang="en-GB" dirty="0">
                <a:solidFill>
                  <a:srgbClr val="DC280A"/>
                </a:solidFill>
              </a:rPr>
              <a:t>Changes </a:t>
            </a:r>
            <a:r>
              <a:rPr lang="en-GB" b="1" dirty="0">
                <a:solidFill>
                  <a:srgbClr val="DC280A"/>
                </a:solidFill>
              </a:rPr>
              <a:t>cannot be retroactive</a:t>
            </a:r>
          </a:p>
          <a:p>
            <a:pPr eaLnBrk="1" hangingPunct="1">
              <a:lnSpc>
                <a:spcPct val="90000"/>
              </a:lnSpc>
              <a:buClr>
                <a:srgbClr val="2D5EC1"/>
              </a:buClr>
              <a:buFont typeface="Wingdings" panose="05000000000000000000" pitchFamily="2" charset="2"/>
              <a:buChar char="ü"/>
            </a:pPr>
            <a:endParaRPr lang="en-GB" dirty="0">
              <a:solidFill>
                <a:srgbClr val="DC280A"/>
              </a:solidFill>
            </a:endParaRPr>
          </a:p>
          <a:p>
            <a:pPr eaLnBrk="1" hangingPunct="1">
              <a:lnSpc>
                <a:spcPct val="90000"/>
              </a:lnSpc>
              <a:buClr>
                <a:srgbClr val="2D5EC1"/>
              </a:buClr>
              <a:buFont typeface="Wingdings" panose="05000000000000000000" pitchFamily="2" charset="2"/>
              <a:buChar char="ü"/>
            </a:pPr>
            <a:r>
              <a:rPr lang="en-GB" dirty="0">
                <a:solidFill>
                  <a:srgbClr val="DC280A"/>
                </a:solidFill>
              </a:rPr>
              <a:t>There should be </a:t>
            </a:r>
            <a:r>
              <a:rPr lang="en-GB" b="1" dirty="0">
                <a:solidFill>
                  <a:srgbClr val="DC280A"/>
                </a:solidFill>
              </a:rPr>
              <a:t>no changes to the mandatory results</a:t>
            </a:r>
            <a:r>
              <a:rPr lang="en-GB" dirty="0">
                <a:solidFill>
                  <a:srgbClr val="DC280A"/>
                </a:solidFill>
              </a:rPr>
              <a:t> defined in the work plan; the means of achieving these (benchmarks) may be adapted to circumstances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a:t>
            </a:fld>
            <a:endParaRPr lang="en-GB">
              <a:solidFill>
                <a:srgbClr val="000000"/>
              </a:solidFill>
            </a:endParaRPr>
          </a:p>
        </p:txBody>
      </p:sp>
    </p:spTree>
    <p:extLst>
      <p:ext uri="{BB962C8B-B14F-4D97-AF65-F5344CB8AC3E}">
        <p14:creationId xmlns:p14="http://schemas.microsoft.com/office/powerpoint/2010/main" val="61026036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79512" y="1196752"/>
            <a:ext cx="8785225" cy="839787"/>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CHANGES TO TWINNING CONTRACTS</a:t>
            </a:r>
          </a:p>
        </p:txBody>
      </p:sp>
      <p:sp>
        <p:nvSpPr>
          <p:cNvPr id="43011" name="Rectangle 3"/>
          <p:cNvSpPr>
            <a:spLocks noGrp="1" noChangeArrowheads="1"/>
          </p:cNvSpPr>
          <p:nvPr>
            <p:ph type="body" idx="1"/>
          </p:nvPr>
        </p:nvSpPr>
        <p:spPr>
          <a:xfrm>
            <a:off x="323850" y="1916112"/>
            <a:ext cx="8569325" cy="4789487"/>
          </a:xfrm>
        </p:spPr>
        <p:txBody>
          <a:bodyPr/>
          <a:lstStyle/>
          <a:p>
            <a:pPr marL="363538" indent="-363538" eaLnBrk="1" hangingPunct="1">
              <a:buFontTx/>
              <a:buNone/>
            </a:pPr>
            <a:r>
              <a:rPr lang="en-GB" sz="2800" dirty="0" smtClean="0">
                <a:solidFill>
                  <a:srgbClr val="DC280A"/>
                </a:solidFill>
              </a:rPr>
              <a:t>Addendum</a:t>
            </a:r>
          </a:p>
          <a:p>
            <a:pPr marL="363538" indent="-363538" algn="just" eaLnBrk="1" hangingPunct="1">
              <a:buFontTx/>
              <a:buNone/>
            </a:pPr>
            <a:r>
              <a:rPr lang="en-GB" sz="2000" dirty="0" smtClean="0"/>
              <a:t>	</a:t>
            </a:r>
            <a:r>
              <a:rPr lang="en-GB" b="1" dirty="0" smtClean="0"/>
              <a:t>Substantial changes</a:t>
            </a:r>
            <a:r>
              <a:rPr lang="en-GB" dirty="0" smtClean="0"/>
              <a:t> to the Twinning Contract formalized in a formal written addendum to the contract signed by both MS administration and BC administration require prior approval</a:t>
            </a:r>
          </a:p>
          <a:p>
            <a:pPr marL="363538" indent="-363538" eaLnBrk="1" hangingPunct="1">
              <a:buFontTx/>
              <a:buNone/>
            </a:pPr>
            <a:endParaRPr lang="en-GB" sz="2000" dirty="0" smtClean="0">
              <a:solidFill>
                <a:srgbClr val="DC280A"/>
              </a:solidFill>
            </a:endParaRPr>
          </a:p>
          <a:p>
            <a:pPr marL="363538" indent="-363538" eaLnBrk="1" hangingPunct="1">
              <a:buFontTx/>
              <a:buNone/>
            </a:pPr>
            <a:r>
              <a:rPr lang="en-GB" sz="2800" dirty="0" smtClean="0">
                <a:solidFill>
                  <a:srgbClr val="DC280A"/>
                </a:solidFill>
              </a:rPr>
              <a:t>Side letter</a:t>
            </a:r>
          </a:p>
          <a:p>
            <a:pPr marL="363538" indent="-363538" algn="just" eaLnBrk="1" hangingPunct="1">
              <a:buFontTx/>
              <a:buNone/>
            </a:pPr>
            <a:r>
              <a:rPr lang="en-GB" sz="2000" dirty="0" smtClean="0"/>
              <a:t>	</a:t>
            </a:r>
            <a:r>
              <a:rPr lang="en-GB" b="1" dirty="0" smtClean="0"/>
              <a:t>Minor changes</a:t>
            </a:r>
            <a:r>
              <a:rPr lang="en-GB" dirty="0" smtClean="0"/>
              <a:t> are notified to the CA through a side letter signed by both </a:t>
            </a:r>
            <a:r>
              <a:rPr lang="en-GB" dirty="0" err="1" smtClean="0"/>
              <a:t>PLs.</a:t>
            </a:r>
            <a:r>
              <a:rPr lang="en-GB" dirty="0" smtClean="0"/>
              <a:t> MS PL can delegate the RTA. Notification must be made by a secure means of communication, so that dispatch can be proven in the event of dispute</a:t>
            </a:r>
          </a:p>
          <a:p>
            <a:pPr marL="363538" indent="-363538" algn="just" eaLnBrk="1" hangingPunct="1">
              <a:buFontTx/>
              <a:buNone/>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9</a:t>
            </a:fld>
            <a:endParaRPr lang="en-GB" dirty="0">
              <a:solidFill>
                <a:srgbClr val="000000"/>
              </a:solidFill>
            </a:endParaRPr>
          </a:p>
        </p:txBody>
      </p:sp>
    </p:spTree>
    <p:extLst>
      <p:ext uri="{BB962C8B-B14F-4D97-AF65-F5344CB8AC3E}">
        <p14:creationId xmlns:p14="http://schemas.microsoft.com/office/powerpoint/2010/main" val="352403599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1768</TotalTime>
  <Words>1726</Words>
  <Application>Microsoft Office PowerPoint</Application>
  <PresentationFormat>On-screen Show (4:3)</PresentationFormat>
  <Paragraphs>236</Paragraphs>
  <Slides>30</Slides>
  <Notes>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30</vt:i4>
      </vt:variant>
    </vt:vector>
  </HeadingPairs>
  <TitlesOfParts>
    <vt:vector size="33" baseType="lpstr">
      <vt:lpstr>1_Slide_Master</vt:lpstr>
      <vt:lpstr>Document</vt:lpstr>
      <vt:lpstr>Picture</vt:lpstr>
      <vt:lpstr>REPORTING REQUIREMENTS</vt:lpstr>
      <vt:lpstr>REPORTING REQUIREMENTS</vt:lpstr>
      <vt:lpstr>INTERIM QUARTERLY REPORTS</vt:lpstr>
      <vt:lpstr>FINAL REPORT</vt:lpstr>
      <vt:lpstr>FINAL REPORT</vt:lpstr>
      <vt:lpstr>FINAL REPORT Financial part</vt:lpstr>
      <vt:lpstr>PowerPoint Presentation</vt:lpstr>
      <vt:lpstr>Basic principles</vt:lpstr>
      <vt:lpstr>CHANGES TO TWINNING CONTRACTS</vt:lpstr>
      <vt:lpstr>ADDENDUM (1)</vt:lpstr>
      <vt:lpstr>ADDENDUM (2)</vt:lpstr>
      <vt:lpstr>Exception</vt:lpstr>
      <vt:lpstr>SIDE LETTER</vt:lpstr>
      <vt:lpstr>BUDGET CHANGES </vt:lpstr>
      <vt:lpstr>PAYMENT PROCEDURE</vt:lpstr>
      <vt:lpstr>PAYMENT PROCEDURE</vt:lpstr>
      <vt:lpstr>EXPENDITURE VERIFICATION REPORT</vt:lpstr>
      <vt:lpstr>DOCUMENTATION IN SUPPORT OF INVOICES</vt:lpstr>
      <vt:lpstr>ARTICLE 9 Twinning Review Missions</vt:lpstr>
      <vt:lpstr>Twinning Review Missions (Article 9 – Annex A1)</vt:lpstr>
      <vt:lpstr>PowerPoint Presentation</vt:lpstr>
      <vt:lpstr>Preconditions for a successful Twinning: </vt:lpstr>
      <vt:lpstr>PowerPoint Presentation</vt:lpstr>
      <vt:lpstr>PowerPoint Presentation</vt:lpstr>
      <vt:lpstr>PowerPoint Presentation</vt:lpstr>
      <vt:lpstr>PowerPoint Presentation</vt:lpstr>
      <vt:lpstr>The Extra-mile, implementation tips </vt:lpstr>
      <vt:lpstr>PowerPoint Presentation</vt:lpstr>
      <vt:lpstr>PowerPoint Presentation</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OTHER COSTS IN BC</dc:title>
  <dc:creator>CASILLAS VACHER Christophe (ELARG)</dc:creator>
  <cp:lastModifiedBy>CASILLAS VACHER Christophe (NEAR)</cp:lastModifiedBy>
  <cp:revision>64</cp:revision>
  <cp:lastPrinted>2017-05-15T13:09:45Z</cp:lastPrinted>
  <dcterms:created xsi:type="dcterms:W3CDTF">2006-08-16T00:00:00Z</dcterms:created>
  <dcterms:modified xsi:type="dcterms:W3CDTF">2017-05-15T13:09:51Z</dcterms:modified>
</cp:coreProperties>
</file>