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comments/comment2.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3.xml" ContentType="application/vnd.openxmlformats-officedocument.presentationml.comments+xml"/>
  <Override PartName="/ppt/comments/comment4.xml" ContentType="application/vnd.openxmlformats-officedocument.presentationml.comments+xml"/>
  <Override PartName="/ppt/notesSlides/notesSlide4.xml" ContentType="application/vnd.openxmlformats-officedocument.presentationml.notesSlide+xml"/>
  <Override PartName="/ppt/comments/comment5.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43" r:id="rId2"/>
    <p:sldId id="409" r:id="rId3"/>
    <p:sldId id="417" r:id="rId4"/>
    <p:sldId id="394" r:id="rId5"/>
    <p:sldId id="402" r:id="rId6"/>
    <p:sldId id="404" r:id="rId7"/>
    <p:sldId id="407" r:id="rId8"/>
    <p:sldId id="408" r:id="rId9"/>
    <p:sldId id="411" r:id="rId10"/>
    <p:sldId id="423" r:id="rId11"/>
    <p:sldId id="418" r:id="rId12"/>
    <p:sldId id="419" r:id="rId13"/>
    <p:sldId id="420" r:id="rId14"/>
    <p:sldId id="422" r:id="rId15"/>
    <p:sldId id="354" r:id="rId16"/>
  </p:sldIdLst>
  <p:sldSz cx="9144000" cy="6858000" type="screen4x3"/>
  <p:notesSz cx="6805613" cy="9944100"/>
  <p:defaultTextStyle>
    <a:defPPr>
      <a:defRPr lang="en-GB"/>
    </a:defPPr>
    <a:lvl1pPr algn="l" rtl="0" fontAlgn="base">
      <a:spcBef>
        <a:spcPct val="0"/>
      </a:spcBef>
      <a:spcAft>
        <a:spcPct val="0"/>
      </a:spcAft>
      <a:defRPr sz="1200" kern="1200">
        <a:solidFill>
          <a:srgbClr val="0F5494"/>
        </a:solidFill>
        <a:latin typeface="Verdana" charset="0"/>
        <a:ea typeface="ＭＳ Ｐゴシック" charset="-128"/>
        <a:cs typeface="ＭＳ Ｐゴシック" charset="-128"/>
      </a:defRPr>
    </a:lvl1pPr>
    <a:lvl2pPr marL="457200" algn="l" rtl="0" fontAlgn="base">
      <a:spcBef>
        <a:spcPct val="0"/>
      </a:spcBef>
      <a:spcAft>
        <a:spcPct val="0"/>
      </a:spcAft>
      <a:defRPr sz="1200" kern="1200">
        <a:solidFill>
          <a:srgbClr val="0F5494"/>
        </a:solidFill>
        <a:latin typeface="Verdana" charset="0"/>
        <a:ea typeface="ＭＳ Ｐゴシック" charset="-128"/>
        <a:cs typeface="ＭＳ Ｐゴシック" charset="-128"/>
      </a:defRPr>
    </a:lvl2pPr>
    <a:lvl3pPr marL="914400" algn="l" rtl="0" fontAlgn="base">
      <a:spcBef>
        <a:spcPct val="0"/>
      </a:spcBef>
      <a:spcAft>
        <a:spcPct val="0"/>
      </a:spcAft>
      <a:defRPr sz="1200" kern="1200">
        <a:solidFill>
          <a:srgbClr val="0F5494"/>
        </a:solidFill>
        <a:latin typeface="Verdana" charset="0"/>
        <a:ea typeface="ＭＳ Ｐゴシック" charset="-128"/>
        <a:cs typeface="ＭＳ Ｐゴシック" charset="-128"/>
      </a:defRPr>
    </a:lvl3pPr>
    <a:lvl4pPr marL="1371600" algn="l" rtl="0" fontAlgn="base">
      <a:spcBef>
        <a:spcPct val="0"/>
      </a:spcBef>
      <a:spcAft>
        <a:spcPct val="0"/>
      </a:spcAft>
      <a:defRPr sz="1200" kern="1200">
        <a:solidFill>
          <a:srgbClr val="0F5494"/>
        </a:solidFill>
        <a:latin typeface="Verdana" charset="0"/>
        <a:ea typeface="ＭＳ Ｐゴシック" charset="-128"/>
        <a:cs typeface="ＭＳ Ｐゴシック" charset="-128"/>
      </a:defRPr>
    </a:lvl4pPr>
    <a:lvl5pPr marL="1828800" algn="l" rtl="0" fontAlgn="base">
      <a:spcBef>
        <a:spcPct val="0"/>
      </a:spcBef>
      <a:spcAft>
        <a:spcPct val="0"/>
      </a:spcAft>
      <a:defRPr sz="1200" kern="1200">
        <a:solidFill>
          <a:srgbClr val="0F5494"/>
        </a:solidFill>
        <a:latin typeface="Verdana" charset="0"/>
        <a:ea typeface="ＭＳ Ｐゴシック" charset="-128"/>
        <a:cs typeface="ＭＳ Ｐゴシック" charset="-128"/>
      </a:defRPr>
    </a:lvl5pPr>
    <a:lvl6pPr marL="2286000" algn="l" defTabSz="457200" rtl="0" eaLnBrk="1" latinLnBrk="0" hangingPunct="1">
      <a:defRPr sz="1200" kern="1200">
        <a:solidFill>
          <a:srgbClr val="0F5494"/>
        </a:solidFill>
        <a:latin typeface="Verdana" charset="0"/>
        <a:ea typeface="ＭＳ Ｐゴシック" charset="-128"/>
        <a:cs typeface="ＭＳ Ｐゴシック" charset="-128"/>
      </a:defRPr>
    </a:lvl6pPr>
    <a:lvl7pPr marL="2743200" algn="l" defTabSz="457200" rtl="0" eaLnBrk="1" latinLnBrk="0" hangingPunct="1">
      <a:defRPr sz="1200" kern="1200">
        <a:solidFill>
          <a:srgbClr val="0F5494"/>
        </a:solidFill>
        <a:latin typeface="Verdana" charset="0"/>
        <a:ea typeface="ＭＳ Ｐゴシック" charset="-128"/>
        <a:cs typeface="ＭＳ Ｐゴシック" charset="-128"/>
      </a:defRPr>
    </a:lvl7pPr>
    <a:lvl8pPr marL="3200400" algn="l" defTabSz="457200" rtl="0" eaLnBrk="1" latinLnBrk="0" hangingPunct="1">
      <a:defRPr sz="1200" kern="1200">
        <a:solidFill>
          <a:srgbClr val="0F5494"/>
        </a:solidFill>
        <a:latin typeface="Verdana" charset="0"/>
        <a:ea typeface="ＭＳ Ｐゴシック" charset="-128"/>
        <a:cs typeface="ＭＳ Ｐゴシック" charset="-128"/>
      </a:defRPr>
    </a:lvl8pPr>
    <a:lvl9pPr marL="3657600" algn="l" defTabSz="457200" rtl="0" eaLnBrk="1" latinLnBrk="0" hangingPunct="1">
      <a:defRPr sz="1200" kern="1200">
        <a:solidFill>
          <a:srgbClr val="0F5494"/>
        </a:solidFill>
        <a:latin typeface="Verdana" charset="0"/>
        <a:ea typeface="ＭＳ Ｐゴシック" charset="-128"/>
        <a:cs typeface="ＭＳ Ｐゴシック" charset="-12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STA Alberto (NEAR)" initials="CA("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2D5EC1"/>
    <a:srgbClr val="FFD624"/>
    <a:srgbClr val="3166CF"/>
    <a:srgbClr val="3E6FD2"/>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143" autoAdjust="0"/>
  </p:normalViewPr>
  <p:slideViewPr>
    <p:cSldViewPr>
      <p:cViewPr>
        <p:scale>
          <a:sx n="100" d="100"/>
          <a:sy n="100" d="100"/>
        </p:scale>
        <p:origin x="-576" y="1350"/>
      </p:cViewPr>
      <p:guideLst>
        <p:guide orient="horz" pos="2160"/>
        <p:guide pos="2880"/>
      </p:guideLst>
    </p:cSldViewPr>
  </p:slideViewPr>
  <p:outlineViewPr>
    <p:cViewPr>
      <p:scale>
        <a:sx n="33" d="100"/>
        <a:sy n="33" d="100"/>
      </p:scale>
      <p:origin x="0" y="552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05-16T16:49:46.101" idx="5">
    <p:pos x="10" y="10"/>
    <p:text>1st I will introduce you the new policy framework on PAR taht allies to all NEAR countries, both enlargement and neoighbourhood partners.
2nd we will see together what are the main assumptions related to your work as RTAs and Twinning instrument but we wil also go through the main lessons we got from past experience.
Finally I will try to give you some practical advice to help you in ensuring consistency between your in a specific sector and the horizonatal public administration efforts.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05-16T14:40:06.643" idx="6">
    <p:pos x="24" y="36"/>
    <p:text>1st as also higlighted bu the EU Court of Auditors, our assistance  for developing administrative capacities has not always led to sustainable results 
2nd, we noted the lack of a common definition of PAR and of an agreed framework against which to measure reforms progress 
In parallel we have bocome increasingly aware of the close link between economic development and well-functioning public administrations; in other words strong economices have effective public administrations
In the mean time, since 2015 the EU as a whole has committed to the better reguation agenda, which is about inclusive and evidence-based policy and legislative development and implementation
Finally the NEAR countries have committed to the UN Sustainable Development Goals; in out case I am looking at goal 16 which is about effective, accountable and transparent institutions, participatory decision-making and citizens right to access public information.</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7-05-16T16:55:58.322" idx="7">
    <p:pos x="10" y="10"/>
    <p:text>1ST POLICY FRAMEWORK FOR ENLARGEMENT COUNTRIES (2014-15)
THEN FOR NEIGHBOURHOOD (ENP REVIEW 2016)
PRINCIPLES OF PA FOR ENLARGEMENT (2015) AND FOR NEIGHBOURHOOD (2016) BASED ON UNIVERSAL PRINCIPLES OF GOOD GOVERNANCE AND EU GOOD PRACTICES
PRINCIPLES OF PA TO BE USED FOR 1) ASSESSING PROGRESS, DESIGNING REFORM STRATEGIES, DESIGNING ASSISTANCE
BASELINE ASSESSMENT IN ENP (MOLDOVA, UKRAINE, GEORGIA, JORDAN)
</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7-05-16T09:59:33.546" idx="1">
    <p:pos x="10" y="10"/>
    <p:text>"In the IPA region, Twinning aims to provide support for the transposition, implementation and enforcement of the EU legislation (the Union acquis). It builds up capacities of beneficiary countries' public administrations throughout the accession process…"
"In the ENP framework it aims at upgrading the administrative capacities of the public administration of a partner country through the training of its staff and the support to the reorganisation of its structure. It also supports the approximation of national laws ..."</p:text>
  </p:cm>
  <p:cm authorId="0" dt="2017-05-16T16:50:48.032" idx="4">
    <p:pos x="14" y="146"/>
    <p:text>PROJECTS RELEVANT FOR PAR MAINSTREAMING:
Development of sector strategies and action plans
Development of new legislation or amendments (especially acquis)
Development of sector legislation that contains service delivery provisions (e.g. procedure for getting a licence)
Setting up of new state bodies (agencies) or organisational structures
Training of civil servants
Human resources management in a sector
Development of IT systems and websites</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7-05-16T16:59:29.044" idx="2">
    <p:pos x="10" y="10"/>
    <p:text>Twinning experts have often provided direct drafting support - not building any capacity, not leading to implementable laws, sometime bring sofisticated models working well in some meber states but not applicable/adequate to countries in transition.
Better to support with policy option, impact assessments, preparation of appropriate inter-institutional coordination meetings and public consultations.</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DAFB47-DDCE-4BF8-8277-D6FFB00C5F89}"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endParaRPr lang="en-GB"/>
        </a:p>
      </dgm:t>
    </dgm:pt>
    <dgm:pt modelId="{FF7054A5-35D6-407D-A2C2-2EAAAB870427}">
      <dgm:prSet phldrT="[Text]"/>
      <dgm:spPr/>
      <dgm:t>
        <a:bodyPr/>
        <a:lstStyle/>
        <a:p>
          <a:r>
            <a:rPr lang="en-GB" b="0" dirty="0" smtClean="0">
              <a:solidFill>
                <a:schemeClr val="tx1"/>
              </a:solidFill>
            </a:rPr>
            <a:t>Public service and HR management</a:t>
          </a:r>
          <a:endParaRPr lang="en-GB" b="0" dirty="0">
            <a:solidFill>
              <a:schemeClr val="tx1"/>
            </a:solidFill>
          </a:endParaRPr>
        </a:p>
      </dgm:t>
    </dgm:pt>
    <dgm:pt modelId="{0EBE01D1-AFF8-4CAF-A72A-664DBB1B7ACB}" type="parTrans" cxnId="{8B8F124C-F833-4E2C-B63C-56432BF9C753}">
      <dgm:prSet/>
      <dgm:spPr/>
      <dgm:t>
        <a:bodyPr/>
        <a:lstStyle/>
        <a:p>
          <a:endParaRPr lang="en-GB"/>
        </a:p>
      </dgm:t>
    </dgm:pt>
    <dgm:pt modelId="{EF2F7CCD-7043-4D1B-B927-D96ABEB31582}" type="sibTrans" cxnId="{8B8F124C-F833-4E2C-B63C-56432BF9C753}">
      <dgm:prSet/>
      <dgm:spPr/>
      <dgm:t>
        <a:bodyPr/>
        <a:lstStyle/>
        <a:p>
          <a:endParaRPr lang="en-GB"/>
        </a:p>
      </dgm:t>
    </dgm:pt>
    <dgm:pt modelId="{764CA3DC-21C8-4286-BD1B-CF1457E0B37D}">
      <dgm:prSet phldrT="[Text]"/>
      <dgm:spPr/>
      <dgm:t>
        <a:bodyPr/>
        <a:lstStyle/>
        <a:p>
          <a:r>
            <a:rPr lang="en-GB" b="0" dirty="0" smtClean="0">
              <a:solidFill>
                <a:schemeClr val="tx1"/>
              </a:solidFill>
            </a:rPr>
            <a:t>Accountability</a:t>
          </a:r>
          <a:endParaRPr lang="en-GB" b="0" dirty="0">
            <a:solidFill>
              <a:schemeClr val="tx1"/>
            </a:solidFill>
          </a:endParaRPr>
        </a:p>
      </dgm:t>
    </dgm:pt>
    <dgm:pt modelId="{37B04B99-5525-4E72-ABDF-9F62B0BB6C58}" type="parTrans" cxnId="{AD26F858-972D-416C-83A0-0BC285AB872B}">
      <dgm:prSet/>
      <dgm:spPr/>
      <dgm:t>
        <a:bodyPr/>
        <a:lstStyle/>
        <a:p>
          <a:endParaRPr lang="en-GB"/>
        </a:p>
      </dgm:t>
    </dgm:pt>
    <dgm:pt modelId="{C3E954AA-D07F-438F-9CF6-7734E403D776}" type="sibTrans" cxnId="{AD26F858-972D-416C-83A0-0BC285AB872B}">
      <dgm:prSet/>
      <dgm:spPr/>
      <dgm:t>
        <a:bodyPr/>
        <a:lstStyle/>
        <a:p>
          <a:endParaRPr lang="en-GB"/>
        </a:p>
      </dgm:t>
    </dgm:pt>
    <dgm:pt modelId="{F0AAFDDD-EF7B-423B-94D6-D06439A0E803}">
      <dgm:prSet phldrT="[Text]"/>
      <dgm:spPr/>
      <dgm:t>
        <a:bodyPr/>
        <a:lstStyle/>
        <a:p>
          <a:r>
            <a:rPr lang="en-GB" b="0" dirty="0" smtClean="0">
              <a:solidFill>
                <a:schemeClr val="tx1"/>
              </a:solidFill>
            </a:rPr>
            <a:t>Service delivery</a:t>
          </a:r>
          <a:endParaRPr lang="en-GB" b="0" dirty="0">
            <a:solidFill>
              <a:schemeClr val="tx1"/>
            </a:solidFill>
          </a:endParaRPr>
        </a:p>
      </dgm:t>
    </dgm:pt>
    <dgm:pt modelId="{AFC60687-AFC4-4E42-B9EF-BA75BABE5608}" type="parTrans" cxnId="{08CBC750-A0E6-47AD-8CC2-735E5AE7120E}">
      <dgm:prSet/>
      <dgm:spPr/>
      <dgm:t>
        <a:bodyPr/>
        <a:lstStyle/>
        <a:p>
          <a:endParaRPr lang="en-GB"/>
        </a:p>
      </dgm:t>
    </dgm:pt>
    <dgm:pt modelId="{B1502B68-6894-4F55-848B-8574D1D08915}" type="sibTrans" cxnId="{08CBC750-A0E6-47AD-8CC2-735E5AE7120E}">
      <dgm:prSet/>
      <dgm:spPr/>
      <dgm:t>
        <a:bodyPr/>
        <a:lstStyle/>
        <a:p>
          <a:endParaRPr lang="en-GB"/>
        </a:p>
      </dgm:t>
    </dgm:pt>
    <dgm:pt modelId="{5897A91D-6188-412D-A100-06B7D2EB1286}">
      <dgm:prSet phldrT="[Text]"/>
      <dgm:spPr/>
      <dgm:t>
        <a:bodyPr/>
        <a:lstStyle/>
        <a:p>
          <a:r>
            <a:rPr lang="en-GB" b="0" dirty="0" smtClean="0">
              <a:solidFill>
                <a:schemeClr val="tx1"/>
              </a:solidFill>
            </a:rPr>
            <a:t>Public financial management</a:t>
          </a:r>
          <a:endParaRPr lang="en-GB" b="0" dirty="0">
            <a:solidFill>
              <a:schemeClr val="tx1"/>
            </a:solidFill>
          </a:endParaRPr>
        </a:p>
      </dgm:t>
    </dgm:pt>
    <dgm:pt modelId="{31F6DE10-9678-4889-B8F5-D75B2D6E77AD}" type="parTrans" cxnId="{E755D6B7-2A2F-495D-A7FE-6105B0B0CC41}">
      <dgm:prSet/>
      <dgm:spPr/>
      <dgm:t>
        <a:bodyPr/>
        <a:lstStyle/>
        <a:p>
          <a:endParaRPr lang="en-GB"/>
        </a:p>
      </dgm:t>
    </dgm:pt>
    <dgm:pt modelId="{0DC03570-461A-4CE3-B52D-EC4813AEA36B}" type="sibTrans" cxnId="{E755D6B7-2A2F-495D-A7FE-6105B0B0CC41}">
      <dgm:prSet/>
      <dgm:spPr/>
      <dgm:t>
        <a:bodyPr/>
        <a:lstStyle/>
        <a:p>
          <a:endParaRPr lang="en-GB"/>
        </a:p>
      </dgm:t>
    </dgm:pt>
    <dgm:pt modelId="{4F5FBC08-BDC9-467F-843F-F4E4E9866EE6}">
      <dgm:prSet phldrT="[Text]"/>
      <dgm:spPr/>
      <dgm:t>
        <a:bodyPr/>
        <a:lstStyle/>
        <a:p>
          <a:r>
            <a:rPr lang="en-GB" b="0" dirty="0" smtClean="0">
              <a:solidFill>
                <a:schemeClr val="tx1"/>
              </a:solidFill>
            </a:rPr>
            <a:t>Policy development and coordination</a:t>
          </a:r>
          <a:endParaRPr lang="en-GB" b="0" dirty="0">
            <a:solidFill>
              <a:schemeClr val="tx1"/>
            </a:solidFill>
          </a:endParaRPr>
        </a:p>
      </dgm:t>
    </dgm:pt>
    <dgm:pt modelId="{0E720AD8-E35C-4EE5-B143-7D906B23181B}" type="parTrans" cxnId="{144488C9-1E08-4566-8074-C9A34A7C02DD}">
      <dgm:prSet/>
      <dgm:spPr/>
      <dgm:t>
        <a:bodyPr/>
        <a:lstStyle/>
        <a:p>
          <a:endParaRPr lang="en-GB"/>
        </a:p>
      </dgm:t>
    </dgm:pt>
    <dgm:pt modelId="{25058ED2-0F82-4350-9B47-EDFD18DA885A}" type="sibTrans" cxnId="{144488C9-1E08-4566-8074-C9A34A7C02DD}">
      <dgm:prSet/>
      <dgm:spPr/>
      <dgm:t>
        <a:bodyPr/>
        <a:lstStyle/>
        <a:p>
          <a:endParaRPr lang="en-GB"/>
        </a:p>
      </dgm:t>
    </dgm:pt>
    <dgm:pt modelId="{9A093FD5-F855-497E-8476-E09D156E676E}" type="pres">
      <dgm:prSet presAssocID="{82DAFB47-DDCE-4BF8-8277-D6FFB00C5F89}" presName="cycle" presStyleCnt="0">
        <dgm:presLayoutVars>
          <dgm:dir/>
          <dgm:resizeHandles val="exact"/>
        </dgm:presLayoutVars>
      </dgm:prSet>
      <dgm:spPr/>
      <dgm:t>
        <a:bodyPr/>
        <a:lstStyle/>
        <a:p>
          <a:endParaRPr lang="en-GB"/>
        </a:p>
      </dgm:t>
    </dgm:pt>
    <dgm:pt modelId="{89353E45-9CD1-4498-A006-8B6B4A0A495A}" type="pres">
      <dgm:prSet presAssocID="{FF7054A5-35D6-407D-A2C2-2EAAAB870427}" presName="node" presStyleLbl="node1" presStyleIdx="0" presStyleCnt="5">
        <dgm:presLayoutVars>
          <dgm:bulletEnabled val="1"/>
        </dgm:presLayoutVars>
      </dgm:prSet>
      <dgm:spPr/>
      <dgm:t>
        <a:bodyPr/>
        <a:lstStyle/>
        <a:p>
          <a:endParaRPr lang="en-GB"/>
        </a:p>
      </dgm:t>
    </dgm:pt>
    <dgm:pt modelId="{66EED6C8-7B4A-4FCB-A457-40F8DDBCB6E2}" type="pres">
      <dgm:prSet presAssocID="{FF7054A5-35D6-407D-A2C2-2EAAAB870427}" presName="spNode" presStyleCnt="0"/>
      <dgm:spPr/>
    </dgm:pt>
    <dgm:pt modelId="{A5239F07-71C0-4860-84B8-B29856778717}" type="pres">
      <dgm:prSet presAssocID="{EF2F7CCD-7043-4D1B-B927-D96ABEB31582}" presName="sibTrans" presStyleLbl="sibTrans1D1" presStyleIdx="0" presStyleCnt="5"/>
      <dgm:spPr/>
      <dgm:t>
        <a:bodyPr/>
        <a:lstStyle/>
        <a:p>
          <a:endParaRPr lang="en-GB"/>
        </a:p>
      </dgm:t>
    </dgm:pt>
    <dgm:pt modelId="{ED42BEA9-ADFF-49B1-9B49-C9E07094A244}" type="pres">
      <dgm:prSet presAssocID="{764CA3DC-21C8-4286-BD1B-CF1457E0B37D}" presName="node" presStyleLbl="node1" presStyleIdx="1" presStyleCnt="5">
        <dgm:presLayoutVars>
          <dgm:bulletEnabled val="1"/>
        </dgm:presLayoutVars>
      </dgm:prSet>
      <dgm:spPr/>
      <dgm:t>
        <a:bodyPr/>
        <a:lstStyle/>
        <a:p>
          <a:endParaRPr lang="en-GB"/>
        </a:p>
      </dgm:t>
    </dgm:pt>
    <dgm:pt modelId="{F53BDB54-69D3-4BE5-944C-673A58A34991}" type="pres">
      <dgm:prSet presAssocID="{764CA3DC-21C8-4286-BD1B-CF1457E0B37D}" presName="spNode" presStyleCnt="0"/>
      <dgm:spPr/>
    </dgm:pt>
    <dgm:pt modelId="{56915EE7-2A53-45F0-A67A-6416BFA0EBA5}" type="pres">
      <dgm:prSet presAssocID="{C3E954AA-D07F-438F-9CF6-7734E403D776}" presName="sibTrans" presStyleLbl="sibTrans1D1" presStyleIdx="1" presStyleCnt="5"/>
      <dgm:spPr/>
      <dgm:t>
        <a:bodyPr/>
        <a:lstStyle/>
        <a:p>
          <a:endParaRPr lang="en-GB"/>
        </a:p>
      </dgm:t>
    </dgm:pt>
    <dgm:pt modelId="{40AF5533-8DB2-4FEC-A7FB-09E442A2BC08}" type="pres">
      <dgm:prSet presAssocID="{F0AAFDDD-EF7B-423B-94D6-D06439A0E803}" presName="node" presStyleLbl="node1" presStyleIdx="2" presStyleCnt="5">
        <dgm:presLayoutVars>
          <dgm:bulletEnabled val="1"/>
        </dgm:presLayoutVars>
      </dgm:prSet>
      <dgm:spPr/>
      <dgm:t>
        <a:bodyPr/>
        <a:lstStyle/>
        <a:p>
          <a:endParaRPr lang="en-GB"/>
        </a:p>
      </dgm:t>
    </dgm:pt>
    <dgm:pt modelId="{AD9FE36E-E1DB-479F-8DC2-A31F987DE502}" type="pres">
      <dgm:prSet presAssocID="{F0AAFDDD-EF7B-423B-94D6-D06439A0E803}" presName="spNode" presStyleCnt="0"/>
      <dgm:spPr/>
    </dgm:pt>
    <dgm:pt modelId="{967304E9-D1CB-4A67-AEC6-2F529C7E99C9}" type="pres">
      <dgm:prSet presAssocID="{B1502B68-6894-4F55-848B-8574D1D08915}" presName="sibTrans" presStyleLbl="sibTrans1D1" presStyleIdx="2" presStyleCnt="5"/>
      <dgm:spPr/>
      <dgm:t>
        <a:bodyPr/>
        <a:lstStyle/>
        <a:p>
          <a:endParaRPr lang="en-GB"/>
        </a:p>
      </dgm:t>
    </dgm:pt>
    <dgm:pt modelId="{25D686E1-E2BE-4837-A862-113D26764663}" type="pres">
      <dgm:prSet presAssocID="{5897A91D-6188-412D-A100-06B7D2EB1286}" presName="node" presStyleLbl="node1" presStyleIdx="3" presStyleCnt="5">
        <dgm:presLayoutVars>
          <dgm:bulletEnabled val="1"/>
        </dgm:presLayoutVars>
      </dgm:prSet>
      <dgm:spPr/>
      <dgm:t>
        <a:bodyPr/>
        <a:lstStyle/>
        <a:p>
          <a:endParaRPr lang="en-GB"/>
        </a:p>
      </dgm:t>
    </dgm:pt>
    <dgm:pt modelId="{4DFC7C6E-B3AE-4580-80AA-14C6B1D381B6}" type="pres">
      <dgm:prSet presAssocID="{5897A91D-6188-412D-A100-06B7D2EB1286}" presName="spNode" presStyleCnt="0"/>
      <dgm:spPr/>
    </dgm:pt>
    <dgm:pt modelId="{C1CD9E93-C1FE-4572-9F70-6D634846F1D9}" type="pres">
      <dgm:prSet presAssocID="{0DC03570-461A-4CE3-B52D-EC4813AEA36B}" presName="sibTrans" presStyleLbl="sibTrans1D1" presStyleIdx="3" presStyleCnt="5"/>
      <dgm:spPr/>
      <dgm:t>
        <a:bodyPr/>
        <a:lstStyle/>
        <a:p>
          <a:endParaRPr lang="en-GB"/>
        </a:p>
      </dgm:t>
    </dgm:pt>
    <dgm:pt modelId="{9427AF7F-3BC0-4350-81A9-5DCFB5CA3F8F}" type="pres">
      <dgm:prSet presAssocID="{4F5FBC08-BDC9-467F-843F-F4E4E9866EE6}" presName="node" presStyleLbl="node1" presStyleIdx="4" presStyleCnt="5">
        <dgm:presLayoutVars>
          <dgm:bulletEnabled val="1"/>
        </dgm:presLayoutVars>
      </dgm:prSet>
      <dgm:spPr/>
      <dgm:t>
        <a:bodyPr/>
        <a:lstStyle/>
        <a:p>
          <a:endParaRPr lang="en-GB"/>
        </a:p>
      </dgm:t>
    </dgm:pt>
    <dgm:pt modelId="{F1EC68B6-539C-4278-8E4B-5C9916385280}" type="pres">
      <dgm:prSet presAssocID="{4F5FBC08-BDC9-467F-843F-F4E4E9866EE6}" presName="spNode" presStyleCnt="0"/>
      <dgm:spPr/>
    </dgm:pt>
    <dgm:pt modelId="{72BB55FA-E93E-4B33-86F4-6BB29C463B0A}" type="pres">
      <dgm:prSet presAssocID="{25058ED2-0F82-4350-9B47-EDFD18DA885A}" presName="sibTrans" presStyleLbl="sibTrans1D1" presStyleIdx="4" presStyleCnt="5"/>
      <dgm:spPr/>
      <dgm:t>
        <a:bodyPr/>
        <a:lstStyle/>
        <a:p>
          <a:endParaRPr lang="en-GB"/>
        </a:p>
      </dgm:t>
    </dgm:pt>
  </dgm:ptLst>
  <dgm:cxnLst>
    <dgm:cxn modelId="{08CBC750-A0E6-47AD-8CC2-735E5AE7120E}" srcId="{82DAFB47-DDCE-4BF8-8277-D6FFB00C5F89}" destId="{F0AAFDDD-EF7B-423B-94D6-D06439A0E803}" srcOrd="2" destOrd="0" parTransId="{AFC60687-AFC4-4E42-B9EF-BA75BABE5608}" sibTransId="{B1502B68-6894-4F55-848B-8574D1D08915}"/>
    <dgm:cxn modelId="{12FBFEFD-C9B6-429D-9E85-B5011B5D8C01}" type="presOf" srcId="{82DAFB47-DDCE-4BF8-8277-D6FFB00C5F89}" destId="{9A093FD5-F855-497E-8476-E09D156E676E}" srcOrd="0" destOrd="0" presId="urn:microsoft.com/office/officeart/2005/8/layout/cycle6"/>
    <dgm:cxn modelId="{E755D6B7-2A2F-495D-A7FE-6105B0B0CC41}" srcId="{82DAFB47-DDCE-4BF8-8277-D6FFB00C5F89}" destId="{5897A91D-6188-412D-A100-06B7D2EB1286}" srcOrd="3" destOrd="0" parTransId="{31F6DE10-9678-4889-B8F5-D75B2D6E77AD}" sibTransId="{0DC03570-461A-4CE3-B52D-EC4813AEA36B}"/>
    <dgm:cxn modelId="{8B8F124C-F833-4E2C-B63C-56432BF9C753}" srcId="{82DAFB47-DDCE-4BF8-8277-D6FFB00C5F89}" destId="{FF7054A5-35D6-407D-A2C2-2EAAAB870427}" srcOrd="0" destOrd="0" parTransId="{0EBE01D1-AFF8-4CAF-A72A-664DBB1B7ACB}" sibTransId="{EF2F7CCD-7043-4D1B-B927-D96ABEB31582}"/>
    <dgm:cxn modelId="{570DBD09-F6D4-4523-AA90-437E5C8AB343}" type="presOf" srcId="{EF2F7CCD-7043-4D1B-B927-D96ABEB31582}" destId="{A5239F07-71C0-4860-84B8-B29856778717}" srcOrd="0" destOrd="0" presId="urn:microsoft.com/office/officeart/2005/8/layout/cycle6"/>
    <dgm:cxn modelId="{015F977D-AEDF-4FE2-8364-68111057008C}" type="presOf" srcId="{25058ED2-0F82-4350-9B47-EDFD18DA885A}" destId="{72BB55FA-E93E-4B33-86F4-6BB29C463B0A}" srcOrd="0" destOrd="0" presId="urn:microsoft.com/office/officeart/2005/8/layout/cycle6"/>
    <dgm:cxn modelId="{380DAA48-9942-4104-8F77-756DAF1EA4B6}" type="presOf" srcId="{4F5FBC08-BDC9-467F-843F-F4E4E9866EE6}" destId="{9427AF7F-3BC0-4350-81A9-5DCFB5CA3F8F}" srcOrd="0" destOrd="0" presId="urn:microsoft.com/office/officeart/2005/8/layout/cycle6"/>
    <dgm:cxn modelId="{71DBCED2-AB16-486E-988B-B20C3CEF2E9C}" type="presOf" srcId="{0DC03570-461A-4CE3-B52D-EC4813AEA36B}" destId="{C1CD9E93-C1FE-4572-9F70-6D634846F1D9}" srcOrd="0" destOrd="0" presId="urn:microsoft.com/office/officeart/2005/8/layout/cycle6"/>
    <dgm:cxn modelId="{D95F4513-9247-4E33-B81E-D5BCCF4B6C1A}" type="presOf" srcId="{764CA3DC-21C8-4286-BD1B-CF1457E0B37D}" destId="{ED42BEA9-ADFF-49B1-9B49-C9E07094A244}" srcOrd="0" destOrd="0" presId="urn:microsoft.com/office/officeart/2005/8/layout/cycle6"/>
    <dgm:cxn modelId="{8A9DF2AE-4698-4049-B10D-3774B9FBB65A}" type="presOf" srcId="{FF7054A5-35D6-407D-A2C2-2EAAAB870427}" destId="{89353E45-9CD1-4498-A006-8B6B4A0A495A}" srcOrd="0" destOrd="0" presId="urn:microsoft.com/office/officeart/2005/8/layout/cycle6"/>
    <dgm:cxn modelId="{DCD5350F-6883-4A52-A338-15D64ED59701}" type="presOf" srcId="{B1502B68-6894-4F55-848B-8574D1D08915}" destId="{967304E9-D1CB-4A67-AEC6-2F529C7E99C9}" srcOrd="0" destOrd="0" presId="urn:microsoft.com/office/officeart/2005/8/layout/cycle6"/>
    <dgm:cxn modelId="{354FCA4A-7461-4209-A3AB-D07F707EE126}" type="presOf" srcId="{F0AAFDDD-EF7B-423B-94D6-D06439A0E803}" destId="{40AF5533-8DB2-4FEC-A7FB-09E442A2BC08}" srcOrd="0" destOrd="0" presId="urn:microsoft.com/office/officeart/2005/8/layout/cycle6"/>
    <dgm:cxn modelId="{AD26F858-972D-416C-83A0-0BC285AB872B}" srcId="{82DAFB47-DDCE-4BF8-8277-D6FFB00C5F89}" destId="{764CA3DC-21C8-4286-BD1B-CF1457E0B37D}" srcOrd="1" destOrd="0" parTransId="{37B04B99-5525-4E72-ABDF-9F62B0BB6C58}" sibTransId="{C3E954AA-D07F-438F-9CF6-7734E403D776}"/>
    <dgm:cxn modelId="{8A58F4F5-610C-43CC-8F6F-A2808322AB10}" type="presOf" srcId="{5897A91D-6188-412D-A100-06B7D2EB1286}" destId="{25D686E1-E2BE-4837-A862-113D26764663}" srcOrd="0" destOrd="0" presId="urn:microsoft.com/office/officeart/2005/8/layout/cycle6"/>
    <dgm:cxn modelId="{16C98D7A-B653-44BC-98C9-8372674153A0}" type="presOf" srcId="{C3E954AA-D07F-438F-9CF6-7734E403D776}" destId="{56915EE7-2A53-45F0-A67A-6416BFA0EBA5}" srcOrd="0" destOrd="0" presId="urn:microsoft.com/office/officeart/2005/8/layout/cycle6"/>
    <dgm:cxn modelId="{144488C9-1E08-4566-8074-C9A34A7C02DD}" srcId="{82DAFB47-DDCE-4BF8-8277-D6FFB00C5F89}" destId="{4F5FBC08-BDC9-467F-843F-F4E4E9866EE6}" srcOrd="4" destOrd="0" parTransId="{0E720AD8-E35C-4EE5-B143-7D906B23181B}" sibTransId="{25058ED2-0F82-4350-9B47-EDFD18DA885A}"/>
    <dgm:cxn modelId="{20F2374A-C225-4A50-B2A7-E07247DB6907}" type="presParOf" srcId="{9A093FD5-F855-497E-8476-E09D156E676E}" destId="{89353E45-9CD1-4498-A006-8B6B4A0A495A}" srcOrd="0" destOrd="0" presId="urn:microsoft.com/office/officeart/2005/8/layout/cycle6"/>
    <dgm:cxn modelId="{8A58158C-09EA-4CCC-B6C8-09E2651F092A}" type="presParOf" srcId="{9A093FD5-F855-497E-8476-E09D156E676E}" destId="{66EED6C8-7B4A-4FCB-A457-40F8DDBCB6E2}" srcOrd="1" destOrd="0" presId="urn:microsoft.com/office/officeart/2005/8/layout/cycle6"/>
    <dgm:cxn modelId="{5E306444-56A9-4D45-83DD-7FA17369BA6B}" type="presParOf" srcId="{9A093FD5-F855-497E-8476-E09D156E676E}" destId="{A5239F07-71C0-4860-84B8-B29856778717}" srcOrd="2" destOrd="0" presId="urn:microsoft.com/office/officeart/2005/8/layout/cycle6"/>
    <dgm:cxn modelId="{96929C9B-2AA9-49D6-A966-FCE513217E0E}" type="presParOf" srcId="{9A093FD5-F855-497E-8476-E09D156E676E}" destId="{ED42BEA9-ADFF-49B1-9B49-C9E07094A244}" srcOrd="3" destOrd="0" presId="urn:microsoft.com/office/officeart/2005/8/layout/cycle6"/>
    <dgm:cxn modelId="{BF04AEEC-0F58-4AF2-A552-5A76433A4A57}" type="presParOf" srcId="{9A093FD5-F855-497E-8476-E09D156E676E}" destId="{F53BDB54-69D3-4BE5-944C-673A58A34991}" srcOrd="4" destOrd="0" presId="urn:microsoft.com/office/officeart/2005/8/layout/cycle6"/>
    <dgm:cxn modelId="{8D52EBC2-FCE0-42B5-B6B6-9C82865BFC6F}" type="presParOf" srcId="{9A093FD5-F855-497E-8476-E09D156E676E}" destId="{56915EE7-2A53-45F0-A67A-6416BFA0EBA5}" srcOrd="5" destOrd="0" presId="urn:microsoft.com/office/officeart/2005/8/layout/cycle6"/>
    <dgm:cxn modelId="{199A7CBA-677E-4C3E-A6DF-48DB04B3BFF7}" type="presParOf" srcId="{9A093FD5-F855-497E-8476-E09D156E676E}" destId="{40AF5533-8DB2-4FEC-A7FB-09E442A2BC08}" srcOrd="6" destOrd="0" presId="urn:microsoft.com/office/officeart/2005/8/layout/cycle6"/>
    <dgm:cxn modelId="{C6AD87E7-D550-4CBD-BFAE-821136DDEA43}" type="presParOf" srcId="{9A093FD5-F855-497E-8476-E09D156E676E}" destId="{AD9FE36E-E1DB-479F-8DC2-A31F987DE502}" srcOrd="7" destOrd="0" presId="urn:microsoft.com/office/officeart/2005/8/layout/cycle6"/>
    <dgm:cxn modelId="{0128B563-89E2-48B4-8E61-9F71A140B2C6}" type="presParOf" srcId="{9A093FD5-F855-497E-8476-E09D156E676E}" destId="{967304E9-D1CB-4A67-AEC6-2F529C7E99C9}" srcOrd="8" destOrd="0" presId="urn:microsoft.com/office/officeart/2005/8/layout/cycle6"/>
    <dgm:cxn modelId="{D30EC436-9DCD-4D03-BD84-984BF40F8DD0}" type="presParOf" srcId="{9A093FD5-F855-497E-8476-E09D156E676E}" destId="{25D686E1-E2BE-4837-A862-113D26764663}" srcOrd="9" destOrd="0" presId="urn:microsoft.com/office/officeart/2005/8/layout/cycle6"/>
    <dgm:cxn modelId="{898754BE-A595-4126-9D8E-C1A4F1A7BA9A}" type="presParOf" srcId="{9A093FD5-F855-497E-8476-E09D156E676E}" destId="{4DFC7C6E-B3AE-4580-80AA-14C6B1D381B6}" srcOrd="10" destOrd="0" presId="urn:microsoft.com/office/officeart/2005/8/layout/cycle6"/>
    <dgm:cxn modelId="{826B7EC3-41E7-48B8-8153-118F8717E30C}" type="presParOf" srcId="{9A093FD5-F855-497E-8476-E09D156E676E}" destId="{C1CD9E93-C1FE-4572-9F70-6D634846F1D9}" srcOrd="11" destOrd="0" presId="urn:microsoft.com/office/officeart/2005/8/layout/cycle6"/>
    <dgm:cxn modelId="{0D66A1CE-3B33-4F9E-9B00-BDCB9DF7B397}" type="presParOf" srcId="{9A093FD5-F855-497E-8476-E09D156E676E}" destId="{9427AF7F-3BC0-4350-81A9-5DCFB5CA3F8F}" srcOrd="12" destOrd="0" presId="urn:microsoft.com/office/officeart/2005/8/layout/cycle6"/>
    <dgm:cxn modelId="{732DDEF6-8E61-4D53-8F78-D47B678C95FC}" type="presParOf" srcId="{9A093FD5-F855-497E-8476-E09D156E676E}" destId="{F1EC68B6-539C-4278-8E4B-5C9916385280}" srcOrd="13" destOrd="0" presId="urn:microsoft.com/office/officeart/2005/8/layout/cycle6"/>
    <dgm:cxn modelId="{3EA6481A-D95C-4334-926B-24D2FEA71E9D}" type="presParOf" srcId="{9A093FD5-F855-497E-8476-E09D156E676E}" destId="{72BB55FA-E93E-4B33-86F4-6BB29C463B0A}" srcOrd="14" destOrd="0" presId="urn:microsoft.com/office/officeart/2005/8/layout/cycle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353E45-9CD1-4498-A006-8B6B4A0A495A}">
      <dsp:nvSpPr>
        <dsp:cNvPr id="0" name=""/>
        <dsp:cNvSpPr/>
      </dsp:nvSpPr>
      <dsp:spPr>
        <a:xfrm>
          <a:off x="3181884" y="1403"/>
          <a:ext cx="1487435" cy="9668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b="0" kern="1200" dirty="0" smtClean="0">
              <a:solidFill>
                <a:schemeClr val="tx1"/>
              </a:solidFill>
            </a:rPr>
            <a:t>Public service and HR management</a:t>
          </a:r>
          <a:endParaRPr lang="en-GB" sz="1300" b="0" kern="1200" dirty="0">
            <a:solidFill>
              <a:schemeClr val="tx1"/>
            </a:solidFill>
          </a:endParaRPr>
        </a:p>
      </dsp:txBody>
      <dsp:txXfrm>
        <a:off x="3229081" y="48600"/>
        <a:ext cx="1393041" cy="872438"/>
      </dsp:txXfrm>
    </dsp:sp>
    <dsp:sp modelId="{A5239F07-71C0-4860-84B8-B29856778717}">
      <dsp:nvSpPr>
        <dsp:cNvPr id="0" name=""/>
        <dsp:cNvSpPr/>
      </dsp:nvSpPr>
      <dsp:spPr>
        <a:xfrm>
          <a:off x="1994978" y="484820"/>
          <a:ext cx="3861246" cy="3861246"/>
        </a:xfrm>
        <a:custGeom>
          <a:avLst/>
          <a:gdLst/>
          <a:ahLst/>
          <a:cxnLst/>
          <a:rect l="0" t="0" r="0" b="0"/>
          <a:pathLst>
            <a:path>
              <a:moveTo>
                <a:pt x="2684546" y="153292"/>
              </a:moveTo>
              <a:arcTo wR="1930623" hR="1930623" stAng="17579165" swAng="196021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D42BEA9-ADFF-49B1-9B49-C9E07094A244}">
      <dsp:nvSpPr>
        <dsp:cNvPr id="0" name=""/>
        <dsp:cNvSpPr/>
      </dsp:nvSpPr>
      <dsp:spPr>
        <a:xfrm>
          <a:off x="5018016" y="1335431"/>
          <a:ext cx="1487435" cy="9668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b="0" kern="1200" dirty="0" smtClean="0">
              <a:solidFill>
                <a:schemeClr val="tx1"/>
              </a:solidFill>
            </a:rPr>
            <a:t>Accountability</a:t>
          </a:r>
          <a:endParaRPr lang="en-GB" sz="1300" b="0" kern="1200" dirty="0">
            <a:solidFill>
              <a:schemeClr val="tx1"/>
            </a:solidFill>
          </a:endParaRPr>
        </a:p>
      </dsp:txBody>
      <dsp:txXfrm>
        <a:off x="5065213" y="1382628"/>
        <a:ext cx="1393041" cy="872438"/>
      </dsp:txXfrm>
    </dsp:sp>
    <dsp:sp modelId="{56915EE7-2A53-45F0-A67A-6416BFA0EBA5}">
      <dsp:nvSpPr>
        <dsp:cNvPr id="0" name=""/>
        <dsp:cNvSpPr/>
      </dsp:nvSpPr>
      <dsp:spPr>
        <a:xfrm>
          <a:off x="1994978" y="484820"/>
          <a:ext cx="3861246" cy="3861246"/>
        </a:xfrm>
        <a:custGeom>
          <a:avLst/>
          <a:gdLst/>
          <a:ahLst/>
          <a:cxnLst/>
          <a:rect l="0" t="0" r="0" b="0"/>
          <a:pathLst>
            <a:path>
              <a:moveTo>
                <a:pt x="3858611" y="1829779"/>
              </a:moveTo>
              <a:arcTo wR="1930623" hR="1930623" stAng="21420352" swAng="219528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AF5533-8DB2-4FEC-A7FB-09E442A2BC08}">
      <dsp:nvSpPr>
        <dsp:cNvPr id="0" name=""/>
        <dsp:cNvSpPr/>
      </dsp:nvSpPr>
      <dsp:spPr>
        <a:xfrm>
          <a:off x="4316676" y="3493934"/>
          <a:ext cx="1487435" cy="9668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b="0" kern="1200" dirty="0" smtClean="0">
              <a:solidFill>
                <a:schemeClr val="tx1"/>
              </a:solidFill>
            </a:rPr>
            <a:t>Service delivery</a:t>
          </a:r>
          <a:endParaRPr lang="en-GB" sz="1300" b="0" kern="1200" dirty="0">
            <a:solidFill>
              <a:schemeClr val="tx1"/>
            </a:solidFill>
          </a:endParaRPr>
        </a:p>
      </dsp:txBody>
      <dsp:txXfrm>
        <a:off x="4363873" y="3541131"/>
        <a:ext cx="1393041" cy="872438"/>
      </dsp:txXfrm>
    </dsp:sp>
    <dsp:sp modelId="{967304E9-D1CB-4A67-AEC6-2F529C7E99C9}">
      <dsp:nvSpPr>
        <dsp:cNvPr id="0" name=""/>
        <dsp:cNvSpPr/>
      </dsp:nvSpPr>
      <dsp:spPr>
        <a:xfrm>
          <a:off x="1994978" y="484820"/>
          <a:ext cx="3861246" cy="3861246"/>
        </a:xfrm>
        <a:custGeom>
          <a:avLst/>
          <a:gdLst/>
          <a:ahLst/>
          <a:cxnLst/>
          <a:rect l="0" t="0" r="0" b="0"/>
          <a:pathLst>
            <a:path>
              <a:moveTo>
                <a:pt x="2314035" y="3822791"/>
              </a:moveTo>
              <a:arcTo wR="1930623" hR="1930623" stAng="4712712" swAng="137457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5D686E1-E2BE-4837-A862-113D26764663}">
      <dsp:nvSpPr>
        <dsp:cNvPr id="0" name=""/>
        <dsp:cNvSpPr/>
      </dsp:nvSpPr>
      <dsp:spPr>
        <a:xfrm>
          <a:off x="2047092" y="3493934"/>
          <a:ext cx="1487435" cy="9668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b="0" kern="1200" dirty="0" smtClean="0">
              <a:solidFill>
                <a:schemeClr val="tx1"/>
              </a:solidFill>
            </a:rPr>
            <a:t>Public financial management</a:t>
          </a:r>
          <a:endParaRPr lang="en-GB" sz="1300" b="0" kern="1200" dirty="0">
            <a:solidFill>
              <a:schemeClr val="tx1"/>
            </a:solidFill>
          </a:endParaRPr>
        </a:p>
      </dsp:txBody>
      <dsp:txXfrm>
        <a:off x="2094289" y="3541131"/>
        <a:ext cx="1393041" cy="872438"/>
      </dsp:txXfrm>
    </dsp:sp>
    <dsp:sp modelId="{C1CD9E93-C1FE-4572-9F70-6D634846F1D9}">
      <dsp:nvSpPr>
        <dsp:cNvPr id="0" name=""/>
        <dsp:cNvSpPr/>
      </dsp:nvSpPr>
      <dsp:spPr>
        <a:xfrm>
          <a:off x="1994978" y="484820"/>
          <a:ext cx="3861246" cy="3861246"/>
        </a:xfrm>
        <a:custGeom>
          <a:avLst/>
          <a:gdLst/>
          <a:ahLst/>
          <a:cxnLst/>
          <a:rect l="0" t="0" r="0" b="0"/>
          <a:pathLst>
            <a:path>
              <a:moveTo>
                <a:pt x="322453" y="2998844"/>
              </a:moveTo>
              <a:arcTo wR="1930623" hR="1930623" stAng="8784362" swAng="219528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427AF7F-3BC0-4350-81A9-5DCFB5CA3F8F}">
      <dsp:nvSpPr>
        <dsp:cNvPr id="0" name=""/>
        <dsp:cNvSpPr/>
      </dsp:nvSpPr>
      <dsp:spPr>
        <a:xfrm>
          <a:off x="1345752" y="1335431"/>
          <a:ext cx="1487435" cy="9668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b="0" kern="1200" dirty="0" smtClean="0">
              <a:solidFill>
                <a:schemeClr val="tx1"/>
              </a:solidFill>
            </a:rPr>
            <a:t>Policy development and coordination</a:t>
          </a:r>
          <a:endParaRPr lang="en-GB" sz="1300" b="0" kern="1200" dirty="0">
            <a:solidFill>
              <a:schemeClr val="tx1"/>
            </a:solidFill>
          </a:endParaRPr>
        </a:p>
      </dsp:txBody>
      <dsp:txXfrm>
        <a:off x="1392949" y="1382628"/>
        <a:ext cx="1393041" cy="872438"/>
      </dsp:txXfrm>
    </dsp:sp>
    <dsp:sp modelId="{72BB55FA-E93E-4B33-86F4-6BB29C463B0A}">
      <dsp:nvSpPr>
        <dsp:cNvPr id="0" name=""/>
        <dsp:cNvSpPr/>
      </dsp:nvSpPr>
      <dsp:spPr>
        <a:xfrm>
          <a:off x="1994978" y="484820"/>
          <a:ext cx="3861246" cy="3861246"/>
        </a:xfrm>
        <a:custGeom>
          <a:avLst/>
          <a:gdLst/>
          <a:ahLst/>
          <a:cxnLst/>
          <a:rect l="0" t="0" r="0" b="0"/>
          <a:pathLst>
            <a:path>
              <a:moveTo>
                <a:pt x="336568" y="841451"/>
              </a:moveTo>
              <a:arcTo wR="1930623" hR="1930623" stAng="12860620" swAng="196021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099" cy="497762"/>
          </a:xfrm>
          <a:prstGeom prst="rect">
            <a:avLst/>
          </a:prstGeom>
          <a:noFill/>
          <a:ln>
            <a:noFill/>
          </a:ln>
          <a:effectLst/>
          <a:extLst/>
        </p:spPr>
        <p:txBody>
          <a:bodyPr vert="horz" wrap="square" lIns="91577" tIns="45789" rIns="91577" bIns="45789"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1" name="Rectangle 3"/>
          <p:cNvSpPr>
            <a:spLocks noGrp="1" noChangeArrowheads="1"/>
          </p:cNvSpPr>
          <p:nvPr>
            <p:ph type="dt" sz="quarter" idx="1"/>
          </p:nvPr>
        </p:nvSpPr>
        <p:spPr bwMode="auto">
          <a:xfrm>
            <a:off x="3854939" y="0"/>
            <a:ext cx="2949099" cy="497762"/>
          </a:xfrm>
          <a:prstGeom prst="rect">
            <a:avLst/>
          </a:prstGeom>
          <a:noFill/>
          <a:ln>
            <a:noFill/>
          </a:ln>
          <a:effectLst/>
          <a:extLst/>
        </p:spPr>
        <p:txBody>
          <a:bodyPr vert="horz" wrap="square" lIns="91577" tIns="45789" rIns="91577" bIns="45789"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44749"/>
            <a:ext cx="2949099" cy="497761"/>
          </a:xfrm>
          <a:prstGeom prst="rect">
            <a:avLst/>
          </a:prstGeom>
          <a:noFill/>
          <a:ln>
            <a:noFill/>
          </a:ln>
          <a:effectLst/>
          <a:extLst/>
        </p:spPr>
        <p:txBody>
          <a:bodyPr vert="horz" wrap="square" lIns="91577" tIns="45789" rIns="91577" bIns="45789"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54939" y="9444749"/>
            <a:ext cx="2949099" cy="497761"/>
          </a:xfrm>
          <a:prstGeom prst="rect">
            <a:avLst/>
          </a:prstGeom>
          <a:noFill/>
          <a:ln>
            <a:noFill/>
          </a:ln>
          <a:effectLst/>
          <a:extLst/>
        </p:spPr>
        <p:txBody>
          <a:bodyPr vert="horz" wrap="square" lIns="91577" tIns="45789" rIns="91577" bIns="45789" numCol="1" anchor="b" anchorCtr="0" compatLnSpc="1">
            <a:prstTxWarp prst="textNoShape">
              <a:avLst/>
            </a:prstTxWarp>
          </a:bodyPr>
          <a:lstStyle>
            <a:lvl1pPr algn="r">
              <a:defRPr>
                <a:solidFill>
                  <a:schemeClr val="tx1"/>
                </a:solidFill>
                <a:latin typeface="Arial" charset="0"/>
              </a:defRPr>
            </a:lvl1pPr>
          </a:lstStyle>
          <a:p>
            <a:fld id="{1A29CA20-081A-594C-B3AE-6714BD2F4B9B}" type="slidenum">
              <a:rPr lang="en-GB"/>
              <a:pPr/>
              <a:t>‹#›</a:t>
            </a:fld>
            <a:endParaRPr lang="en-GB"/>
          </a:p>
        </p:txBody>
      </p:sp>
    </p:spTree>
    <p:extLst>
      <p:ext uri="{BB962C8B-B14F-4D97-AF65-F5344CB8AC3E}">
        <p14:creationId xmlns:p14="http://schemas.microsoft.com/office/powerpoint/2010/main" val="29545707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099" cy="497762"/>
          </a:xfrm>
          <a:prstGeom prst="rect">
            <a:avLst/>
          </a:prstGeom>
          <a:noFill/>
          <a:ln>
            <a:noFill/>
          </a:ln>
          <a:effectLst/>
          <a:extLst/>
        </p:spPr>
        <p:txBody>
          <a:bodyPr vert="horz" wrap="square" lIns="91577" tIns="45789" rIns="91577" bIns="45789"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67" name="Rectangle 3"/>
          <p:cNvSpPr>
            <a:spLocks noGrp="1" noChangeArrowheads="1"/>
          </p:cNvSpPr>
          <p:nvPr>
            <p:ph type="dt" idx="1"/>
          </p:nvPr>
        </p:nvSpPr>
        <p:spPr bwMode="auto">
          <a:xfrm>
            <a:off x="3854939" y="0"/>
            <a:ext cx="2949099" cy="497762"/>
          </a:xfrm>
          <a:prstGeom prst="rect">
            <a:avLst/>
          </a:prstGeom>
          <a:noFill/>
          <a:ln>
            <a:noFill/>
          </a:ln>
          <a:effectLst/>
          <a:extLst/>
        </p:spPr>
        <p:txBody>
          <a:bodyPr vert="horz" wrap="square" lIns="91577" tIns="45789" rIns="91577" bIns="45789"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12292"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0561" y="4723170"/>
            <a:ext cx="5446066" cy="4475083"/>
          </a:xfrm>
          <a:prstGeom prst="rect">
            <a:avLst/>
          </a:prstGeom>
          <a:noFill/>
          <a:ln>
            <a:noFill/>
          </a:ln>
          <a:effectLst/>
          <a:extLst/>
        </p:spPr>
        <p:txBody>
          <a:bodyPr vert="horz" wrap="square" lIns="91577" tIns="45789" rIns="91577" bIns="457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4749"/>
            <a:ext cx="2949099" cy="497761"/>
          </a:xfrm>
          <a:prstGeom prst="rect">
            <a:avLst/>
          </a:prstGeom>
          <a:noFill/>
          <a:ln>
            <a:noFill/>
          </a:ln>
          <a:effectLst/>
          <a:extLst/>
        </p:spPr>
        <p:txBody>
          <a:bodyPr vert="horz" wrap="square" lIns="91577" tIns="45789" rIns="91577" bIns="45789"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54939" y="9444749"/>
            <a:ext cx="2949099" cy="497761"/>
          </a:xfrm>
          <a:prstGeom prst="rect">
            <a:avLst/>
          </a:prstGeom>
          <a:noFill/>
          <a:ln>
            <a:noFill/>
          </a:ln>
          <a:effectLst/>
          <a:extLst/>
        </p:spPr>
        <p:txBody>
          <a:bodyPr vert="horz" wrap="square" lIns="91577" tIns="45789" rIns="91577" bIns="45789" numCol="1" anchor="b" anchorCtr="0" compatLnSpc="1">
            <a:prstTxWarp prst="textNoShape">
              <a:avLst/>
            </a:prstTxWarp>
          </a:bodyPr>
          <a:lstStyle>
            <a:lvl1pPr algn="r">
              <a:defRPr>
                <a:solidFill>
                  <a:schemeClr val="tx1"/>
                </a:solidFill>
                <a:latin typeface="Arial" charset="0"/>
              </a:defRPr>
            </a:lvl1pPr>
          </a:lstStyle>
          <a:p>
            <a:fld id="{D8E9DCAA-BDFD-3847-9D58-D2C4922DC09E}" type="slidenum">
              <a:rPr lang="en-GB"/>
              <a:pPr/>
              <a:t>‹#›</a:t>
            </a:fld>
            <a:endParaRPr lang="en-GB"/>
          </a:p>
        </p:txBody>
      </p:sp>
    </p:spTree>
    <p:extLst>
      <p:ext uri="{BB962C8B-B14F-4D97-AF65-F5344CB8AC3E}">
        <p14:creationId xmlns:p14="http://schemas.microsoft.com/office/powerpoint/2010/main" val="166709922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p:spPr>
        <p:txBody>
          <a:bodyPr/>
          <a:lstStyle/>
          <a:p>
            <a:endParaRPr lang="en-US" dirty="0"/>
          </a:p>
        </p:txBody>
      </p:sp>
      <p:sp>
        <p:nvSpPr>
          <p:cNvPr id="13316" name="Slide Number Placeholder 3"/>
          <p:cNvSpPr>
            <a:spLocks noGrp="1"/>
          </p:cNvSpPr>
          <p:nvPr>
            <p:ph type="sldNum" sz="quarter" idx="5"/>
          </p:nvPr>
        </p:nvSpPr>
        <p:spPr>
          <a:noFill/>
          <a:ln>
            <a:miter lim="800000"/>
            <a:headEnd/>
            <a:tailEnd/>
          </a:ln>
        </p:spPr>
        <p:txBody>
          <a:bodyPr/>
          <a:lstStyle/>
          <a:p>
            <a:fld id="{08A951CC-ED3C-0F4E-8487-2B139AE56AE8}" type="slidenum">
              <a:rPr lang="en-GB"/>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48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42950" indent="-285750" eaLnBrk="0" hangingPunct="0">
              <a:spcBef>
                <a:spcPct val="30000"/>
              </a:spcBef>
              <a:defRPr sz="1200">
                <a:solidFill>
                  <a:schemeClr val="tx1"/>
                </a:solidFill>
                <a:latin typeface="Arial" charset="0"/>
                <a:ea typeface="ＭＳ Ｐゴシック" charset="-128"/>
              </a:defRPr>
            </a:lvl2pPr>
            <a:lvl3pPr marL="1143000" indent="-228600" eaLnBrk="0" hangingPunct="0">
              <a:spcBef>
                <a:spcPct val="30000"/>
              </a:spcBef>
              <a:defRPr sz="1200">
                <a:solidFill>
                  <a:schemeClr val="tx1"/>
                </a:solidFill>
                <a:latin typeface="Arial" charset="0"/>
                <a:ea typeface="ＭＳ Ｐゴシック" charset="-128"/>
              </a:defRPr>
            </a:lvl3pPr>
            <a:lvl4pPr marL="1600200" indent="-228600" eaLnBrk="0" hangingPunct="0">
              <a:spcBef>
                <a:spcPct val="30000"/>
              </a:spcBef>
              <a:defRPr sz="1200">
                <a:solidFill>
                  <a:schemeClr val="tx1"/>
                </a:solidFill>
                <a:latin typeface="Arial" charset="0"/>
                <a:ea typeface="ＭＳ Ｐゴシック" charset="-128"/>
              </a:defRPr>
            </a:lvl4pPr>
            <a:lvl5pPr marL="2057400" indent="-228600" eaLnBrk="0" hangingPunct="0">
              <a:spcBef>
                <a:spcPct val="30000"/>
              </a:spcBef>
              <a:defRPr sz="1200">
                <a:solidFill>
                  <a:schemeClr val="tx1"/>
                </a:solidFill>
                <a:latin typeface="Arial" charset="0"/>
                <a:ea typeface="ＭＳ Ｐゴシック" charset="-128"/>
              </a:defRPr>
            </a:lvl5pPr>
            <a:lvl6pPr marL="2514600" indent="-228600" eaLnBrk="0" fontAlgn="base" hangingPunct="0">
              <a:spcBef>
                <a:spcPct val="30000"/>
              </a:spcBef>
              <a:spcAft>
                <a:spcPct val="0"/>
              </a:spcAft>
              <a:defRPr sz="1200">
                <a:solidFill>
                  <a:schemeClr val="tx1"/>
                </a:solidFill>
                <a:latin typeface="Arial" charset="0"/>
                <a:ea typeface="ＭＳ Ｐゴシック" charset="-128"/>
              </a:defRPr>
            </a:lvl6pPr>
            <a:lvl7pPr marL="2971800" indent="-228600" eaLnBrk="0" fontAlgn="base" hangingPunct="0">
              <a:spcBef>
                <a:spcPct val="30000"/>
              </a:spcBef>
              <a:spcAft>
                <a:spcPct val="0"/>
              </a:spcAft>
              <a:defRPr sz="1200">
                <a:solidFill>
                  <a:schemeClr val="tx1"/>
                </a:solidFill>
                <a:latin typeface="Arial" charset="0"/>
                <a:ea typeface="ＭＳ Ｐゴシック" charset="-128"/>
              </a:defRPr>
            </a:lvl7pPr>
            <a:lvl8pPr marL="3429000" indent="-228600" eaLnBrk="0" fontAlgn="base" hangingPunct="0">
              <a:spcBef>
                <a:spcPct val="30000"/>
              </a:spcBef>
              <a:spcAft>
                <a:spcPct val="0"/>
              </a:spcAft>
              <a:defRPr sz="1200">
                <a:solidFill>
                  <a:schemeClr val="tx1"/>
                </a:solidFill>
                <a:latin typeface="Arial" charset="0"/>
                <a:ea typeface="ＭＳ Ｐゴシック" charset="-128"/>
              </a:defRPr>
            </a:lvl8pPr>
            <a:lvl9pPr marL="3886200" indent="-228600"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8F431D56-D326-4567-B34A-B685AA3AA99D}" type="slidenum">
              <a:rPr lang="en-GB" altLang="en-US" smtClean="0"/>
              <a:pPr eaLnBrk="1" hangingPunct="1">
                <a:spcBef>
                  <a:spcPct val="0"/>
                </a:spcBef>
              </a:pPr>
              <a:t>12</a:t>
            </a:fld>
            <a:endParaRPr lang="en-GB"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584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37931725" indent="-37474525" eaLnBrk="0" hangingPunct="0">
              <a:spcBef>
                <a:spcPct val="30000"/>
              </a:spcBef>
              <a:defRPr sz="1200">
                <a:solidFill>
                  <a:schemeClr val="tx1"/>
                </a:solidFill>
                <a:latin typeface="Arial" charset="0"/>
                <a:ea typeface="ＭＳ Ｐゴシック" charset="-128"/>
              </a:defRPr>
            </a:lvl2pPr>
            <a:lvl3pPr marL="1143000" indent="-228600" eaLnBrk="0" hangingPunct="0">
              <a:spcBef>
                <a:spcPct val="30000"/>
              </a:spcBef>
              <a:defRPr sz="1200">
                <a:solidFill>
                  <a:schemeClr val="tx1"/>
                </a:solidFill>
                <a:latin typeface="Arial" charset="0"/>
                <a:ea typeface="ＭＳ Ｐゴシック" charset="-128"/>
              </a:defRPr>
            </a:lvl3pPr>
            <a:lvl4pPr marL="1600200" indent="-228600" eaLnBrk="0" hangingPunct="0">
              <a:spcBef>
                <a:spcPct val="30000"/>
              </a:spcBef>
              <a:defRPr sz="1200">
                <a:solidFill>
                  <a:schemeClr val="tx1"/>
                </a:solidFill>
                <a:latin typeface="Arial" charset="0"/>
                <a:ea typeface="ＭＳ Ｐゴシック" charset="-128"/>
              </a:defRPr>
            </a:lvl4pPr>
            <a:lvl5pPr marL="2057400" indent="-228600" eaLnBrk="0" hangingPunct="0">
              <a:spcBef>
                <a:spcPct val="30000"/>
              </a:spcBef>
              <a:defRPr sz="1200">
                <a:solidFill>
                  <a:schemeClr val="tx1"/>
                </a:solidFill>
                <a:latin typeface="Arial" charset="0"/>
                <a:ea typeface="ＭＳ Ｐゴシック" charset="-128"/>
              </a:defRPr>
            </a:lvl5pPr>
            <a:lvl6pPr marL="2514600" indent="-228600" eaLnBrk="0" fontAlgn="base" hangingPunct="0">
              <a:spcBef>
                <a:spcPct val="30000"/>
              </a:spcBef>
              <a:spcAft>
                <a:spcPct val="0"/>
              </a:spcAft>
              <a:defRPr sz="1200">
                <a:solidFill>
                  <a:schemeClr val="tx1"/>
                </a:solidFill>
                <a:latin typeface="Arial" charset="0"/>
                <a:ea typeface="ＭＳ Ｐゴシック" charset="-128"/>
              </a:defRPr>
            </a:lvl6pPr>
            <a:lvl7pPr marL="2971800" indent="-228600" eaLnBrk="0" fontAlgn="base" hangingPunct="0">
              <a:spcBef>
                <a:spcPct val="30000"/>
              </a:spcBef>
              <a:spcAft>
                <a:spcPct val="0"/>
              </a:spcAft>
              <a:defRPr sz="1200">
                <a:solidFill>
                  <a:schemeClr val="tx1"/>
                </a:solidFill>
                <a:latin typeface="Arial" charset="0"/>
                <a:ea typeface="ＭＳ Ｐゴシック" charset="-128"/>
              </a:defRPr>
            </a:lvl7pPr>
            <a:lvl8pPr marL="3429000" indent="-228600" eaLnBrk="0" fontAlgn="base" hangingPunct="0">
              <a:spcBef>
                <a:spcPct val="30000"/>
              </a:spcBef>
              <a:spcAft>
                <a:spcPct val="0"/>
              </a:spcAft>
              <a:defRPr sz="1200">
                <a:solidFill>
                  <a:schemeClr val="tx1"/>
                </a:solidFill>
                <a:latin typeface="Arial" charset="0"/>
                <a:ea typeface="ＭＳ Ｐゴシック" charset="-128"/>
              </a:defRPr>
            </a:lvl8pPr>
            <a:lvl9pPr marL="3886200" indent="-228600"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8C70F0D4-6757-47B1-BDEA-4A80E06785AA}" type="slidenum">
              <a:rPr lang="en-GB" altLang="en-US" smtClean="0"/>
              <a:pPr eaLnBrk="1" hangingPunct="1">
                <a:spcBef>
                  <a:spcPct val="0"/>
                </a:spcBef>
              </a:pPr>
              <a:t>13</a:t>
            </a:fld>
            <a:endParaRPr lang="en-GB"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42950" indent="-285750" eaLnBrk="0" hangingPunct="0">
              <a:spcBef>
                <a:spcPct val="30000"/>
              </a:spcBef>
              <a:defRPr sz="1200">
                <a:solidFill>
                  <a:schemeClr val="tx1"/>
                </a:solidFill>
                <a:latin typeface="Arial" charset="0"/>
                <a:ea typeface="ＭＳ Ｐゴシック" charset="-128"/>
              </a:defRPr>
            </a:lvl2pPr>
            <a:lvl3pPr marL="1143000" indent="-228600" eaLnBrk="0" hangingPunct="0">
              <a:spcBef>
                <a:spcPct val="30000"/>
              </a:spcBef>
              <a:defRPr sz="1200">
                <a:solidFill>
                  <a:schemeClr val="tx1"/>
                </a:solidFill>
                <a:latin typeface="Arial" charset="0"/>
                <a:ea typeface="ＭＳ Ｐゴシック" charset="-128"/>
              </a:defRPr>
            </a:lvl3pPr>
            <a:lvl4pPr marL="1600200" indent="-228600" eaLnBrk="0" hangingPunct="0">
              <a:spcBef>
                <a:spcPct val="30000"/>
              </a:spcBef>
              <a:defRPr sz="1200">
                <a:solidFill>
                  <a:schemeClr val="tx1"/>
                </a:solidFill>
                <a:latin typeface="Arial" charset="0"/>
                <a:ea typeface="ＭＳ Ｐゴシック" charset="-128"/>
              </a:defRPr>
            </a:lvl4pPr>
            <a:lvl5pPr marL="2057400" indent="-228600" eaLnBrk="0" hangingPunct="0">
              <a:spcBef>
                <a:spcPct val="30000"/>
              </a:spcBef>
              <a:defRPr sz="1200">
                <a:solidFill>
                  <a:schemeClr val="tx1"/>
                </a:solidFill>
                <a:latin typeface="Arial" charset="0"/>
                <a:ea typeface="ＭＳ Ｐゴシック" charset="-128"/>
              </a:defRPr>
            </a:lvl5pPr>
            <a:lvl6pPr marL="2514600" indent="-228600" eaLnBrk="0" fontAlgn="base" hangingPunct="0">
              <a:spcBef>
                <a:spcPct val="30000"/>
              </a:spcBef>
              <a:spcAft>
                <a:spcPct val="0"/>
              </a:spcAft>
              <a:defRPr sz="1200">
                <a:solidFill>
                  <a:schemeClr val="tx1"/>
                </a:solidFill>
                <a:latin typeface="Arial" charset="0"/>
                <a:ea typeface="ＭＳ Ｐゴシック" charset="-128"/>
              </a:defRPr>
            </a:lvl6pPr>
            <a:lvl7pPr marL="2971800" indent="-228600" eaLnBrk="0" fontAlgn="base" hangingPunct="0">
              <a:spcBef>
                <a:spcPct val="30000"/>
              </a:spcBef>
              <a:spcAft>
                <a:spcPct val="0"/>
              </a:spcAft>
              <a:defRPr sz="1200">
                <a:solidFill>
                  <a:schemeClr val="tx1"/>
                </a:solidFill>
                <a:latin typeface="Arial" charset="0"/>
                <a:ea typeface="ＭＳ Ｐゴシック" charset="-128"/>
              </a:defRPr>
            </a:lvl7pPr>
            <a:lvl8pPr marL="3429000" indent="-228600" eaLnBrk="0" fontAlgn="base" hangingPunct="0">
              <a:spcBef>
                <a:spcPct val="30000"/>
              </a:spcBef>
              <a:spcAft>
                <a:spcPct val="0"/>
              </a:spcAft>
              <a:defRPr sz="1200">
                <a:solidFill>
                  <a:schemeClr val="tx1"/>
                </a:solidFill>
                <a:latin typeface="Arial" charset="0"/>
                <a:ea typeface="ＭＳ Ｐゴシック" charset="-128"/>
              </a:defRPr>
            </a:lvl8pPr>
            <a:lvl9pPr marL="3886200" indent="-228600"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FB5A68F1-0F02-46CD-9032-8F1FD555C958}" type="slidenum">
              <a:rPr lang="en-GB" altLang="en-US" smtClean="0"/>
              <a:pPr eaLnBrk="1" hangingPunct="1">
                <a:spcBef>
                  <a:spcPct val="0"/>
                </a:spcBef>
              </a:pPr>
              <a:t>14</a:t>
            </a:fld>
            <a:endParaRPr lang="en-GB"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noFill/>
          <a:ln>
            <a:noFill/>
          </a:ln>
        </p:spPr>
      </p:sp>
      <p:sp>
        <p:nvSpPr>
          <p:cNvPr id="17411" name="Notes Placeholder 2"/>
          <p:cNvSpPr>
            <a:spLocks noGrp="1"/>
          </p:cNvSpPr>
          <p:nvPr>
            <p:ph type="body" idx="1"/>
          </p:nvPr>
        </p:nvSpPr>
        <p:spPr>
          <a:noFill/>
        </p:spPr>
        <p:txBody>
          <a:bodyPr/>
          <a:lstStyle/>
          <a:p>
            <a:endParaRPr lang="en-US"/>
          </a:p>
        </p:txBody>
      </p:sp>
      <p:sp>
        <p:nvSpPr>
          <p:cNvPr id="17412" name="Slide Number Placeholder 3"/>
          <p:cNvSpPr>
            <a:spLocks noGrp="1"/>
          </p:cNvSpPr>
          <p:nvPr>
            <p:ph type="sldNum" sz="quarter" idx="5"/>
          </p:nvPr>
        </p:nvSpPr>
        <p:spPr>
          <a:noFill/>
          <a:ln>
            <a:miter lim="800000"/>
            <a:headEnd/>
            <a:tailEnd/>
          </a:ln>
        </p:spPr>
        <p:txBody>
          <a:bodyPr/>
          <a:lstStyle/>
          <a:p>
            <a:fld id="{E89138F2-2CCC-E342-A73A-491809EB44FB}" type="slidenum">
              <a:rPr lang="en-GB"/>
              <a:pPr/>
              <a:t>15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itchFamily="34" charset="0"/>
              <a:ea typeface="ＭＳ Ｐゴシック" pitchFamily="34" charset="-128"/>
            </a:endParaRPr>
          </a:p>
        </p:txBody>
      </p:sp>
      <p:sp>
        <p:nvSpPr>
          <p:cNvPr id="235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ea typeface="ＭＳ Ｐゴシック" pitchFamily="34" charset="-128"/>
              </a:defRPr>
            </a:lvl1pPr>
            <a:lvl2pPr marL="742950" indent="-285750"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eaLnBrk="1" hangingPunct="1">
              <a:spcBef>
                <a:spcPct val="0"/>
              </a:spcBef>
            </a:pPr>
            <a:fld id="{C51DEE94-B286-4FE2-9B59-46745A39F6AC}" type="slidenum">
              <a:rPr lang="en-GB" altLang="en-US" smtClean="0"/>
              <a:pPr eaLnBrk="1" hangingPunct="1">
                <a:spcBef>
                  <a:spcPct val="0"/>
                </a:spcBef>
              </a:pPr>
              <a:t>2</a:t>
            </a:fld>
            <a:endParaRPr lang="en-GB"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2765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42950" indent="-285750" eaLnBrk="0" hangingPunct="0">
              <a:spcBef>
                <a:spcPct val="30000"/>
              </a:spcBef>
              <a:defRPr sz="1200">
                <a:solidFill>
                  <a:schemeClr val="tx1"/>
                </a:solidFill>
                <a:latin typeface="Arial" charset="0"/>
                <a:ea typeface="ＭＳ Ｐゴシック" charset="-128"/>
              </a:defRPr>
            </a:lvl2pPr>
            <a:lvl3pPr marL="1143000" indent="-228600" eaLnBrk="0" hangingPunct="0">
              <a:spcBef>
                <a:spcPct val="30000"/>
              </a:spcBef>
              <a:defRPr sz="1200">
                <a:solidFill>
                  <a:schemeClr val="tx1"/>
                </a:solidFill>
                <a:latin typeface="Arial" charset="0"/>
                <a:ea typeface="ＭＳ Ｐゴシック" charset="-128"/>
              </a:defRPr>
            </a:lvl3pPr>
            <a:lvl4pPr marL="1600200" indent="-228600" eaLnBrk="0" hangingPunct="0">
              <a:spcBef>
                <a:spcPct val="30000"/>
              </a:spcBef>
              <a:defRPr sz="1200">
                <a:solidFill>
                  <a:schemeClr val="tx1"/>
                </a:solidFill>
                <a:latin typeface="Arial" charset="0"/>
                <a:ea typeface="ＭＳ Ｐゴシック" charset="-128"/>
              </a:defRPr>
            </a:lvl4pPr>
            <a:lvl5pPr marL="2057400" indent="-228600" eaLnBrk="0" hangingPunct="0">
              <a:spcBef>
                <a:spcPct val="30000"/>
              </a:spcBef>
              <a:defRPr sz="1200">
                <a:solidFill>
                  <a:schemeClr val="tx1"/>
                </a:solidFill>
                <a:latin typeface="Arial" charset="0"/>
                <a:ea typeface="ＭＳ Ｐゴシック" charset="-128"/>
              </a:defRPr>
            </a:lvl5pPr>
            <a:lvl6pPr marL="2514600" indent="-228600" eaLnBrk="0" fontAlgn="base" hangingPunct="0">
              <a:spcBef>
                <a:spcPct val="30000"/>
              </a:spcBef>
              <a:spcAft>
                <a:spcPct val="0"/>
              </a:spcAft>
              <a:defRPr sz="1200">
                <a:solidFill>
                  <a:schemeClr val="tx1"/>
                </a:solidFill>
                <a:latin typeface="Arial" charset="0"/>
                <a:ea typeface="ＭＳ Ｐゴシック" charset="-128"/>
              </a:defRPr>
            </a:lvl6pPr>
            <a:lvl7pPr marL="2971800" indent="-228600" eaLnBrk="0" fontAlgn="base" hangingPunct="0">
              <a:spcBef>
                <a:spcPct val="30000"/>
              </a:spcBef>
              <a:spcAft>
                <a:spcPct val="0"/>
              </a:spcAft>
              <a:defRPr sz="1200">
                <a:solidFill>
                  <a:schemeClr val="tx1"/>
                </a:solidFill>
                <a:latin typeface="Arial" charset="0"/>
                <a:ea typeface="ＭＳ Ｐゴシック" charset="-128"/>
              </a:defRPr>
            </a:lvl7pPr>
            <a:lvl8pPr marL="3429000" indent="-228600" eaLnBrk="0" fontAlgn="base" hangingPunct="0">
              <a:spcBef>
                <a:spcPct val="30000"/>
              </a:spcBef>
              <a:spcAft>
                <a:spcPct val="0"/>
              </a:spcAft>
              <a:defRPr sz="1200">
                <a:solidFill>
                  <a:schemeClr val="tx1"/>
                </a:solidFill>
                <a:latin typeface="Arial" charset="0"/>
                <a:ea typeface="ＭＳ Ｐゴシック" charset="-128"/>
              </a:defRPr>
            </a:lvl8pPr>
            <a:lvl9pPr marL="3886200" indent="-228600"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599C8A76-3F0C-48B3-989B-1A567B431C57}" type="slidenum">
              <a:rPr lang="en-GB" altLang="en-US" smtClean="0"/>
              <a:pPr eaLnBrk="1" hangingPunct="1">
                <a:spcBef>
                  <a:spcPct val="0"/>
                </a:spcBef>
              </a:pPr>
              <a:t>3</a:t>
            </a:fld>
            <a:endParaRPr lang="en-GB"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ＭＳ Ｐゴシック" pitchFamily="34" charset="-128"/>
            </a:endParaRPr>
          </a:p>
        </p:txBody>
      </p:sp>
      <p:sp>
        <p:nvSpPr>
          <p:cNvPr id="3072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ea typeface="ＭＳ Ｐゴシック" pitchFamily="34" charset="-128"/>
              </a:defRPr>
            </a:lvl1pPr>
            <a:lvl2pPr marL="37931725" indent="-37474525"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eaLnBrk="1" hangingPunct="1">
              <a:spcBef>
                <a:spcPct val="0"/>
              </a:spcBef>
            </a:pPr>
            <a:fld id="{07D7223B-579F-436A-8DD2-00A9C6518133}" type="slidenum">
              <a:rPr lang="en-GB" altLang="en-US" smtClean="0"/>
              <a:pPr eaLnBrk="1" hangingPunct="1">
                <a:spcBef>
                  <a:spcPct val="0"/>
                </a:spcBef>
              </a:pPr>
              <a:t>6</a:t>
            </a:fld>
            <a:endParaRPr lang="en-GB"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itchFamily="34" charset="0"/>
              <a:ea typeface="ＭＳ Ｐゴシック" pitchFamily="34" charset="-128"/>
            </a:endParaRPr>
          </a:p>
        </p:txBody>
      </p:sp>
      <p:sp>
        <p:nvSpPr>
          <p:cNvPr id="3072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ea typeface="ＭＳ Ｐゴシック" pitchFamily="34" charset="-128"/>
              </a:defRPr>
            </a:lvl1pPr>
            <a:lvl2pPr marL="37931725" indent="-37474525"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eaLnBrk="1" hangingPunct="1">
              <a:spcBef>
                <a:spcPct val="0"/>
              </a:spcBef>
            </a:pPr>
            <a:fld id="{07D7223B-579F-436A-8DD2-00A9C6518133}" type="slidenum">
              <a:rPr lang="en-GB" altLang="en-US" smtClean="0"/>
              <a:pPr eaLnBrk="1" hangingPunct="1">
                <a:spcBef>
                  <a:spcPct val="0"/>
                </a:spcBef>
              </a:pPr>
              <a:t>7</a:t>
            </a:fld>
            <a:endParaRPr lang="en-GB"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ＭＳ Ｐゴシック" pitchFamily="34" charset="-128"/>
            </a:endParaRPr>
          </a:p>
        </p:txBody>
      </p:sp>
      <p:sp>
        <p:nvSpPr>
          <p:cNvPr id="3072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ea typeface="ＭＳ Ｐゴシック" pitchFamily="34" charset="-128"/>
              </a:defRPr>
            </a:lvl1pPr>
            <a:lvl2pPr marL="37931725" indent="-37474525"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eaLnBrk="1" hangingPunct="1">
              <a:spcBef>
                <a:spcPct val="0"/>
              </a:spcBef>
            </a:pPr>
            <a:fld id="{07D7223B-579F-436A-8DD2-00A9C6518133}" type="slidenum">
              <a:rPr lang="en-GB" altLang="en-US" smtClean="0"/>
              <a:pPr eaLnBrk="1" hangingPunct="1">
                <a:spcBef>
                  <a:spcPct val="0"/>
                </a:spcBef>
              </a:pPr>
              <a:t>8</a:t>
            </a:fld>
            <a:endParaRPr lang="en-GB"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ＭＳ Ｐゴシック" pitchFamily="34" charset="-128"/>
            </a:endParaRPr>
          </a:p>
        </p:txBody>
      </p:sp>
      <p:sp>
        <p:nvSpPr>
          <p:cNvPr id="3072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ea typeface="ＭＳ Ｐゴシック" pitchFamily="34" charset="-128"/>
              </a:defRPr>
            </a:lvl1pPr>
            <a:lvl2pPr marL="37931725" indent="-37474525"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eaLnBrk="1" hangingPunct="1">
              <a:spcBef>
                <a:spcPct val="0"/>
              </a:spcBef>
            </a:pPr>
            <a:fld id="{07D7223B-579F-436A-8DD2-00A9C6518133}" type="slidenum">
              <a:rPr lang="en-GB" altLang="en-US" smtClean="0"/>
              <a:pPr eaLnBrk="1" hangingPunct="1">
                <a:spcBef>
                  <a:spcPct val="0"/>
                </a:spcBef>
              </a:pPr>
              <a:t>9</a:t>
            </a:fld>
            <a:endParaRPr lang="en-GB"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27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42950" indent="-285750" eaLnBrk="0" hangingPunct="0">
              <a:spcBef>
                <a:spcPct val="30000"/>
              </a:spcBef>
              <a:defRPr sz="1200">
                <a:solidFill>
                  <a:schemeClr val="tx1"/>
                </a:solidFill>
                <a:latin typeface="Arial" charset="0"/>
                <a:ea typeface="ＭＳ Ｐゴシック" charset="-128"/>
              </a:defRPr>
            </a:lvl2pPr>
            <a:lvl3pPr marL="1143000" indent="-228600" eaLnBrk="0" hangingPunct="0">
              <a:spcBef>
                <a:spcPct val="30000"/>
              </a:spcBef>
              <a:defRPr sz="1200">
                <a:solidFill>
                  <a:schemeClr val="tx1"/>
                </a:solidFill>
                <a:latin typeface="Arial" charset="0"/>
                <a:ea typeface="ＭＳ Ｐゴシック" charset="-128"/>
              </a:defRPr>
            </a:lvl3pPr>
            <a:lvl4pPr marL="1600200" indent="-228600" eaLnBrk="0" hangingPunct="0">
              <a:spcBef>
                <a:spcPct val="30000"/>
              </a:spcBef>
              <a:defRPr sz="1200">
                <a:solidFill>
                  <a:schemeClr val="tx1"/>
                </a:solidFill>
                <a:latin typeface="Arial" charset="0"/>
                <a:ea typeface="ＭＳ Ｐゴシック" charset="-128"/>
              </a:defRPr>
            </a:lvl4pPr>
            <a:lvl5pPr marL="2057400" indent="-228600" eaLnBrk="0" hangingPunct="0">
              <a:spcBef>
                <a:spcPct val="30000"/>
              </a:spcBef>
              <a:defRPr sz="1200">
                <a:solidFill>
                  <a:schemeClr val="tx1"/>
                </a:solidFill>
                <a:latin typeface="Arial" charset="0"/>
                <a:ea typeface="ＭＳ Ｐゴシック" charset="-128"/>
              </a:defRPr>
            </a:lvl5pPr>
            <a:lvl6pPr marL="2514600" indent="-228600" eaLnBrk="0" fontAlgn="base" hangingPunct="0">
              <a:spcBef>
                <a:spcPct val="30000"/>
              </a:spcBef>
              <a:spcAft>
                <a:spcPct val="0"/>
              </a:spcAft>
              <a:defRPr sz="1200">
                <a:solidFill>
                  <a:schemeClr val="tx1"/>
                </a:solidFill>
                <a:latin typeface="Arial" charset="0"/>
                <a:ea typeface="ＭＳ Ｐゴシック" charset="-128"/>
              </a:defRPr>
            </a:lvl6pPr>
            <a:lvl7pPr marL="2971800" indent="-228600" eaLnBrk="0" fontAlgn="base" hangingPunct="0">
              <a:spcBef>
                <a:spcPct val="30000"/>
              </a:spcBef>
              <a:spcAft>
                <a:spcPct val="0"/>
              </a:spcAft>
              <a:defRPr sz="1200">
                <a:solidFill>
                  <a:schemeClr val="tx1"/>
                </a:solidFill>
                <a:latin typeface="Arial" charset="0"/>
                <a:ea typeface="ＭＳ Ｐゴシック" charset="-128"/>
              </a:defRPr>
            </a:lvl7pPr>
            <a:lvl8pPr marL="3429000" indent="-228600" eaLnBrk="0" fontAlgn="base" hangingPunct="0">
              <a:spcBef>
                <a:spcPct val="30000"/>
              </a:spcBef>
              <a:spcAft>
                <a:spcPct val="0"/>
              </a:spcAft>
              <a:defRPr sz="1200">
                <a:solidFill>
                  <a:schemeClr val="tx1"/>
                </a:solidFill>
                <a:latin typeface="Arial" charset="0"/>
                <a:ea typeface="ＭＳ Ｐゴシック" charset="-128"/>
              </a:defRPr>
            </a:lvl8pPr>
            <a:lvl9pPr marL="3886200" indent="-228600"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92F560CB-56A6-4C0C-AC6B-89132C3FACD6}" type="slidenum">
              <a:rPr lang="en-GB" altLang="en-US" smtClean="0"/>
              <a:pPr eaLnBrk="1" hangingPunct="1">
                <a:spcBef>
                  <a:spcPct val="0"/>
                </a:spcBef>
              </a:pPr>
              <a:t>10</a:t>
            </a:fld>
            <a:endParaRPr lang="en-GB"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379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42950" indent="-285750" eaLnBrk="0" hangingPunct="0">
              <a:spcBef>
                <a:spcPct val="30000"/>
              </a:spcBef>
              <a:defRPr sz="1200">
                <a:solidFill>
                  <a:schemeClr val="tx1"/>
                </a:solidFill>
                <a:latin typeface="Arial" charset="0"/>
                <a:ea typeface="ＭＳ Ｐゴシック" charset="-128"/>
              </a:defRPr>
            </a:lvl2pPr>
            <a:lvl3pPr marL="1143000" indent="-228600" eaLnBrk="0" hangingPunct="0">
              <a:spcBef>
                <a:spcPct val="30000"/>
              </a:spcBef>
              <a:defRPr sz="1200">
                <a:solidFill>
                  <a:schemeClr val="tx1"/>
                </a:solidFill>
                <a:latin typeface="Arial" charset="0"/>
                <a:ea typeface="ＭＳ Ｐゴシック" charset="-128"/>
              </a:defRPr>
            </a:lvl3pPr>
            <a:lvl4pPr marL="1600200" indent="-228600" eaLnBrk="0" hangingPunct="0">
              <a:spcBef>
                <a:spcPct val="30000"/>
              </a:spcBef>
              <a:defRPr sz="1200">
                <a:solidFill>
                  <a:schemeClr val="tx1"/>
                </a:solidFill>
                <a:latin typeface="Arial" charset="0"/>
                <a:ea typeface="ＭＳ Ｐゴシック" charset="-128"/>
              </a:defRPr>
            </a:lvl4pPr>
            <a:lvl5pPr marL="2057400" indent="-228600" eaLnBrk="0" hangingPunct="0">
              <a:spcBef>
                <a:spcPct val="30000"/>
              </a:spcBef>
              <a:defRPr sz="1200">
                <a:solidFill>
                  <a:schemeClr val="tx1"/>
                </a:solidFill>
                <a:latin typeface="Arial" charset="0"/>
                <a:ea typeface="ＭＳ Ｐゴシック" charset="-128"/>
              </a:defRPr>
            </a:lvl5pPr>
            <a:lvl6pPr marL="2514600" indent="-228600" eaLnBrk="0" fontAlgn="base" hangingPunct="0">
              <a:spcBef>
                <a:spcPct val="30000"/>
              </a:spcBef>
              <a:spcAft>
                <a:spcPct val="0"/>
              </a:spcAft>
              <a:defRPr sz="1200">
                <a:solidFill>
                  <a:schemeClr val="tx1"/>
                </a:solidFill>
                <a:latin typeface="Arial" charset="0"/>
                <a:ea typeface="ＭＳ Ｐゴシック" charset="-128"/>
              </a:defRPr>
            </a:lvl6pPr>
            <a:lvl7pPr marL="2971800" indent="-228600" eaLnBrk="0" fontAlgn="base" hangingPunct="0">
              <a:spcBef>
                <a:spcPct val="30000"/>
              </a:spcBef>
              <a:spcAft>
                <a:spcPct val="0"/>
              </a:spcAft>
              <a:defRPr sz="1200">
                <a:solidFill>
                  <a:schemeClr val="tx1"/>
                </a:solidFill>
                <a:latin typeface="Arial" charset="0"/>
                <a:ea typeface="ＭＳ Ｐゴシック" charset="-128"/>
              </a:defRPr>
            </a:lvl7pPr>
            <a:lvl8pPr marL="3429000" indent="-228600" eaLnBrk="0" fontAlgn="base" hangingPunct="0">
              <a:spcBef>
                <a:spcPct val="30000"/>
              </a:spcBef>
              <a:spcAft>
                <a:spcPct val="0"/>
              </a:spcAft>
              <a:defRPr sz="1200">
                <a:solidFill>
                  <a:schemeClr val="tx1"/>
                </a:solidFill>
                <a:latin typeface="Arial" charset="0"/>
                <a:ea typeface="ＭＳ Ｐゴシック" charset="-128"/>
              </a:defRPr>
            </a:lvl8pPr>
            <a:lvl9pPr marL="3886200" indent="-228600"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E51047A0-948E-4D26-9C28-BE05F02F7E70}" type="slidenum">
              <a:rPr lang="en-GB" altLang="en-US" smtClean="0"/>
              <a:pPr eaLnBrk="1" hangingPunct="1">
                <a:spcBef>
                  <a:spcPct val="0"/>
                </a:spcBef>
              </a:pPr>
              <a:t>11</a:t>
            </a:fld>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prstTxWarp prst="textNoShape">
              <a:avLst/>
            </a:prstTxWarp>
          </a:bodyP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hangingPunct="1">
              <a:defRPr/>
            </a:pPr>
            <a:endParaRPr lang="en-US" altLang="en-US" sz="1800" smtClean="0">
              <a:solidFill>
                <a:srgbClr val="FFFFFF"/>
              </a:solidFill>
              <a:ea typeface="+mn-ea"/>
              <a:cs typeface="+mn-cs"/>
            </a:endParaRPr>
          </a:p>
        </p:txBody>
      </p:sp>
      <p:pic>
        <p:nvPicPr>
          <p:cNvPr id="5" name="Picture 6" descr="LOGO CE-EN-quadri.eps"/>
          <p:cNvPicPr>
            <a:picLocks noChangeAspect="1"/>
          </p:cNvPicPr>
          <p:nvPr/>
        </p:nvPicPr>
        <p:blipFill>
          <a:blip r:embed="rId2"/>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8"/>
              </a:srgbClr>
            </a:outerShdw>
          </a:effectLst>
        </p:spPr>
        <p:txBody>
          <a:bodyPr anchor="ctr">
            <a:prstTxWarp prst="textNoShape">
              <a:avLst/>
            </a:prstTxWarp>
          </a:bodyPr>
          <a:lstStyle/>
          <a:p>
            <a:pPr algn="ctr" defTabSz="457200" fontAlgn="auto">
              <a:spcBef>
                <a:spcPts val="0"/>
              </a:spcBef>
              <a:spcAft>
                <a:spcPts val="0"/>
              </a:spcAft>
              <a:defRPr/>
            </a:pPr>
            <a:endParaRPr lang="en-US" sz="1800">
              <a:solidFill>
                <a:schemeClr val="lt1"/>
              </a:solidFill>
              <a:latin typeface="+mn-lt"/>
              <a:ea typeface="+mn-ea"/>
              <a:cs typeface="+mn-cs"/>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smtClean="0"/>
              <a:t>Click to edit Master subtitle style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charset="0"/>
              </a:defRPr>
            </a:lvl1pPr>
          </a:lstStyle>
          <a:p>
            <a:fld id="{817CB0CF-F534-7249-86FD-006CE6C48A36}"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6D419B18-A92C-AE42-9D93-1526D84FD70B}"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AC462306-0E9B-DC47-96EA-FC086F0FECC9}"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1A825D48-7109-224D-A771-2DA6CDF6F0A3}"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768F6D61-0B7E-3E49-A6AE-EF971BF462CD}"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650B47BB-3264-BF45-B5D5-4190A0F06F5B}"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1B38910C-A3BE-914F-A3A3-A2AB3EB4E91D}"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C99390C2-F99D-9744-87A5-20179C3E02C4}"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2D9AF749-F10D-AD47-9313-240879F16D7E}"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227B537B-894E-F348-B4F0-BA647CE0263B}"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9A77DB3E-C450-E24E-B012-CDDAE3702E9B}"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mn-ea"/>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mn-ea"/>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83AAF0A8-6747-5443-8460-408122A3B0E5}"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8"/>
              </a:srgbClr>
            </a:outerShdw>
          </a:effectLst>
        </p:spPr>
        <p:txBody>
          <a:bodyPr anchor="ctr">
            <a:prstTxWarp prst="textNoShape">
              <a:avLst/>
            </a:prstTxWarp>
          </a:bodyPr>
          <a:lstStyle/>
          <a:p>
            <a:pPr algn="ctr" defTabSz="457200" fontAlgn="auto">
              <a:spcBef>
                <a:spcPts val="0"/>
              </a:spcBef>
              <a:spcAft>
                <a:spcPts val="0"/>
              </a:spcAft>
              <a:defRPr/>
            </a:pPr>
            <a:endParaRPr lang="en-US" sz="1800">
              <a:solidFill>
                <a:schemeClr val="lt1"/>
              </a:solidFill>
              <a:latin typeface="+mn-lt"/>
              <a:ea typeface="+mn-ea"/>
              <a:cs typeface="+mn-cs"/>
            </a:endParaRPr>
          </a:p>
        </p:txBody>
      </p:sp>
      <p:pic>
        <p:nvPicPr>
          <p:cNvPr id="1033" name="Picture 17" descr="LOGO CE_Vertical_EN_NEG_quadri_HR"/>
          <p:cNvPicPr>
            <a:picLocks noChangeAspect="1" noChangeArrowheads="1"/>
          </p:cNvPicPr>
          <p:nvPr/>
        </p:nvPicPr>
        <p:blipFill>
          <a:blip r:embed="rId13"/>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71" r:id="rId1"/>
    <p:sldLayoutId id="2147484261" r:id="rId2"/>
    <p:sldLayoutId id="2147484262" r:id="rId3"/>
    <p:sldLayoutId id="2147484263" r:id="rId4"/>
    <p:sldLayoutId id="2147484264" r:id="rId5"/>
    <p:sldLayoutId id="2147484265" r:id="rId6"/>
    <p:sldLayoutId id="2147484266" r:id="rId7"/>
    <p:sldLayoutId id="2147484267" r:id="rId8"/>
    <p:sldLayoutId id="2147484268" r:id="rId9"/>
    <p:sldLayoutId id="2147484269" r:id="rId10"/>
    <p:sldLayoutId id="2147484270" r:id="rId11"/>
  </p:sldLayoutIdLst>
  <p:txStyles>
    <p:title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ec.europa.eu/smart-regulation/guidelines/toc_guide_en.htm" TargetMode="External"/><Relationship Id="rId3" Type="http://schemas.openxmlformats.org/officeDocument/2006/relationships/hyperlink" Target="http://ec.europa.eu/enlargement/countries/strategy-and-progress-report/index_en.htm" TargetMode="External"/><Relationship Id="rId7" Type="http://schemas.openxmlformats.org/officeDocument/2006/relationships/hyperlink" Target="http://ec.europa.eu/smart-regulation/better_regulation/key_docs_en.ht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sigmaweb.org/publications/public-governance-monitoring-reports.htm" TargetMode="External"/><Relationship Id="rId5" Type="http://schemas.openxmlformats.org/officeDocument/2006/relationships/hyperlink" Target="http://www.sigmaweb.org/publications/principles-public-administration.htm" TargetMode="External"/><Relationship Id="rId4" Type="http://schemas.openxmlformats.org/officeDocument/2006/relationships/hyperlink" Target="http://eeas.europa.eu/enp/documents/2015/151118_joint-communication_review-of-the-enp_en.pdf" TargetMode="External"/><Relationship Id="rId9" Type="http://schemas.openxmlformats.org/officeDocument/2006/relationships/hyperlink" Target="http://eur-lex.europa.eu/legal-content/EN/TXT/?qid=1474895262798&amp;uri=CELEX:32016Q0512(01"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mailto:NEAR-PAR@ec.europa.eu"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comments" Target="../comments/comment3.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683568" y="1412776"/>
            <a:ext cx="7920037" cy="2943225"/>
          </a:xfrm>
        </p:spPr>
        <p:txBody>
          <a:bodyPr/>
          <a:lstStyle/>
          <a:p>
            <a:pPr indent="0" algn="ctr" eaLnBrk="1" hangingPunct="1"/>
            <a:r>
              <a:rPr lang="en-GB" sz="3000" dirty="0" smtClean="0"/>
              <a:t/>
            </a:r>
            <a:br>
              <a:rPr lang="en-GB" sz="3000" dirty="0" smtClean="0"/>
            </a:br>
            <a:r>
              <a:rPr lang="en-GB" sz="3000" dirty="0"/>
              <a:t/>
            </a:r>
            <a:br>
              <a:rPr lang="en-GB" sz="3000" dirty="0"/>
            </a:br>
            <a:r>
              <a:rPr lang="en-GB" sz="3400" dirty="0"/>
              <a:t>Twinning contributing to Public Administration Reform (PAR)</a:t>
            </a:r>
            <a:r>
              <a:rPr lang="en-GB" sz="3200" dirty="0" smtClean="0"/>
              <a:t/>
            </a:r>
            <a:br>
              <a:rPr lang="en-GB" sz="3200" dirty="0" smtClean="0"/>
            </a:br>
            <a:r>
              <a:rPr lang="en-GB" sz="1200" dirty="0"/>
              <a:t/>
            </a:r>
            <a:br>
              <a:rPr lang="en-GB" sz="1200" dirty="0"/>
            </a:br>
            <a:r>
              <a:rPr lang="en-GB" sz="1200" dirty="0"/>
              <a:t/>
            </a:r>
            <a:br>
              <a:rPr lang="en-GB" sz="1200" dirty="0"/>
            </a:br>
            <a:r>
              <a:rPr lang="en-GB" altLang="en-US" sz="1600" dirty="0"/>
              <a:t>DG NEAR training for new Resident Twinning Advisers in the </a:t>
            </a:r>
            <a:r>
              <a:rPr lang="en-GB" altLang="en-US" sz="1600" dirty="0" smtClean="0"/>
              <a:t>Enlargement </a:t>
            </a:r>
            <a:r>
              <a:rPr lang="en-GB" altLang="en-US" sz="1600" dirty="0"/>
              <a:t>and the European Neighbourhood Policy countries</a:t>
            </a:r>
            <a:r>
              <a:rPr lang="en-GB" altLang="en-US" sz="1800" dirty="0"/>
              <a:t/>
            </a:r>
            <a:br>
              <a:rPr lang="en-GB" altLang="en-US" sz="1800" dirty="0"/>
            </a:br>
            <a:r>
              <a:rPr lang="en-GB" altLang="en-US" sz="1800" dirty="0"/>
              <a:t/>
            </a:r>
            <a:br>
              <a:rPr lang="en-GB" altLang="en-US" sz="1800" dirty="0"/>
            </a:br>
            <a:r>
              <a:rPr lang="en-GB" altLang="en-US" sz="1800" dirty="0" smtClean="0"/>
              <a:t>Brussels, 17</a:t>
            </a:r>
            <a:r>
              <a:rPr lang="en-GB" altLang="en-US" sz="1600" dirty="0" smtClean="0"/>
              <a:t> May 2017</a:t>
            </a:r>
            <a:endParaRPr lang="en-GB" sz="4000" dirty="0"/>
          </a:p>
        </p:txBody>
      </p:sp>
      <p:sp>
        <p:nvSpPr>
          <p:cNvPr id="3075" name="Rectangle 6"/>
          <p:cNvSpPr>
            <a:spLocks noGrp="1" noChangeArrowheads="1"/>
          </p:cNvSpPr>
          <p:nvPr>
            <p:ph type="subTitle" idx="1"/>
          </p:nvPr>
        </p:nvSpPr>
        <p:spPr>
          <a:xfrm>
            <a:off x="533400" y="5105400"/>
            <a:ext cx="8382000" cy="1295400"/>
          </a:xfrm>
        </p:spPr>
        <p:txBody>
          <a:bodyPr/>
          <a:lstStyle/>
          <a:p>
            <a:pPr algn="ctr">
              <a:buClr>
                <a:srgbClr val="0F5494"/>
              </a:buClr>
              <a:buSzPct val="120000"/>
            </a:pPr>
            <a:endParaRPr lang="en-GB" sz="1000" dirty="0"/>
          </a:p>
          <a:p>
            <a:pPr algn="ctr">
              <a:buClr>
                <a:srgbClr val="0F5494"/>
              </a:buClr>
              <a:buSzPct val="120000"/>
            </a:pPr>
            <a:r>
              <a:rPr lang="en-GB" sz="1200" dirty="0" smtClean="0"/>
              <a:t>Alberto Costa</a:t>
            </a:r>
            <a:endParaRPr lang="en-GB" sz="1200" dirty="0"/>
          </a:p>
          <a:p>
            <a:pPr algn="ctr">
              <a:buClr>
                <a:srgbClr val="0F5494"/>
              </a:buClr>
              <a:buSzPct val="120000"/>
            </a:pPr>
            <a:r>
              <a:rPr lang="en-GB" sz="1200" i="1" dirty="0" smtClean="0"/>
              <a:t> </a:t>
            </a:r>
            <a:endParaRPr lang="en-GB" sz="1200" i="1" dirty="0"/>
          </a:p>
          <a:p>
            <a:pPr algn="ctr">
              <a:buClr>
                <a:srgbClr val="0F5494"/>
              </a:buClr>
              <a:buSzPct val="120000"/>
            </a:pPr>
            <a:r>
              <a:rPr lang="en-GB" sz="1200" i="1" dirty="0"/>
              <a:t>Centre of Thematic Expertise on PAR</a:t>
            </a:r>
          </a:p>
          <a:p>
            <a:pPr algn="ctr">
              <a:buClr>
                <a:srgbClr val="0F5494"/>
              </a:buClr>
              <a:buSzPct val="120000"/>
            </a:pPr>
            <a:r>
              <a:rPr lang="en-GB" sz="1200" i="1" dirty="0"/>
              <a:t>DG Neighbourhood and Enlargement Negotiations</a:t>
            </a:r>
          </a:p>
          <a:p>
            <a:pPr algn="ctr">
              <a:buClr>
                <a:srgbClr val="0F5494"/>
              </a:buClr>
              <a:buSzPct val="120000"/>
            </a:pPr>
            <a:r>
              <a:rPr lang="en-GB" sz="1200" i="1" dirty="0"/>
              <a:t>European Commission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5496" y="260648"/>
            <a:ext cx="4032448" cy="576262"/>
          </a:xfrm>
        </p:spPr>
        <p:txBody>
          <a:bodyPr/>
          <a:lstStyle/>
          <a:p>
            <a:pPr algn="ctr"/>
            <a:r>
              <a:rPr lang="en-GB" altLang="en-US" sz="2200" dirty="0" smtClean="0">
                <a:solidFill>
                  <a:schemeClr val="bg1"/>
                </a:solidFill>
              </a:rPr>
              <a:t>Practical advice to RTAs </a:t>
            </a:r>
          </a:p>
        </p:txBody>
      </p:sp>
      <p:sp>
        <p:nvSpPr>
          <p:cNvPr id="13315" name="Content Placeholder 2"/>
          <p:cNvSpPr>
            <a:spLocks noGrp="1"/>
          </p:cNvSpPr>
          <p:nvPr>
            <p:ph idx="1"/>
          </p:nvPr>
        </p:nvSpPr>
        <p:spPr>
          <a:xfrm>
            <a:off x="395536" y="1484784"/>
            <a:ext cx="8207375" cy="5040560"/>
          </a:xfrm>
        </p:spPr>
        <p:txBody>
          <a:bodyPr/>
          <a:lstStyle/>
          <a:p>
            <a:pPr marL="0" indent="0" algn="just">
              <a:buFontTx/>
              <a:buNone/>
              <a:defRPr/>
            </a:pPr>
            <a:r>
              <a:rPr lang="it-IT" altLang="en-US" sz="1800" i="0" dirty="0" smtClean="0"/>
              <a:t>1. </a:t>
            </a:r>
            <a:r>
              <a:rPr lang="en-GB" altLang="en-US" sz="1800" b="1" i="0" dirty="0" smtClean="0"/>
              <a:t>Get well acquainted with the overall PAR agenda and the administrative environment </a:t>
            </a:r>
            <a:r>
              <a:rPr lang="en-GB" altLang="en-US" sz="1800" i="0" dirty="0" smtClean="0"/>
              <a:t>within which the institution and the staff you are working with operate.</a:t>
            </a:r>
          </a:p>
          <a:p>
            <a:pPr marL="0" indent="0" algn="just">
              <a:buFontTx/>
              <a:buNone/>
              <a:defRPr/>
            </a:pPr>
            <a:endParaRPr lang="en-GB" altLang="en-US" sz="1200" b="1" i="0" dirty="0" smtClean="0"/>
          </a:p>
          <a:p>
            <a:pPr marL="0" indent="0" algn="just">
              <a:buFontTx/>
              <a:buNone/>
              <a:defRPr/>
            </a:pPr>
            <a:r>
              <a:rPr lang="en-GB" altLang="en-US" sz="1800" b="1" i="0" dirty="0" smtClean="0"/>
              <a:t>Concretely: </a:t>
            </a:r>
          </a:p>
          <a:p>
            <a:pPr marL="0" indent="0" algn="just">
              <a:buFontTx/>
              <a:buNone/>
              <a:defRPr/>
            </a:pPr>
            <a:endParaRPr lang="en-GB" altLang="en-US" sz="600" b="1" i="0" dirty="0" smtClean="0"/>
          </a:p>
          <a:p>
            <a:pPr algn="just">
              <a:buClrTx/>
              <a:buFont typeface="Wingdings" panose="05000000000000000000" pitchFamily="2" charset="2"/>
              <a:buChar char="§"/>
              <a:defRPr/>
            </a:pPr>
            <a:r>
              <a:rPr lang="en-GB" altLang="en-US" sz="1600" i="0" dirty="0" smtClean="0"/>
              <a:t>Read the </a:t>
            </a:r>
            <a:r>
              <a:rPr lang="en-GB" altLang="en-US" sz="1600" b="1" i="0" dirty="0" smtClean="0"/>
              <a:t>Principles of Public </a:t>
            </a:r>
            <a:r>
              <a:rPr lang="en-GB" altLang="en-US" sz="1600" b="1" i="0" dirty="0"/>
              <a:t>Administration </a:t>
            </a:r>
            <a:r>
              <a:rPr lang="en-GB" altLang="en-US" sz="1600" i="0" dirty="0"/>
              <a:t>(available on OECD/SIGMA website</a:t>
            </a:r>
            <a:r>
              <a:rPr lang="en-GB" altLang="en-US" sz="1600" i="0" dirty="0" smtClean="0"/>
              <a:t>) to familiarise with the PAR policy framework</a:t>
            </a:r>
            <a:endParaRPr lang="en-GB" altLang="en-US" sz="1600" i="0" dirty="0"/>
          </a:p>
          <a:p>
            <a:pPr algn="just">
              <a:buClrTx/>
              <a:buFont typeface="Wingdings" panose="05000000000000000000" pitchFamily="2" charset="2"/>
              <a:buChar char="§"/>
              <a:defRPr/>
            </a:pPr>
            <a:r>
              <a:rPr lang="en-GB" altLang="en-US" sz="1600" i="0" dirty="0" smtClean="0"/>
              <a:t>Read the </a:t>
            </a:r>
            <a:r>
              <a:rPr lang="en-GB" altLang="en-US" sz="1600" b="1" i="0" dirty="0" smtClean="0"/>
              <a:t>SIGMA assessment reports </a:t>
            </a:r>
            <a:r>
              <a:rPr lang="en-GB" altLang="en-US" sz="1600" i="0" dirty="0" smtClean="0"/>
              <a:t>(available on OECD/SIGMA website) to get an overall and detail view of the functioning </a:t>
            </a:r>
            <a:r>
              <a:rPr lang="en-GB" altLang="en-US" sz="1600" i="0" dirty="0"/>
              <a:t>of </a:t>
            </a:r>
            <a:r>
              <a:rPr lang="en-GB" altLang="en-US" sz="1600" i="0" dirty="0" smtClean="0"/>
              <a:t>PA and the administrative </a:t>
            </a:r>
            <a:r>
              <a:rPr lang="en-GB" altLang="en-US" sz="1600" i="0" dirty="0"/>
              <a:t>environment </a:t>
            </a:r>
            <a:r>
              <a:rPr lang="en-GB" altLang="en-US" sz="1600" i="0" dirty="0" smtClean="0"/>
              <a:t>you are working in</a:t>
            </a:r>
          </a:p>
          <a:p>
            <a:pPr algn="just">
              <a:buClrTx/>
              <a:buFont typeface="Wingdings" panose="05000000000000000000" pitchFamily="2" charset="2"/>
              <a:buChar char="§"/>
              <a:defRPr/>
            </a:pPr>
            <a:r>
              <a:rPr lang="en-GB" altLang="en-US" sz="1600" b="1" i="0" dirty="0" smtClean="0"/>
              <a:t>Meet with the EU Delegation PAR Task Manager </a:t>
            </a:r>
            <a:r>
              <a:rPr lang="en-GB" altLang="en-US" sz="1600" i="0" dirty="0" smtClean="0"/>
              <a:t>to find out about ongoing horizontal PAR projects. Ask for any studies and/or expert assessments that they could share and consider useful for your work.</a:t>
            </a:r>
          </a:p>
          <a:p>
            <a:pPr algn="just">
              <a:buClrTx/>
              <a:buFont typeface="Wingdings" panose="05000000000000000000" pitchFamily="2" charset="2"/>
              <a:buChar char="§"/>
              <a:defRPr/>
            </a:pPr>
            <a:r>
              <a:rPr lang="en-GB" altLang="en-US" sz="1600" b="1" i="0" dirty="0" smtClean="0"/>
              <a:t>Read the country's PAR strategy </a:t>
            </a:r>
            <a:r>
              <a:rPr lang="en-GB" altLang="en-US" sz="1600" i="0" dirty="0" smtClean="0"/>
              <a:t>and available implementation reports.</a:t>
            </a:r>
          </a:p>
          <a:p>
            <a:pPr algn="just">
              <a:buClrTx/>
              <a:buFont typeface="Wingdings" panose="05000000000000000000" pitchFamily="2" charset="2"/>
              <a:buChar char="§"/>
              <a:defRPr/>
            </a:pPr>
            <a:r>
              <a:rPr lang="en-GB" altLang="en-US" sz="1600" i="0" dirty="0" smtClean="0"/>
              <a:t>Get well acquainted with the </a:t>
            </a:r>
            <a:r>
              <a:rPr lang="en-GB" altLang="en-US" sz="1600" b="1" i="0" dirty="0" smtClean="0"/>
              <a:t>procedural law/policy-making requirements </a:t>
            </a:r>
            <a:r>
              <a:rPr lang="en-GB" altLang="en-US" sz="1600" i="0" dirty="0" smtClean="0"/>
              <a:t>in the country</a:t>
            </a:r>
          </a:p>
          <a:p>
            <a:pPr algn="just">
              <a:buClrTx/>
              <a:buFont typeface="Wingdings" panose="05000000000000000000" pitchFamily="2" charset="2"/>
              <a:buChar char="§"/>
              <a:defRPr/>
            </a:pPr>
            <a:r>
              <a:rPr lang="en-GB" altLang="en-US" sz="1600" b="1" i="0" dirty="0" smtClean="0"/>
              <a:t>Liaise with PAR experts </a:t>
            </a:r>
            <a:r>
              <a:rPr lang="en-GB" altLang="en-US" sz="1600" i="0" dirty="0" smtClean="0"/>
              <a:t>(SIGMA and ongoing projects) to understand the main challenges in the administrative environment.</a:t>
            </a:r>
            <a:r>
              <a:rPr lang="en-GB" altLang="en-US" sz="1800" i="0" dirty="0" smtClean="0"/>
              <a:t> </a:t>
            </a:r>
          </a:p>
        </p:txBody>
      </p:sp>
    </p:spTree>
    <p:extLst>
      <p:ext uri="{BB962C8B-B14F-4D97-AF65-F5344CB8AC3E}">
        <p14:creationId xmlns:p14="http://schemas.microsoft.com/office/powerpoint/2010/main" val="3154835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467544" y="1484784"/>
            <a:ext cx="8207375" cy="4464769"/>
          </a:xfrm>
        </p:spPr>
        <p:txBody>
          <a:bodyPr/>
          <a:lstStyle/>
          <a:p>
            <a:pPr marL="0" indent="0" algn="just">
              <a:buFontTx/>
              <a:buNone/>
              <a:defRPr/>
            </a:pPr>
            <a:r>
              <a:rPr lang="en-GB" altLang="en-US" sz="1800" i="0" dirty="0" smtClean="0"/>
              <a:t>2. Ensure that any legal texts, organisational structures, procedures and job profiles the twinning project advocates are </a:t>
            </a:r>
            <a:r>
              <a:rPr lang="en-GB" altLang="en-US" sz="1800" b="1" i="0" dirty="0" smtClean="0"/>
              <a:t>in line with the administrative culture </a:t>
            </a:r>
            <a:r>
              <a:rPr lang="en-GB" altLang="en-US" sz="1800" i="0" dirty="0" smtClean="0"/>
              <a:t>of the country, the </a:t>
            </a:r>
            <a:r>
              <a:rPr lang="en-GB" altLang="en-US" sz="1800" b="1" i="0" dirty="0" smtClean="0"/>
              <a:t>commitments made </a:t>
            </a:r>
            <a:r>
              <a:rPr lang="en-GB" altLang="en-US" sz="1800" i="0" dirty="0" smtClean="0"/>
              <a:t>in the Stabilisation and Association Agreements or Association Agreements, and the </a:t>
            </a:r>
            <a:r>
              <a:rPr lang="en-GB" altLang="en-US" sz="1800" b="1" i="0" dirty="0" smtClean="0"/>
              <a:t>Principles of Public Administration</a:t>
            </a:r>
            <a:r>
              <a:rPr lang="en-GB" altLang="en-US" sz="1800" i="0" dirty="0" smtClean="0"/>
              <a:t>. </a:t>
            </a:r>
          </a:p>
          <a:p>
            <a:pPr marL="0" indent="0" algn="just">
              <a:buFontTx/>
              <a:buNone/>
              <a:defRPr/>
            </a:pPr>
            <a:endParaRPr lang="en-GB" altLang="en-US" sz="1000" i="0" dirty="0" smtClean="0"/>
          </a:p>
          <a:p>
            <a:pPr marL="0" indent="0" algn="just">
              <a:buFontTx/>
              <a:buNone/>
              <a:defRPr/>
            </a:pPr>
            <a:endParaRPr lang="en-GB" altLang="en-US" sz="1000" i="0" dirty="0" smtClean="0"/>
          </a:p>
          <a:p>
            <a:pPr marL="0" indent="0" algn="just">
              <a:buFontTx/>
              <a:buNone/>
              <a:defRPr/>
            </a:pPr>
            <a:r>
              <a:rPr lang="en-GB" altLang="en-US" sz="1800" b="1" i="0" dirty="0" smtClean="0"/>
              <a:t>Concretely: </a:t>
            </a:r>
          </a:p>
          <a:p>
            <a:pPr marL="0" indent="0" algn="just">
              <a:buFontTx/>
              <a:buNone/>
              <a:defRPr/>
            </a:pPr>
            <a:endParaRPr lang="en-GB" altLang="en-US" sz="1000" i="0" dirty="0" smtClean="0"/>
          </a:p>
          <a:p>
            <a:pPr algn="just">
              <a:buClrTx/>
              <a:buFont typeface="Wingdings" panose="05000000000000000000" pitchFamily="2" charset="2"/>
              <a:buChar char="§"/>
              <a:defRPr/>
            </a:pPr>
            <a:r>
              <a:rPr lang="en-GB" altLang="en-US" sz="1600" b="1" i="0" dirty="0" smtClean="0"/>
              <a:t>Avoid promoting specific administrative procedures </a:t>
            </a:r>
            <a:r>
              <a:rPr lang="en-GB" altLang="en-US" sz="1600" i="0" dirty="0" smtClean="0"/>
              <a:t>in a specific sector, if the country has adopted a modern Law on General Administrative Procedures; if necessary, </a:t>
            </a:r>
            <a:r>
              <a:rPr lang="en-GB" altLang="en-US" sz="1600" b="1" i="0" dirty="0" smtClean="0"/>
              <a:t>ensure consistency </a:t>
            </a:r>
            <a:r>
              <a:rPr lang="en-GB" altLang="en-US" sz="1600" i="0" dirty="0" smtClean="0"/>
              <a:t>between general and special administrative procedures</a:t>
            </a:r>
          </a:p>
          <a:p>
            <a:pPr algn="just">
              <a:buClrTx/>
              <a:buFont typeface="Wingdings" panose="05000000000000000000" pitchFamily="2" charset="2"/>
              <a:buChar char="§"/>
              <a:defRPr/>
            </a:pPr>
            <a:r>
              <a:rPr lang="en-GB" altLang="en-US" sz="1600" b="1" i="0" dirty="0"/>
              <a:t>A</a:t>
            </a:r>
            <a:r>
              <a:rPr lang="en-GB" altLang="en-US" sz="1600" b="1" i="0" dirty="0" smtClean="0"/>
              <a:t>void supporting creation of agencies</a:t>
            </a:r>
            <a:r>
              <a:rPr lang="en-GB" altLang="en-US" sz="1600" i="0" dirty="0" smtClean="0"/>
              <a:t> unless clear accountability and reporting lines to parent institutions are ensured</a:t>
            </a:r>
          </a:p>
          <a:p>
            <a:pPr algn="just">
              <a:buClrTx/>
              <a:buFont typeface="Wingdings" panose="05000000000000000000" pitchFamily="2" charset="2"/>
              <a:buChar char="§"/>
              <a:defRPr/>
            </a:pPr>
            <a:r>
              <a:rPr lang="en-GB" altLang="en-US" sz="1600" i="0" dirty="0" smtClean="0"/>
              <a:t>Do not promote specific </a:t>
            </a:r>
            <a:r>
              <a:rPr lang="en-GB" altLang="en-US" sz="1600" b="1" i="0" dirty="0" smtClean="0"/>
              <a:t>salary top-up schemes </a:t>
            </a:r>
            <a:r>
              <a:rPr lang="en-GB" altLang="en-US" sz="1600" i="0" dirty="0" smtClean="0"/>
              <a:t>for the ministry or specific group of civil servants</a:t>
            </a:r>
            <a:endParaRPr lang="en-GB" altLang="en-US" sz="1600" b="1" i="0" dirty="0" smtClean="0"/>
          </a:p>
          <a:p>
            <a:pPr marL="0" indent="0" algn="just">
              <a:buClrTx/>
              <a:buFontTx/>
              <a:buNone/>
              <a:defRPr/>
            </a:pPr>
            <a:endParaRPr lang="en-GB" altLang="en-US" sz="1600" i="0" dirty="0" smtClean="0"/>
          </a:p>
          <a:p>
            <a:pPr marL="0" indent="0" algn="just">
              <a:buFontTx/>
              <a:buNone/>
              <a:defRPr/>
            </a:pPr>
            <a:endParaRPr lang="en-US" altLang="en-US" sz="1800" i="0" dirty="0" smtClean="0">
              <a:solidFill>
                <a:schemeClr val="tx1"/>
              </a:solidFill>
            </a:endParaRPr>
          </a:p>
          <a:p>
            <a:pPr marL="0" indent="0" algn="just">
              <a:buFontTx/>
              <a:buNone/>
              <a:defRPr/>
            </a:pPr>
            <a:endParaRPr lang="en-US" altLang="en-US" sz="1800" i="0" dirty="0" smtClean="0"/>
          </a:p>
          <a:p>
            <a:pPr marL="0" indent="0" algn="just">
              <a:buFontTx/>
              <a:buNone/>
              <a:defRPr/>
            </a:pPr>
            <a:endParaRPr lang="en-US" altLang="en-US" sz="1800" i="0" dirty="0" smtClean="0"/>
          </a:p>
          <a:p>
            <a:pPr marL="0" indent="0" algn="just">
              <a:buFontTx/>
              <a:buNone/>
              <a:defRPr/>
            </a:pPr>
            <a:endParaRPr lang="en-GB" altLang="en-US" sz="1000" i="0" dirty="0" smtClean="0"/>
          </a:p>
        </p:txBody>
      </p:sp>
      <p:sp>
        <p:nvSpPr>
          <p:cNvPr id="4" name="Title 1"/>
          <p:cNvSpPr txBox="1">
            <a:spLocks/>
          </p:cNvSpPr>
          <p:nvPr/>
        </p:nvSpPr>
        <p:spPr bwMode="auto">
          <a:xfrm>
            <a:off x="35496" y="260648"/>
            <a:ext cx="4032448"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lgn="ctr"/>
            <a:r>
              <a:rPr lang="en-GB" altLang="en-US" sz="2200" kern="0" smtClean="0">
                <a:solidFill>
                  <a:schemeClr val="bg1"/>
                </a:solidFill>
              </a:rPr>
              <a:t>Practical advice to RTAs </a:t>
            </a:r>
            <a:endParaRPr lang="en-GB" altLang="en-US" sz="2200" kern="0" dirty="0" smtClean="0">
              <a:solidFill>
                <a:schemeClr val="bg1"/>
              </a:solidFill>
            </a:endParaRPr>
          </a:p>
        </p:txBody>
      </p:sp>
    </p:spTree>
    <p:extLst>
      <p:ext uri="{BB962C8B-B14F-4D97-AF65-F5344CB8AC3E}">
        <p14:creationId xmlns:p14="http://schemas.microsoft.com/office/powerpoint/2010/main" val="17233010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395536" y="1700808"/>
            <a:ext cx="8207375" cy="4896544"/>
          </a:xfrm>
        </p:spPr>
        <p:txBody>
          <a:bodyPr/>
          <a:lstStyle/>
          <a:p>
            <a:pPr marL="0" indent="0" algn="just">
              <a:buFontTx/>
              <a:buNone/>
              <a:defRPr/>
            </a:pPr>
            <a:r>
              <a:rPr lang="en-GB" altLang="en-US" sz="1800" i="0" dirty="0" smtClean="0"/>
              <a:t>3. Help the institutions to ensure an inclusive and evidence-based policy- and law-making process</a:t>
            </a:r>
            <a:r>
              <a:rPr lang="en-GB" altLang="en-US" sz="1800" i="0" dirty="0"/>
              <a:t> </a:t>
            </a:r>
            <a:r>
              <a:rPr lang="en-GB" altLang="en-US" sz="1800" i="0" dirty="0" smtClean="0"/>
              <a:t>in line with the </a:t>
            </a:r>
            <a:r>
              <a:rPr lang="en-GB" altLang="en-US" sz="1800" b="1" i="0" dirty="0" smtClean="0"/>
              <a:t>Better Regulation approach</a:t>
            </a:r>
            <a:endParaRPr lang="en-GB" altLang="en-US" sz="1800" i="0" dirty="0" smtClean="0"/>
          </a:p>
          <a:p>
            <a:pPr marL="0" indent="0" algn="just">
              <a:buFontTx/>
              <a:buNone/>
              <a:defRPr/>
            </a:pPr>
            <a:endParaRPr lang="en-GB" altLang="en-US" sz="1200" i="0" dirty="0"/>
          </a:p>
          <a:p>
            <a:pPr marL="0" indent="0" algn="just">
              <a:buFontTx/>
              <a:buNone/>
              <a:defRPr/>
            </a:pPr>
            <a:r>
              <a:rPr lang="en-GB" altLang="en-US" sz="1800" b="1" i="0" dirty="0" smtClean="0"/>
              <a:t>Concretely: </a:t>
            </a:r>
          </a:p>
          <a:p>
            <a:pPr marL="0" indent="0" algn="just">
              <a:buFontTx/>
              <a:buNone/>
              <a:defRPr/>
            </a:pPr>
            <a:endParaRPr lang="en-GB" altLang="en-US" sz="1000" i="0" dirty="0" smtClean="0"/>
          </a:p>
          <a:p>
            <a:pPr algn="just">
              <a:buClrTx/>
              <a:buFont typeface="Wingdings" panose="05000000000000000000" pitchFamily="2" charset="2"/>
              <a:buChar char="§"/>
              <a:defRPr/>
            </a:pPr>
            <a:r>
              <a:rPr lang="en-GB" altLang="en-US" sz="1600" i="0" dirty="0" smtClean="0"/>
              <a:t>Before supporting the beneficiaries with law/policy drafting, support them with preparation of </a:t>
            </a:r>
            <a:r>
              <a:rPr lang="en-GB" altLang="en-US" sz="1600" b="1" i="0" dirty="0" smtClean="0"/>
              <a:t>problem analysis</a:t>
            </a:r>
            <a:r>
              <a:rPr lang="en-GB" altLang="en-US" sz="1600" i="0" dirty="0" smtClean="0"/>
              <a:t>, of </a:t>
            </a:r>
            <a:r>
              <a:rPr lang="en-GB" altLang="en-US" sz="1600" b="1" i="0" dirty="0" smtClean="0"/>
              <a:t>policy options</a:t>
            </a:r>
            <a:r>
              <a:rPr lang="en-GB" altLang="en-US" sz="1600" i="0" dirty="0" smtClean="0"/>
              <a:t>, of </a:t>
            </a:r>
            <a:r>
              <a:rPr lang="en-GB" altLang="en-US" sz="1600" i="0" dirty="0"/>
              <a:t>fiscal and socio-economic </a:t>
            </a:r>
            <a:r>
              <a:rPr lang="en-GB" altLang="en-US" sz="1600" b="1" i="0" dirty="0" smtClean="0"/>
              <a:t>impact assessments</a:t>
            </a:r>
            <a:r>
              <a:rPr lang="en-GB" altLang="en-US" sz="1600" i="0" dirty="0" smtClean="0"/>
              <a:t>, </a:t>
            </a:r>
            <a:r>
              <a:rPr lang="en-GB" altLang="en-US" sz="1600" b="1" i="0" dirty="0" smtClean="0"/>
              <a:t>estimation of costs of implementation, </a:t>
            </a:r>
            <a:r>
              <a:rPr lang="en-GB" altLang="en-US" sz="1600" i="0" dirty="0" smtClean="0"/>
              <a:t>identification of </a:t>
            </a:r>
            <a:r>
              <a:rPr lang="en-GB" altLang="en-US" sz="1600" b="1" i="0" dirty="0" smtClean="0"/>
              <a:t>indicators </a:t>
            </a:r>
            <a:r>
              <a:rPr lang="en-GB" altLang="en-US" sz="1600" i="0" dirty="0" smtClean="0"/>
              <a:t>to assess the achievement of objectives</a:t>
            </a:r>
            <a:endParaRPr lang="en-GB" altLang="en-US" sz="1600" b="1" i="0" dirty="0" smtClean="0"/>
          </a:p>
          <a:p>
            <a:pPr algn="just">
              <a:buClrTx/>
              <a:buFont typeface="Wingdings" panose="05000000000000000000" pitchFamily="2" charset="2"/>
              <a:buChar char="§"/>
              <a:defRPr/>
            </a:pPr>
            <a:r>
              <a:rPr lang="en-GB" altLang="en-US" sz="1600" i="0" dirty="0" smtClean="0"/>
              <a:t>Support beneficiaries </a:t>
            </a:r>
            <a:r>
              <a:rPr lang="en-GB" altLang="en-US" sz="1600" i="0" dirty="0"/>
              <a:t> </a:t>
            </a:r>
            <a:r>
              <a:rPr lang="en-GB" altLang="en-US" sz="1600" i="0" dirty="0" smtClean="0"/>
              <a:t>with conducting </a:t>
            </a:r>
            <a:r>
              <a:rPr lang="en-GB" altLang="en-US" sz="1600" b="1" i="0" dirty="0" smtClean="0"/>
              <a:t>inter-ministerial consultations</a:t>
            </a:r>
          </a:p>
          <a:p>
            <a:pPr algn="just">
              <a:buClrTx/>
              <a:buFont typeface="Wingdings" panose="05000000000000000000" pitchFamily="2" charset="2"/>
              <a:buChar char="§"/>
              <a:defRPr/>
            </a:pPr>
            <a:r>
              <a:rPr lang="en-GB" altLang="en-US" sz="1600" i="0" dirty="0" smtClean="0"/>
              <a:t>Support beneficiaries with conducting </a:t>
            </a:r>
            <a:r>
              <a:rPr lang="en-GB" altLang="en-US" sz="1600" b="1" i="0" dirty="0" smtClean="0"/>
              <a:t>public consultations </a:t>
            </a:r>
            <a:r>
              <a:rPr lang="en-GB" altLang="en-US" sz="1600" i="0" dirty="0" smtClean="0"/>
              <a:t>at the right time of the process, allowing sufficient time for comments</a:t>
            </a:r>
          </a:p>
          <a:p>
            <a:pPr algn="just">
              <a:buClrTx/>
              <a:buFont typeface="Wingdings" panose="05000000000000000000" pitchFamily="2" charset="2"/>
              <a:buChar char="§"/>
              <a:defRPr/>
            </a:pPr>
            <a:r>
              <a:rPr lang="en-GB" altLang="en-US" sz="1600" i="0" dirty="0" smtClean="0"/>
              <a:t>Help to ensure that </a:t>
            </a:r>
            <a:r>
              <a:rPr lang="en-GB" altLang="en-US" sz="1600" b="1" i="0" dirty="0" smtClean="0"/>
              <a:t>reports of stakeholder consultations</a:t>
            </a:r>
            <a:r>
              <a:rPr lang="en-GB" altLang="en-US" sz="1600" i="0" dirty="0" smtClean="0"/>
              <a:t> are provided to decision-makers together with draft policy and legislative proposals</a:t>
            </a:r>
          </a:p>
          <a:p>
            <a:pPr algn="just">
              <a:buClrTx/>
              <a:buFont typeface="Wingdings" panose="05000000000000000000" pitchFamily="2" charset="2"/>
              <a:buChar char="§"/>
              <a:defRPr/>
            </a:pPr>
            <a:r>
              <a:rPr lang="en-GB" altLang="en-US" sz="1600" i="0" dirty="0" smtClean="0"/>
              <a:t>Advise and support </a:t>
            </a:r>
            <a:r>
              <a:rPr lang="en-GB" altLang="en-US" sz="1600" i="0" dirty="0" smtClean="0"/>
              <a:t>preparation </a:t>
            </a:r>
            <a:r>
              <a:rPr lang="en-GB" altLang="en-US" sz="1600" i="0" smtClean="0"/>
              <a:t>on reports on </a:t>
            </a:r>
            <a:r>
              <a:rPr lang="en-GB" altLang="en-US" sz="1600" i="0" dirty="0" smtClean="0"/>
              <a:t>implementation of policies because this strengthens ownership </a:t>
            </a:r>
          </a:p>
          <a:p>
            <a:pPr algn="just">
              <a:buClrTx/>
              <a:buFont typeface="Wingdings" panose="05000000000000000000" pitchFamily="2" charset="2"/>
              <a:buChar char="§"/>
              <a:defRPr/>
            </a:pPr>
            <a:endParaRPr lang="en-GB" altLang="en-US" sz="1600" i="0" dirty="0" smtClean="0">
              <a:solidFill>
                <a:schemeClr val="tx1"/>
              </a:solidFill>
            </a:endParaRPr>
          </a:p>
          <a:p>
            <a:pPr marL="0" indent="0" algn="just">
              <a:buFontTx/>
              <a:buNone/>
              <a:defRPr/>
            </a:pPr>
            <a:r>
              <a:rPr lang="en-GB" altLang="en-US" sz="1800" i="0" dirty="0" smtClean="0"/>
              <a:t>	</a:t>
            </a:r>
            <a:endParaRPr lang="en-US" altLang="en-US" sz="1800" i="0" dirty="0" smtClean="0"/>
          </a:p>
          <a:p>
            <a:pPr marL="0" indent="0" algn="just">
              <a:buFontTx/>
              <a:buNone/>
              <a:defRPr/>
            </a:pPr>
            <a:endParaRPr lang="en-US" altLang="en-US" sz="1800" i="0" dirty="0" smtClean="0"/>
          </a:p>
          <a:p>
            <a:pPr marL="0" indent="0" algn="just">
              <a:buFontTx/>
              <a:buNone/>
              <a:defRPr/>
            </a:pPr>
            <a:endParaRPr lang="en-GB" altLang="en-US" sz="1000" i="0" dirty="0" smtClean="0"/>
          </a:p>
        </p:txBody>
      </p:sp>
      <p:sp>
        <p:nvSpPr>
          <p:cNvPr id="4" name="Title 1"/>
          <p:cNvSpPr txBox="1">
            <a:spLocks/>
          </p:cNvSpPr>
          <p:nvPr/>
        </p:nvSpPr>
        <p:spPr bwMode="auto">
          <a:xfrm>
            <a:off x="35496" y="260648"/>
            <a:ext cx="4032448"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lgn="ctr"/>
            <a:r>
              <a:rPr lang="en-GB" altLang="en-US" sz="2200" kern="0" smtClean="0">
                <a:solidFill>
                  <a:schemeClr val="bg1"/>
                </a:solidFill>
              </a:rPr>
              <a:t>Practical advice to RTAs </a:t>
            </a:r>
            <a:endParaRPr lang="en-GB" altLang="en-US" sz="2200" kern="0" dirty="0" smtClean="0">
              <a:solidFill>
                <a:schemeClr val="bg1"/>
              </a:solidFill>
            </a:endParaRPr>
          </a:p>
        </p:txBody>
      </p:sp>
    </p:spTree>
    <p:extLst>
      <p:ext uri="{BB962C8B-B14F-4D97-AF65-F5344CB8AC3E}">
        <p14:creationId xmlns:p14="http://schemas.microsoft.com/office/powerpoint/2010/main" val="34896431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50825" y="1268413"/>
            <a:ext cx="8642350" cy="863600"/>
          </a:xfrm>
        </p:spPr>
        <p:txBody>
          <a:bodyPr/>
          <a:lstStyle/>
          <a:p>
            <a:pPr algn="ctr"/>
            <a:r>
              <a:rPr lang="en-GB" altLang="en-US" sz="2100" dirty="0" smtClean="0"/>
              <a:t>Advantages of aligning with the new approach on PAR</a:t>
            </a:r>
          </a:p>
        </p:txBody>
      </p:sp>
      <p:sp>
        <p:nvSpPr>
          <p:cNvPr id="17411" name="Content Placeholder 2"/>
          <p:cNvSpPr>
            <a:spLocks noGrp="1"/>
          </p:cNvSpPr>
          <p:nvPr>
            <p:ph idx="1"/>
          </p:nvPr>
        </p:nvSpPr>
        <p:spPr>
          <a:xfrm>
            <a:off x="467544" y="2492896"/>
            <a:ext cx="8351837" cy="2951584"/>
          </a:xfrm>
        </p:spPr>
        <p:txBody>
          <a:bodyPr/>
          <a:lstStyle/>
          <a:p>
            <a:pPr marL="457200" indent="-457200">
              <a:spcAft>
                <a:spcPts val="600"/>
              </a:spcAft>
              <a:buClrTx/>
              <a:buFontTx/>
              <a:buAutoNum type="arabicPeriod"/>
            </a:pPr>
            <a:r>
              <a:rPr lang="en-GB" altLang="en-US" sz="1800" i="0" dirty="0"/>
              <a:t>Ensures </a:t>
            </a:r>
            <a:r>
              <a:rPr lang="en-GB" altLang="en-US" sz="1800" b="1" i="0" dirty="0"/>
              <a:t>more sustainable results </a:t>
            </a:r>
            <a:r>
              <a:rPr lang="en-GB" altLang="en-US" sz="1800" i="0" dirty="0"/>
              <a:t>of the sectorial IB projects</a:t>
            </a:r>
          </a:p>
          <a:p>
            <a:pPr marL="457200" indent="-457200">
              <a:spcAft>
                <a:spcPts val="600"/>
              </a:spcAft>
              <a:buClrTx/>
              <a:buFontTx/>
              <a:buAutoNum type="arabicPeriod"/>
            </a:pPr>
            <a:r>
              <a:rPr lang="en-GB" altLang="en-US" sz="1800" i="0" dirty="0" smtClean="0"/>
              <a:t>Avoid many </a:t>
            </a:r>
            <a:r>
              <a:rPr lang="en-GB" altLang="en-US" sz="1800" b="1" i="0" dirty="0" smtClean="0"/>
              <a:t>mistakes made by previous enlargement countries </a:t>
            </a:r>
            <a:r>
              <a:rPr lang="en-GB" altLang="en-US" sz="1800" i="0" dirty="0" smtClean="0"/>
              <a:t>(e.g. quick adoption of </a:t>
            </a:r>
            <a:r>
              <a:rPr lang="en-GB" altLang="en-US" sz="1800" dirty="0" smtClean="0"/>
              <a:t>acquis</a:t>
            </a:r>
            <a:r>
              <a:rPr lang="en-GB" altLang="en-US" sz="1800" i="0" dirty="0" smtClean="0"/>
              <a:t> without appropriate legislative/policy development process; creation of costly administrative structures, uncoordinated HR management, further fragmentation of PA)</a:t>
            </a:r>
          </a:p>
          <a:p>
            <a:pPr marL="457200" indent="-457200">
              <a:spcAft>
                <a:spcPts val="600"/>
              </a:spcAft>
              <a:buClrTx/>
              <a:buFontTx/>
              <a:buAutoNum type="arabicPeriod"/>
            </a:pPr>
            <a:r>
              <a:rPr lang="en-GB" altLang="en-US" sz="1800" i="0" dirty="0" smtClean="0"/>
              <a:t>Allows to address the key Principles of Public Administration through IB projects and keep attention on PAR high  even in those countries where there is no horizontal PAR</a:t>
            </a:r>
          </a:p>
          <a:p>
            <a:pPr marL="457200" indent="-457200">
              <a:spcAft>
                <a:spcPts val="600"/>
              </a:spcAft>
              <a:buClrTx/>
              <a:buFontTx/>
              <a:buNone/>
            </a:pPr>
            <a:endParaRPr lang="fi-FI" altLang="en-US" sz="2000" i="0" dirty="0" smtClean="0">
              <a:solidFill>
                <a:schemeClr val="tx1"/>
              </a:solidFill>
            </a:endParaRPr>
          </a:p>
          <a:p>
            <a:pPr marL="457200" indent="-457200">
              <a:spcAft>
                <a:spcPts val="600"/>
              </a:spcAft>
              <a:buClrTx/>
            </a:pPr>
            <a:endParaRPr lang="fi-FI" altLang="en-US" sz="2000" i="0" dirty="0" smtClean="0">
              <a:solidFill>
                <a:schemeClr val="tx1"/>
              </a:solidFill>
            </a:endParaRPr>
          </a:p>
          <a:p>
            <a:pPr marL="457200" indent="-457200">
              <a:spcAft>
                <a:spcPts val="600"/>
              </a:spcAft>
              <a:buClrTx/>
            </a:pPr>
            <a:endParaRPr lang="en-GB" altLang="en-US" sz="2000" i="0" dirty="0" smtClean="0">
              <a:solidFill>
                <a:schemeClr val="tx1"/>
              </a:solidFill>
            </a:endParaRPr>
          </a:p>
          <a:p>
            <a:pPr marL="457200" indent="-457200">
              <a:spcAft>
                <a:spcPts val="600"/>
              </a:spcAft>
              <a:buClrTx/>
            </a:pPr>
            <a:endParaRPr lang="en-GB" altLang="en-US" sz="2000" i="0" dirty="0" smtClean="0">
              <a:solidFill>
                <a:schemeClr val="tx1"/>
              </a:solidFill>
            </a:endParaRPr>
          </a:p>
          <a:p>
            <a:pPr marL="457200" indent="-457200">
              <a:spcAft>
                <a:spcPts val="600"/>
              </a:spcAft>
              <a:buClrTx/>
            </a:pPr>
            <a:endParaRPr lang="en-GB" altLang="en-US" dirty="0" smtClean="0">
              <a:solidFill>
                <a:schemeClr val="tx1"/>
              </a:solidFill>
            </a:endParaRPr>
          </a:p>
          <a:p>
            <a:pPr marL="457200" indent="-457200">
              <a:spcAft>
                <a:spcPts val="600"/>
              </a:spcAft>
              <a:buClrTx/>
            </a:pPr>
            <a:endParaRPr lang="en-GB" altLang="en-US" dirty="0" smtClean="0">
              <a:solidFill>
                <a:schemeClr val="tx1"/>
              </a:solidFill>
            </a:endParaRPr>
          </a:p>
          <a:p>
            <a:pPr marL="457200" indent="-457200">
              <a:spcAft>
                <a:spcPts val="600"/>
              </a:spcAft>
              <a:buClrTx/>
            </a:pPr>
            <a:endParaRPr lang="en-US" altLang="en-US" dirty="0" smtClean="0"/>
          </a:p>
          <a:p>
            <a:pPr marL="457200" indent="-457200">
              <a:buClrTx/>
            </a:pPr>
            <a:endParaRPr lang="en-GB" altLang="en-US" i="0" dirty="0" smtClean="0"/>
          </a:p>
          <a:p>
            <a:pPr marL="457200" indent="-457200">
              <a:buClrTx/>
            </a:pPr>
            <a:endParaRPr lang="en-GB" altLang="en-US" i="0" dirty="0" smtClean="0"/>
          </a:p>
          <a:p>
            <a:pPr marL="457200" indent="-457200">
              <a:buClrTx/>
            </a:pPr>
            <a:endParaRPr lang="en-GB" altLang="en-US" i="0" dirty="0" smtClean="0"/>
          </a:p>
          <a:p>
            <a:pPr marL="457200" indent="-457200">
              <a:buClrTx/>
              <a:buFontTx/>
              <a:buNone/>
            </a:pPr>
            <a:endParaRPr lang="en-GB" altLang="en-US" sz="2200" i="0" dirty="0" smtClean="0"/>
          </a:p>
          <a:p>
            <a:pPr marL="857250" lvl="1" indent="-457200">
              <a:buClrTx/>
            </a:pPr>
            <a:endParaRPr lang="en-GB" altLang="en-US" dirty="0" smtClean="0"/>
          </a:p>
          <a:p>
            <a:pPr marL="457200" indent="-457200">
              <a:buClrTx/>
              <a:buFontTx/>
              <a:buNone/>
            </a:pPr>
            <a:endParaRPr lang="en-GB" altLang="en-US" sz="1400" i="0" dirty="0" smtClean="0"/>
          </a:p>
          <a:p>
            <a:pPr marL="457200" indent="-457200">
              <a:buFontTx/>
              <a:buNone/>
            </a:pPr>
            <a:endParaRPr lang="en-GB" altLang="en-US" sz="2200" i="0" dirty="0" smtClean="0"/>
          </a:p>
          <a:p>
            <a:pPr marL="457200" indent="-457200">
              <a:buFontTx/>
              <a:buAutoNum type="arabicParenR"/>
            </a:pPr>
            <a:endParaRPr lang="en-GB" altLang="en-US" sz="2200" i="0" dirty="0" smtClean="0"/>
          </a:p>
        </p:txBody>
      </p:sp>
      <p:sp>
        <p:nvSpPr>
          <p:cNvPr id="2" name="Rectangle 1"/>
          <p:cNvSpPr/>
          <p:nvPr/>
        </p:nvSpPr>
        <p:spPr>
          <a:xfrm>
            <a:off x="251520" y="260648"/>
            <a:ext cx="2597186" cy="523220"/>
          </a:xfrm>
          <a:prstGeom prst="rect">
            <a:avLst/>
          </a:prstGeom>
        </p:spPr>
        <p:txBody>
          <a:bodyPr wrap="none">
            <a:spAutoFit/>
          </a:bodyPr>
          <a:lstStyle/>
          <a:p>
            <a:r>
              <a:rPr lang="en-GB" altLang="en-US" sz="2800" b="1" dirty="0">
                <a:solidFill>
                  <a:schemeClr val="bg1"/>
                </a:solidFill>
              </a:rPr>
              <a:t>To conclude</a:t>
            </a:r>
            <a:endParaRPr lang="en-GB" sz="2800" b="1" dirty="0">
              <a:solidFill>
                <a:schemeClr val="bg1"/>
              </a:solidFill>
            </a:endParaRPr>
          </a:p>
        </p:txBody>
      </p:sp>
    </p:spTree>
    <p:extLst>
      <p:ext uri="{BB962C8B-B14F-4D97-AF65-F5344CB8AC3E}">
        <p14:creationId xmlns:p14="http://schemas.microsoft.com/office/powerpoint/2010/main" val="2156155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684213" y="1196975"/>
            <a:ext cx="7343775" cy="503238"/>
          </a:xfrm>
        </p:spPr>
        <p:txBody>
          <a:bodyPr/>
          <a:lstStyle/>
          <a:p>
            <a:pPr marL="0" indent="0" algn="ctr">
              <a:buFontTx/>
              <a:buNone/>
            </a:pPr>
            <a:r>
              <a:rPr lang="en-GB" altLang="en-US" sz="2800" b="1" i="0" dirty="0" smtClean="0"/>
              <a:t>Further information</a:t>
            </a:r>
          </a:p>
        </p:txBody>
      </p:sp>
      <p:sp>
        <p:nvSpPr>
          <p:cNvPr id="17411" name="Content Placeholder 2"/>
          <p:cNvSpPr txBox="1">
            <a:spLocks/>
          </p:cNvSpPr>
          <p:nvPr/>
        </p:nvSpPr>
        <p:spPr bwMode="auto">
          <a:xfrm>
            <a:off x="476250" y="1773238"/>
            <a:ext cx="8420100" cy="485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bg1"/>
              </a:buClr>
              <a:buChar char="•"/>
              <a:defRPr sz="2400" i="1">
                <a:solidFill>
                  <a:srgbClr val="0F5494"/>
                </a:solidFill>
                <a:latin typeface="Verdana" charset="0"/>
                <a:ea typeface="ＭＳ Ｐゴシック" charset="-128"/>
              </a:defRPr>
            </a:lvl1pPr>
            <a:lvl2pPr marL="742950" indent="-285750" eaLnBrk="0" hangingPunct="0">
              <a:spcBef>
                <a:spcPct val="20000"/>
              </a:spcBef>
              <a:buClr>
                <a:srgbClr val="009FBA"/>
              </a:buClr>
              <a:buChar char="•"/>
              <a:defRPr sz="2000" b="1">
                <a:solidFill>
                  <a:srgbClr val="0F5494"/>
                </a:solidFill>
                <a:latin typeface="Verdana" charset="0"/>
                <a:ea typeface="ＭＳ Ｐゴシック" charset="-128"/>
              </a:defRPr>
            </a:lvl2pPr>
            <a:lvl3pPr marL="1143000" indent="-228600" eaLnBrk="0" hangingPunct="0">
              <a:spcBef>
                <a:spcPct val="20000"/>
              </a:spcBef>
              <a:defRPr sz="1400">
                <a:solidFill>
                  <a:srgbClr val="0F5494"/>
                </a:solidFill>
                <a:latin typeface="Verdana"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marL="0" indent="0">
              <a:buClr>
                <a:srgbClr val="0F5494"/>
              </a:buClr>
              <a:buSzPct val="120000"/>
              <a:buFontTx/>
              <a:buNone/>
              <a:defRPr/>
            </a:pPr>
            <a:r>
              <a:rPr lang="sv-SE" altLang="en-US" sz="1300" b="1" i="0" dirty="0" err="1" smtClean="0"/>
              <a:t>Enlargement</a:t>
            </a:r>
            <a:r>
              <a:rPr lang="sv-SE" altLang="en-US" sz="1300" b="1" i="0" dirty="0" smtClean="0"/>
              <a:t> </a:t>
            </a:r>
            <a:r>
              <a:rPr lang="sv-SE" altLang="en-US" sz="1300" b="1" i="0" dirty="0" err="1" smtClean="0"/>
              <a:t>strategy</a:t>
            </a:r>
            <a:r>
              <a:rPr lang="sv-SE" altLang="en-US" sz="1300" b="1" i="0" dirty="0" smtClean="0"/>
              <a:t> and country </a:t>
            </a:r>
            <a:r>
              <a:rPr lang="sv-SE" altLang="en-US" sz="1300" b="1" i="0" dirty="0" err="1" smtClean="0"/>
              <a:t>reports</a:t>
            </a:r>
            <a:r>
              <a:rPr lang="sv-SE" altLang="en-US" sz="1300" b="1" i="0" dirty="0" smtClean="0"/>
              <a:t> (2016):</a:t>
            </a:r>
          </a:p>
          <a:p>
            <a:pPr marL="0" indent="0">
              <a:buClr>
                <a:srgbClr val="0F5494"/>
              </a:buClr>
              <a:buSzPct val="120000"/>
              <a:buFontTx/>
              <a:buNone/>
              <a:defRPr/>
            </a:pPr>
            <a:r>
              <a:rPr lang="en-US" altLang="en-US" sz="1300" dirty="0" smtClean="0">
                <a:hlinkClick r:id="rId3"/>
              </a:rPr>
              <a:t>http://ec.europa.eu/enlargement/countries/strategy-and-progress-report/index_en.htm</a:t>
            </a:r>
            <a:r>
              <a:rPr lang="en-US" altLang="en-US" sz="1300" dirty="0" smtClean="0"/>
              <a:t> </a:t>
            </a:r>
          </a:p>
          <a:p>
            <a:pPr>
              <a:buClr>
                <a:srgbClr val="0F5494"/>
              </a:buClr>
              <a:buSzPct val="120000"/>
              <a:buFontTx/>
              <a:buNone/>
              <a:defRPr/>
            </a:pPr>
            <a:endParaRPr lang="en-US" altLang="en-US" sz="1000" dirty="0" smtClean="0"/>
          </a:p>
          <a:p>
            <a:pPr marL="0" indent="0">
              <a:buClr>
                <a:srgbClr val="0F5494"/>
              </a:buClr>
              <a:buSzPct val="120000"/>
              <a:buFontTx/>
              <a:buNone/>
              <a:defRPr/>
            </a:pPr>
            <a:r>
              <a:rPr lang="sv-SE" altLang="en-US" sz="1300" b="1" dirty="0" smtClean="0"/>
              <a:t>Communication on the Review </a:t>
            </a:r>
            <a:r>
              <a:rPr lang="sv-SE" altLang="en-US" sz="1300" b="1" dirty="0" err="1" smtClean="0"/>
              <a:t>of</a:t>
            </a:r>
            <a:r>
              <a:rPr lang="sv-SE" altLang="en-US" sz="1300" b="1" dirty="0" smtClean="0"/>
              <a:t> the European </a:t>
            </a:r>
            <a:r>
              <a:rPr lang="sv-SE" altLang="en-US" sz="1300" b="1" dirty="0" err="1" smtClean="0"/>
              <a:t>Neighbourhood</a:t>
            </a:r>
            <a:r>
              <a:rPr lang="sv-SE" altLang="en-US" sz="1300" b="1" dirty="0" smtClean="0"/>
              <a:t> Policy (2015):</a:t>
            </a:r>
          </a:p>
          <a:p>
            <a:pPr marL="0" indent="0">
              <a:buClr>
                <a:srgbClr val="0F5494"/>
              </a:buClr>
              <a:buSzPct val="120000"/>
              <a:buFontTx/>
              <a:buNone/>
              <a:defRPr/>
            </a:pPr>
            <a:r>
              <a:rPr lang="sv-SE" altLang="en-US" sz="1300" dirty="0" smtClean="0">
                <a:hlinkClick r:id="rId4"/>
              </a:rPr>
              <a:t>http://eeas.europa.eu/enp/documents/2015/151118_joint-communication_review-of-the-enp_en.pdf</a:t>
            </a:r>
            <a:r>
              <a:rPr lang="sv-SE" altLang="en-US" sz="1300" dirty="0" smtClean="0"/>
              <a:t> </a:t>
            </a:r>
          </a:p>
          <a:p>
            <a:pPr marL="0" indent="0">
              <a:buClr>
                <a:srgbClr val="0F5494"/>
              </a:buClr>
              <a:buSzPct val="120000"/>
              <a:buFontTx/>
              <a:buNone/>
              <a:defRPr/>
            </a:pPr>
            <a:endParaRPr lang="sv-SE" altLang="en-US" sz="1000" b="1" i="0" dirty="0" smtClean="0"/>
          </a:p>
          <a:p>
            <a:pPr marL="0" indent="0">
              <a:buClr>
                <a:srgbClr val="0F5494"/>
              </a:buClr>
              <a:buSzPct val="120000"/>
              <a:buFontTx/>
              <a:buNone/>
              <a:defRPr/>
            </a:pPr>
            <a:r>
              <a:rPr lang="en-GB" altLang="en-US" sz="1300" b="1" i="0" dirty="0"/>
              <a:t>Principles of Public Administration:</a:t>
            </a:r>
          </a:p>
          <a:p>
            <a:pPr marL="0" indent="0">
              <a:buClr>
                <a:srgbClr val="0F5494"/>
              </a:buClr>
              <a:buSzPct val="120000"/>
              <a:buFontTx/>
              <a:buNone/>
              <a:defRPr/>
            </a:pPr>
            <a:r>
              <a:rPr lang="en-GB" altLang="en-US" sz="1300" i="0" dirty="0">
                <a:hlinkClick r:id="rId5"/>
              </a:rPr>
              <a:t>http://</a:t>
            </a:r>
            <a:r>
              <a:rPr lang="en-GB" altLang="en-US" sz="1300" i="0" dirty="0" smtClean="0">
                <a:hlinkClick r:id="rId5"/>
              </a:rPr>
              <a:t>www.sigmaweb.org/publications/principles-public-administration.htm</a:t>
            </a:r>
            <a:r>
              <a:rPr lang="en-GB" altLang="en-US" sz="1300" i="0" dirty="0" smtClean="0"/>
              <a:t>  </a:t>
            </a:r>
            <a:endParaRPr lang="en-GB" altLang="en-US" sz="1300" i="0" dirty="0"/>
          </a:p>
          <a:p>
            <a:pPr marL="0" indent="0">
              <a:buClr>
                <a:srgbClr val="0F5494"/>
              </a:buClr>
              <a:buSzPct val="120000"/>
              <a:buFontTx/>
              <a:buNone/>
              <a:defRPr/>
            </a:pPr>
            <a:endParaRPr lang="en-GB" altLang="en-US" sz="1300" b="1" i="0" dirty="0"/>
          </a:p>
          <a:p>
            <a:pPr marL="0" indent="0">
              <a:buClr>
                <a:srgbClr val="0F5494"/>
              </a:buClr>
              <a:buSzPct val="120000"/>
              <a:buFontTx/>
              <a:buNone/>
              <a:defRPr/>
            </a:pPr>
            <a:r>
              <a:rPr lang="en-GB" altLang="en-US" sz="1300" b="1" i="0" dirty="0"/>
              <a:t>OECD/SIGMA baseline measurements:</a:t>
            </a:r>
          </a:p>
          <a:p>
            <a:pPr marL="0" indent="0">
              <a:buClr>
                <a:srgbClr val="0F5494"/>
              </a:buClr>
              <a:buSzPct val="120000"/>
              <a:buFontTx/>
              <a:buNone/>
              <a:defRPr/>
            </a:pPr>
            <a:r>
              <a:rPr lang="en-GB" altLang="en-US" sz="1300" i="0" dirty="0">
                <a:hlinkClick r:id="rId6"/>
              </a:rPr>
              <a:t>http://</a:t>
            </a:r>
            <a:r>
              <a:rPr lang="en-GB" altLang="en-US" sz="1300" i="0" dirty="0" smtClean="0">
                <a:hlinkClick r:id="rId6"/>
              </a:rPr>
              <a:t>www.sigmaweb.org/publications/public-governance-monitoring-reports.htm</a:t>
            </a:r>
            <a:r>
              <a:rPr lang="en-GB" altLang="en-US" sz="1300" i="0" dirty="0" smtClean="0"/>
              <a:t> </a:t>
            </a:r>
            <a:endParaRPr lang="en-GB" altLang="en-US" sz="1300" i="0" dirty="0"/>
          </a:p>
          <a:p>
            <a:pPr marL="0" indent="0">
              <a:buClr>
                <a:srgbClr val="0F5494"/>
              </a:buClr>
              <a:buSzPct val="120000"/>
              <a:buFontTx/>
              <a:buNone/>
              <a:defRPr/>
            </a:pPr>
            <a:endParaRPr lang="en-GB" altLang="en-US" sz="1300" b="1" i="0" dirty="0" smtClean="0"/>
          </a:p>
          <a:p>
            <a:pPr marL="0" indent="0">
              <a:buClr>
                <a:srgbClr val="0F5494"/>
              </a:buClr>
              <a:buSzPct val="120000"/>
              <a:buFontTx/>
              <a:buNone/>
              <a:defRPr/>
            </a:pPr>
            <a:r>
              <a:rPr lang="en-GB" altLang="en-US" sz="1300" b="1" i="0" dirty="0" smtClean="0"/>
              <a:t>EU </a:t>
            </a:r>
            <a:r>
              <a:rPr lang="en-GB" altLang="en-US" sz="1300" b="1" i="0" dirty="0"/>
              <a:t>Better Regulation agenda:</a:t>
            </a:r>
          </a:p>
          <a:p>
            <a:pPr marL="0" indent="0">
              <a:buClr>
                <a:srgbClr val="0F5494"/>
              </a:buClr>
              <a:buSzPct val="120000"/>
              <a:buFontTx/>
              <a:buNone/>
              <a:defRPr/>
            </a:pPr>
            <a:r>
              <a:rPr lang="en-GB" altLang="en-US" sz="1300" i="0" dirty="0">
                <a:hlinkClick r:id="rId7"/>
              </a:rPr>
              <a:t>http://</a:t>
            </a:r>
            <a:r>
              <a:rPr lang="en-GB" altLang="en-US" sz="1300" i="0" dirty="0" smtClean="0">
                <a:hlinkClick r:id="rId7"/>
              </a:rPr>
              <a:t>ec.europa.eu/smart-regulation/better_regulation/key_docs_en.htm</a:t>
            </a:r>
            <a:r>
              <a:rPr lang="en-GB" altLang="en-US" sz="1300" i="0" dirty="0" smtClean="0"/>
              <a:t>  </a:t>
            </a:r>
            <a:endParaRPr lang="en-GB" altLang="en-US" sz="1300" i="0" dirty="0"/>
          </a:p>
          <a:p>
            <a:pPr marL="0" indent="0">
              <a:buClr>
                <a:srgbClr val="0F5494"/>
              </a:buClr>
              <a:buSzPct val="120000"/>
              <a:buFontTx/>
              <a:buNone/>
              <a:defRPr/>
            </a:pPr>
            <a:endParaRPr lang="en-GB" altLang="en-US" sz="1300" b="1" i="0" dirty="0"/>
          </a:p>
          <a:p>
            <a:pPr marL="0" indent="0">
              <a:buClr>
                <a:srgbClr val="0F5494"/>
              </a:buClr>
              <a:buSzPct val="120000"/>
              <a:buFontTx/>
              <a:buNone/>
              <a:defRPr/>
            </a:pPr>
            <a:r>
              <a:rPr lang="en-GB" altLang="en-US" sz="1300" b="1" i="0" dirty="0"/>
              <a:t>EU Better Regulation Guidelines:</a:t>
            </a:r>
          </a:p>
          <a:p>
            <a:pPr marL="0" indent="0">
              <a:buClr>
                <a:srgbClr val="0F5494"/>
              </a:buClr>
              <a:buSzPct val="120000"/>
              <a:buFontTx/>
              <a:buNone/>
              <a:defRPr/>
            </a:pPr>
            <a:r>
              <a:rPr lang="en-GB" altLang="en-US" sz="1300" i="0" dirty="0">
                <a:hlinkClick r:id="rId8"/>
              </a:rPr>
              <a:t>http://</a:t>
            </a:r>
            <a:r>
              <a:rPr lang="en-GB" altLang="en-US" sz="1300" i="0" dirty="0" smtClean="0">
                <a:hlinkClick r:id="rId8"/>
              </a:rPr>
              <a:t>ec.europa.eu/smart-regulation/guidelines/toc_guide_en.htm</a:t>
            </a:r>
            <a:r>
              <a:rPr lang="en-GB" altLang="en-US" sz="1300" i="0" dirty="0" smtClean="0"/>
              <a:t>  </a:t>
            </a:r>
            <a:endParaRPr lang="en-GB" altLang="en-US" sz="1300" i="0" dirty="0"/>
          </a:p>
          <a:p>
            <a:pPr marL="0" indent="0">
              <a:buClr>
                <a:srgbClr val="0F5494"/>
              </a:buClr>
              <a:buSzPct val="120000"/>
              <a:buFontTx/>
              <a:buNone/>
              <a:defRPr/>
            </a:pPr>
            <a:endParaRPr lang="en-GB" altLang="en-US" sz="1300" b="1" i="0" dirty="0"/>
          </a:p>
          <a:p>
            <a:pPr marL="0" indent="0">
              <a:buClr>
                <a:srgbClr val="0F5494"/>
              </a:buClr>
              <a:buSzPct val="120000"/>
              <a:buFontTx/>
              <a:buNone/>
              <a:defRPr/>
            </a:pPr>
            <a:r>
              <a:rPr lang="en-GB" altLang="en-US" sz="1300" b="1" i="0" dirty="0" smtClean="0"/>
              <a:t>Inter-institutional </a:t>
            </a:r>
            <a:r>
              <a:rPr lang="en-GB" altLang="en-US" sz="1300" b="1" i="0" dirty="0"/>
              <a:t>agreement on better </a:t>
            </a:r>
            <a:r>
              <a:rPr lang="en-GB" altLang="en-US" sz="1300" b="1" i="0" dirty="0" smtClean="0"/>
              <a:t>law-making (2016):</a:t>
            </a:r>
            <a:endParaRPr lang="en-GB" altLang="en-US" sz="1300" b="1" i="0" dirty="0"/>
          </a:p>
          <a:p>
            <a:pPr marL="0" indent="0">
              <a:buClr>
                <a:srgbClr val="0F5494"/>
              </a:buClr>
              <a:buSzPct val="120000"/>
              <a:buFontTx/>
              <a:buNone/>
              <a:defRPr/>
            </a:pPr>
            <a:r>
              <a:rPr lang="en-GB" altLang="en-US" sz="1200" i="0" dirty="0">
                <a:hlinkClick r:id="rId9"/>
              </a:rPr>
              <a:t>http://eur-lex.europa.eu/legal-content/EN/TXT/?</a:t>
            </a:r>
            <a:r>
              <a:rPr lang="en-GB" altLang="en-US" sz="1200" i="0" dirty="0" smtClean="0">
                <a:hlinkClick r:id="rId9"/>
              </a:rPr>
              <a:t>qid=1474895262798&amp;uri=CELEX:32016Q0512(01</a:t>
            </a:r>
            <a:r>
              <a:rPr lang="en-GB" altLang="en-US" sz="1200" i="0" dirty="0" smtClean="0"/>
              <a:t> </a:t>
            </a:r>
          </a:p>
          <a:p>
            <a:pPr marL="0" indent="0">
              <a:buClr>
                <a:srgbClr val="0F5494"/>
              </a:buClr>
              <a:buSzPct val="120000"/>
              <a:buFontTx/>
              <a:buNone/>
              <a:defRPr/>
            </a:pPr>
            <a:endParaRPr lang="en-GB" altLang="en-US" sz="1300" b="1" i="0" dirty="0"/>
          </a:p>
          <a:p>
            <a:pPr marL="0" indent="0">
              <a:buClr>
                <a:srgbClr val="0F5494"/>
              </a:buClr>
              <a:buSzPct val="120000"/>
              <a:buFontTx/>
              <a:buNone/>
              <a:defRPr/>
            </a:pPr>
            <a:endParaRPr lang="en-GB" sz="1600" dirty="0" smtClean="0"/>
          </a:p>
          <a:p>
            <a:pPr marL="0" indent="0">
              <a:buClr>
                <a:srgbClr val="0F5494"/>
              </a:buClr>
              <a:buSzPct val="120000"/>
              <a:buFontTx/>
              <a:buNone/>
              <a:defRPr/>
            </a:pPr>
            <a:endParaRPr lang="sv-SE" altLang="en-US" sz="1500" dirty="0" smtClean="0"/>
          </a:p>
          <a:p>
            <a:pPr>
              <a:buClr>
                <a:srgbClr val="0F5494"/>
              </a:buClr>
              <a:buSzPct val="120000"/>
              <a:defRPr/>
            </a:pPr>
            <a:endParaRPr lang="sv-SE" altLang="en-US" sz="1800" dirty="0" smtClean="0"/>
          </a:p>
          <a:p>
            <a:pPr>
              <a:buClr>
                <a:srgbClr val="0F5494"/>
              </a:buClr>
              <a:buSzPct val="120000"/>
              <a:buFontTx/>
              <a:buNone/>
              <a:defRPr/>
            </a:pPr>
            <a:endParaRPr lang="sv-SE" altLang="en-US" sz="2000" dirty="0" smtClean="0"/>
          </a:p>
          <a:p>
            <a:pPr>
              <a:buClr>
                <a:srgbClr val="0F5494"/>
              </a:buClr>
              <a:buSzPct val="120000"/>
              <a:defRPr/>
            </a:pPr>
            <a:endParaRPr lang="sv-SE" altLang="en-US" sz="2000" dirty="0" smtClean="0"/>
          </a:p>
        </p:txBody>
      </p:sp>
    </p:spTree>
    <p:extLst>
      <p:ext uri="{BB962C8B-B14F-4D97-AF65-F5344CB8AC3E}">
        <p14:creationId xmlns:p14="http://schemas.microsoft.com/office/powerpoint/2010/main" val="8901007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95288" y="1628775"/>
            <a:ext cx="8229600" cy="1439863"/>
          </a:xfrm>
        </p:spPr>
        <p:txBody>
          <a:bodyPr/>
          <a:lstStyle/>
          <a:p>
            <a:pPr algn="ctr"/>
            <a:r>
              <a:rPr lang="en-GB" sz="3600" dirty="0"/>
              <a:t>Contact for further questions:</a:t>
            </a:r>
          </a:p>
        </p:txBody>
      </p:sp>
      <p:sp>
        <p:nvSpPr>
          <p:cNvPr id="11267" name="Content Placeholder 3"/>
          <p:cNvSpPr>
            <a:spLocks noGrp="1"/>
          </p:cNvSpPr>
          <p:nvPr>
            <p:ph idx="1"/>
          </p:nvPr>
        </p:nvSpPr>
        <p:spPr>
          <a:xfrm>
            <a:off x="457200" y="3357563"/>
            <a:ext cx="8229600" cy="2509837"/>
          </a:xfrm>
        </p:spPr>
        <p:txBody>
          <a:bodyPr/>
          <a:lstStyle/>
          <a:p>
            <a:pPr algn="ctr">
              <a:buClr>
                <a:srgbClr val="0F5494"/>
              </a:buClr>
              <a:buSzPct val="120000"/>
              <a:buFontTx/>
              <a:buNone/>
            </a:pPr>
            <a:r>
              <a:rPr lang="en-GB" dirty="0"/>
              <a:t>Centre of Thematic Expertise on PAR</a:t>
            </a:r>
          </a:p>
          <a:p>
            <a:pPr algn="ctr">
              <a:buClr>
                <a:srgbClr val="0F5494"/>
              </a:buClr>
              <a:buSzPct val="120000"/>
              <a:buFontTx/>
              <a:buNone/>
            </a:pPr>
            <a:r>
              <a:rPr lang="en-GB" dirty="0"/>
              <a:t>DG NEAR.A3 – Thematic Support, Monitoring and Evaluation</a:t>
            </a:r>
          </a:p>
          <a:p>
            <a:pPr algn="ctr">
              <a:buClr>
                <a:srgbClr val="0F5494"/>
              </a:buClr>
              <a:buSzPct val="120000"/>
              <a:buFontTx/>
              <a:buNone/>
            </a:pPr>
            <a:endParaRPr lang="en-GB" dirty="0"/>
          </a:p>
          <a:p>
            <a:pPr algn="ctr">
              <a:buClr>
                <a:srgbClr val="0F5494"/>
              </a:buClr>
              <a:buSzPct val="120000"/>
              <a:buFontTx/>
              <a:buNone/>
            </a:pPr>
            <a:r>
              <a:rPr lang="en-GB" b="1" dirty="0"/>
              <a:t>Email: </a:t>
            </a:r>
            <a:r>
              <a:rPr lang="en-GB" b="1" dirty="0">
                <a:hlinkClick r:id="rId3"/>
              </a:rPr>
              <a:t>NEAR-PAR@ec.europa.eu</a:t>
            </a:r>
            <a:r>
              <a:rPr lang="en-GB" b="1" dirty="0"/>
              <a:t> </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28600" y="228600"/>
            <a:ext cx="8229600" cy="649288"/>
          </a:xfrm>
        </p:spPr>
        <p:txBody>
          <a:bodyPr/>
          <a:lstStyle/>
          <a:p>
            <a:r>
              <a:rPr lang="en-GB" altLang="en-US" dirty="0" smtClean="0">
                <a:solidFill>
                  <a:schemeClr val="bg1"/>
                </a:solidFill>
                <a:ea typeface="ＭＳ Ｐゴシック" pitchFamily="34" charset="-128"/>
              </a:rPr>
              <a:t>Scope and content</a:t>
            </a:r>
          </a:p>
        </p:txBody>
      </p:sp>
      <p:sp>
        <p:nvSpPr>
          <p:cNvPr id="4099" name="Content Placeholder 2"/>
          <p:cNvSpPr>
            <a:spLocks noGrp="1"/>
          </p:cNvSpPr>
          <p:nvPr>
            <p:ph idx="1"/>
          </p:nvPr>
        </p:nvSpPr>
        <p:spPr>
          <a:xfrm>
            <a:off x="251520" y="1484784"/>
            <a:ext cx="8712200" cy="5000625"/>
          </a:xfrm>
        </p:spPr>
        <p:txBody>
          <a:bodyPr/>
          <a:lstStyle/>
          <a:p>
            <a:pPr marL="0" indent="0">
              <a:spcAft>
                <a:spcPts val="600"/>
              </a:spcAft>
              <a:buClr>
                <a:schemeClr val="tx1"/>
              </a:buClr>
              <a:buFontTx/>
              <a:buNone/>
              <a:defRPr/>
            </a:pPr>
            <a:r>
              <a:rPr lang="en-GB" altLang="en-US" i="0" dirty="0" smtClean="0"/>
              <a:t>Ensuring consistency </a:t>
            </a:r>
            <a:r>
              <a:rPr lang="en-GB" altLang="en-US" i="0" dirty="0"/>
              <a:t>between Twinning projects and horizontal PAR </a:t>
            </a:r>
            <a:r>
              <a:rPr lang="en-GB" altLang="en-US" i="0" dirty="0" smtClean="0"/>
              <a:t>and contributing to more </a:t>
            </a:r>
            <a:r>
              <a:rPr lang="en-GB" altLang="en-US" i="0" dirty="0"/>
              <a:t>sustainable results of </a:t>
            </a:r>
            <a:r>
              <a:rPr lang="en-GB" altLang="en-US" i="0" dirty="0" smtClean="0"/>
              <a:t>sectorial </a:t>
            </a:r>
            <a:r>
              <a:rPr lang="en-GB" altLang="en-US" i="0" dirty="0"/>
              <a:t>IB </a:t>
            </a:r>
            <a:r>
              <a:rPr lang="en-GB" altLang="en-US" i="0" dirty="0" smtClean="0"/>
              <a:t>projects </a:t>
            </a:r>
          </a:p>
          <a:p>
            <a:pPr marL="0" indent="0">
              <a:spcAft>
                <a:spcPts val="600"/>
              </a:spcAft>
              <a:buClr>
                <a:schemeClr val="tx1"/>
              </a:buClr>
              <a:buFontTx/>
              <a:buNone/>
              <a:defRPr/>
            </a:pPr>
            <a:r>
              <a:rPr lang="en-GB" altLang="en-US" sz="1600" dirty="0" smtClean="0"/>
              <a:t>Integration of the Principles of PA and the Better Regulation approach into sectorial assistance</a:t>
            </a:r>
            <a:endParaRPr lang="en-GB" altLang="en-US" sz="1600" i="0" dirty="0" smtClean="0"/>
          </a:p>
          <a:p>
            <a:pPr marL="0" indent="0">
              <a:spcAft>
                <a:spcPts val="600"/>
              </a:spcAft>
              <a:buClr>
                <a:schemeClr val="tx1"/>
              </a:buClr>
              <a:buFontTx/>
              <a:buNone/>
              <a:defRPr/>
            </a:pPr>
            <a:endParaRPr lang="en-GB" altLang="en-US" sz="1200" b="1" i="0" dirty="0">
              <a:solidFill>
                <a:schemeClr val="tx1"/>
              </a:solidFill>
            </a:endParaRPr>
          </a:p>
          <a:p>
            <a:pPr marL="0" indent="0">
              <a:spcAft>
                <a:spcPts val="600"/>
              </a:spcAft>
              <a:buClr>
                <a:schemeClr val="tx1"/>
              </a:buClr>
              <a:buFontTx/>
              <a:buNone/>
              <a:defRPr/>
            </a:pPr>
            <a:endParaRPr lang="en-GB" altLang="en-US" b="1" dirty="0" smtClean="0">
              <a:solidFill>
                <a:schemeClr val="tx1"/>
              </a:solidFill>
            </a:endParaRPr>
          </a:p>
          <a:p>
            <a:pPr marL="0" indent="0">
              <a:spcAft>
                <a:spcPts val="600"/>
              </a:spcAft>
              <a:buClr>
                <a:schemeClr val="tx1"/>
              </a:buClr>
              <a:buNone/>
              <a:defRPr/>
            </a:pPr>
            <a:r>
              <a:rPr lang="en-GB" altLang="en-US" sz="2200" b="1" dirty="0"/>
              <a:t>Horizontal PAR - </a:t>
            </a:r>
            <a:r>
              <a:rPr lang="en-GB" altLang="en-US" sz="2200" dirty="0"/>
              <a:t>New approach and its </a:t>
            </a:r>
            <a:r>
              <a:rPr lang="en-GB" altLang="en-US" sz="2200" dirty="0" smtClean="0"/>
              <a:t>implementation</a:t>
            </a:r>
          </a:p>
          <a:p>
            <a:pPr marL="0" indent="0">
              <a:spcAft>
                <a:spcPts val="600"/>
              </a:spcAft>
              <a:buClr>
                <a:schemeClr val="tx1"/>
              </a:buClr>
              <a:buNone/>
              <a:defRPr/>
            </a:pPr>
            <a:endParaRPr lang="en-GB" altLang="en-US" sz="1200" dirty="0"/>
          </a:p>
          <a:p>
            <a:pPr marL="0" indent="0">
              <a:spcAft>
                <a:spcPts val="600"/>
              </a:spcAft>
              <a:buClr>
                <a:schemeClr val="tx1"/>
              </a:buClr>
              <a:buNone/>
              <a:defRPr/>
            </a:pPr>
            <a:r>
              <a:rPr lang="en-GB" altLang="en-US" sz="2200" b="1" dirty="0" smtClean="0"/>
              <a:t>Twinning </a:t>
            </a:r>
            <a:r>
              <a:rPr lang="en-GB" altLang="en-US" sz="2200" b="1" dirty="0"/>
              <a:t>and PAR - </a:t>
            </a:r>
            <a:r>
              <a:rPr lang="en-GB" altLang="en-US" sz="2200" dirty="0"/>
              <a:t>Assumptions and </a:t>
            </a:r>
            <a:r>
              <a:rPr lang="en-GB" altLang="en-US" sz="2200" dirty="0" smtClean="0"/>
              <a:t>lessons </a:t>
            </a:r>
            <a:r>
              <a:rPr lang="en-GB" altLang="en-US" sz="2200" dirty="0"/>
              <a:t>learnt</a:t>
            </a:r>
          </a:p>
          <a:p>
            <a:pPr marL="0" indent="0">
              <a:spcAft>
                <a:spcPts val="600"/>
              </a:spcAft>
              <a:buClr>
                <a:schemeClr val="tx1"/>
              </a:buClr>
              <a:buFontTx/>
              <a:buNone/>
              <a:defRPr/>
            </a:pPr>
            <a:endParaRPr lang="en-GB" altLang="en-US" sz="1200" b="1" dirty="0" smtClean="0"/>
          </a:p>
          <a:p>
            <a:pPr marL="0" indent="0">
              <a:spcAft>
                <a:spcPts val="600"/>
              </a:spcAft>
              <a:buClr>
                <a:schemeClr val="tx1"/>
              </a:buClr>
              <a:buNone/>
              <a:defRPr/>
            </a:pPr>
            <a:r>
              <a:rPr lang="en-GB" altLang="en-US" sz="2200" b="1" dirty="0" smtClean="0"/>
              <a:t>Twinning contributing to PAR</a:t>
            </a:r>
            <a:r>
              <a:rPr lang="en-GB" altLang="en-US" sz="2200" dirty="0" smtClean="0"/>
              <a:t> – Practical advices</a:t>
            </a:r>
          </a:p>
          <a:p>
            <a:pPr marL="0" indent="0">
              <a:spcAft>
                <a:spcPts val="600"/>
              </a:spcAft>
              <a:buClr>
                <a:schemeClr val="tx1"/>
              </a:buClr>
              <a:buFontTx/>
              <a:buNone/>
              <a:defRPr/>
            </a:pPr>
            <a:endParaRPr lang="en-GB" altLang="en-US" sz="2000" dirty="0" smtClean="0">
              <a:solidFill>
                <a:schemeClr val="tx1"/>
              </a:solidFill>
            </a:endParaRPr>
          </a:p>
        </p:txBody>
      </p:sp>
    </p:spTree>
    <p:extLst>
      <p:ext uri="{BB962C8B-B14F-4D97-AF65-F5344CB8AC3E}">
        <p14:creationId xmlns:p14="http://schemas.microsoft.com/office/powerpoint/2010/main" val="1458128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95288" y="1124744"/>
            <a:ext cx="8229600" cy="649287"/>
          </a:xfrm>
        </p:spPr>
        <p:txBody>
          <a:bodyPr/>
          <a:lstStyle/>
          <a:p>
            <a:pPr algn="ctr"/>
            <a:r>
              <a:rPr lang="en-GB" altLang="en-US" sz="2800" dirty="0" smtClean="0"/>
              <a:t>Why a new approach on PAR?</a:t>
            </a:r>
            <a:endParaRPr lang="en-GB" altLang="en-US" sz="2300" dirty="0" smtClean="0"/>
          </a:p>
        </p:txBody>
      </p:sp>
      <p:sp>
        <p:nvSpPr>
          <p:cNvPr id="6147" name="Content Placeholder 2"/>
          <p:cNvSpPr>
            <a:spLocks noGrp="1"/>
          </p:cNvSpPr>
          <p:nvPr>
            <p:ph idx="1"/>
          </p:nvPr>
        </p:nvSpPr>
        <p:spPr>
          <a:xfrm>
            <a:off x="468313" y="1700808"/>
            <a:ext cx="8496300" cy="4681537"/>
          </a:xfrm>
        </p:spPr>
        <p:txBody>
          <a:bodyPr/>
          <a:lstStyle/>
          <a:p>
            <a:pPr marL="0" indent="0">
              <a:lnSpc>
                <a:spcPts val="2800"/>
              </a:lnSpc>
              <a:buClrTx/>
              <a:buFontTx/>
              <a:buNone/>
              <a:defRPr/>
            </a:pPr>
            <a:r>
              <a:rPr lang="en-GB" altLang="en-US" sz="1500" b="1" i="0" dirty="0" smtClean="0"/>
              <a:t>Lessons learnt:</a:t>
            </a:r>
          </a:p>
          <a:p>
            <a:pPr>
              <a:lnSpc>
                <a:spcPts val="2800"/>
              </a:lnSpc>
              <a:buClrTx/>
              <a:defRPr/>
            </a:pPr>
            <a:r>
              <a:rPr lang="en-GB" altLang="en-US" sz="1500" i="0" dirty="0"/>
              <a:t>No sustainable results in developing administrative capacities and implementing sector-specific policies and legislation</a:t>
            </a:r>
          </a:p>
          <a:p>
            <a:pPr>
              <a:lnSpc>
                <a:spcPts val="2800"/>
              </a:lnSpc>
              <a:buClrTx/>
              <a:defRPr/>
            </a:pPr>
            <a:r>
              <a:rPr lang="en-GB" altLang="en-US" sz="1500" i="0" dirty="0" smtClean="0"/>
              <a:t>Lack of common and agreed policy framework against which to measure reforms progress </a:t>
            </a:r>
          </a:p>
          <a:p>
            <a:pPr marL="0" indent="0">
              <a:buClrTx/>
              <a:buFontTx/>
              <a:buNone/>
              <a:defRPr/>
            </a:pPr>
            <a:endParaRPr lang="en-GB" altLang="en-US" sz="400" i="0" dirty="0" smtClean="0"/>
          </a:p>
          <a:p>
            <a:pPr marL="0" indent="0">
              <a:lnSpc>
                <a:spcPts val="2800"/>
              </a:lnSpc>
              <a:buClrTx/>
              <a:buFontTx/>
              <a:buNone/>
              <a:defRPr/>
            </a:pPr>
            <a:r>
              <a:rPr lang="en-GB" altLang="en-US" sz="1500" b="1" i="0" dirty="0" smtClean="0"/>
              <a:t>New considerations and facts:</a:t>
            </a:r>
          </a:p>
          <a:p>
            <a:pPr>
              <a:lnSpc>
                <a:spcPts val="2800"/>
              </a:lnSpc>
              <a:buClrTx/>
              <a:defRPr/>
            </a:pPr>
            <a:r>
              <a:rPr lang="en-GB" altLang="en-US" sz="1500" i="0" dirty="0"/>
              <a:t>No </a:t>
            </a:r>
            <a:r>
              <a:rPr lang="en-GB" altLang="en-US" sz="1500" b="1" i="0" dirty="0"/>
              <a:t>economic development</a:t>
            </a:r>
            <a:r>
              <a:rPr lang="en-GB" altLang="en-US" sz="1500" i="0" dirty="0"/>
              <a:t> without well-functioning public </a:t>
            </a:r>
            <a:r>
              <a:rPr lang="en-GB" altLang="en-US" sz="1500" i="0" dirty="0" smtClean="0"/>
              <a:t>administrations</a:t>
            </a:r>
            <a:endParaRPr lang="en-GB" altLang="en-US" sz="1500" i="0" dirty="0"/>
          </a:p>
          <a:p>
            <a:pPr>
              <a:lnSpc>
                <a:spcPts val="2800"/>
              </a:lnSpc>
              <a:buClrTx/>
              <a:defRPr/>
            </a:pPr>
            <a:r>
              <a:rPr lang="en-GB" altLang="en-US" sz="1500" i="0" dirty="0" smtClean="0"/>
              <a:t>Commitment to </a:t>
            </a:r>
            <a:r>
              <a:rPr lang="en-GB" altLang="en-US" sz="1500" b="1" i="0" dirty="0" smtClean="0"/>
              <a:t>Better Regulation </a:t>
            </a:r>
            <a:r>
              <a:rPr lang="en-GB" altLang="en-US" sz="1500" i="0" dirty="0" smtClean="0"/>
              <a:t>at the EU level needs to be reflected in the EU funding (transparent, inclusive and evidence-based policy development)</a:t>
            </a:r>
            <a:endParaRPr lang="en-GB" altLang="en-US" sz="1500" dirty="0"/>
          </a:p>
          <a:p>
            <a:pPr>
              <a:lnSpc>
                <a:spcPts val="2800"/>
              </a:lnSpc>
              <a:buClrTx/>
              <a:defRPr/>
            </a:pPr>
            <a:r>
              <a:rPr lang="en-GB" altLang="en-US" sz="1500" i="0" dirty="0" smtClean="0"/>
              <a:t>Commitment </a:t>
            </a:r>
            <a:r>
              <a:rPr lang="en-GB" altLang="en-US" sz="1500" i="0" dirty="0"/>
              <a:t>of countries to the UN </a:t>
            </a:r>
            <a:r>
              <a:rPr lang="en-GB" altLang="en-US" sz="1500" b="1" i="0" dirty="0"/>
              <a:t>Sustainable Development Goal 16 </a:t>
            </a:r>
            <a:r>
              <a:rPr lang="en-GB" altLang="en-US" sz="1500" i="0" dirty="0" smtClean="0"/>
              <a:t>(effective</a:t>
            </a:r>
            <a:r>
              <a:rPr lang="en-GB" altLang="en-US" sz="1500" i="0" dirty="0"/>
              <a:t>, accountable and transparent institutions; </a:t>
            </a:r>
            <a:r>
              <a:rPr lang="en-GB" altLang="en-US" sz="1500" i="0" dirty="0" smtClean="0"/>
              <a:t>participatory </a:t>
            </a:r>
            <a:r>
              <a:rPr lang="en-GB" altLang="en-US" sz="1500" i="0" dirty="0"/>
              <a:t>decision-making; </a:t>
            </a:r>
            <a:r>
              <a:rPr lang="en-GB" altLang="en-US" sz="1500" i="0" dirty="0" smtClean="0"/>
              <a:t>citizens right to access public information)</a:t>
            </a:r>
          </a:p>
          <a:p>
            <a:pPr>
              <a:lnSpc>
                <a:spcPts val="2800"/>
              </a:lnSpc>
              <a:buClrTx/>
              <a:defRPr/>
            </a:pPr>
            <a:endParaRPr lang="en-GB" altLang="en-US" sz="2000" i="0" dirty="0">
              <a:solidFill>
                <a:schemeClr val="tx1"/>
              </a:solidFill>
            </a:endParaRPr>
          </a:p>
          <a:p>
            <a:pPr>
              <a:lnSpc>
                <a:spcPts val="2800"/>
              </a:lnSpc>
              <a:buClrTx/>
              <a:defRPr/>
            </a:pPr>
            <a:endParaRPr lang="en-GB" altLang="en-US" sz="1800" dirty="0">
              <a:solidFill>
                <a:srgbClr val="000000"/>
              </a:solidFill>
            </a:endParaRPr>
          </a:p>
          <a:p>
            <a:pPr lvl="1">
              <a:lnSpc>
                <a:spcPts val="2300"/>
              </a:lnSpc>
              <a:buClrTx/>
              <a:buFont typeface="Wingdings" panose="05000000000000000000" pitchFamily="2" charset="2"/>
              <a:buChar char="Ø"/>
              <a:defRPr/>
            </a:pPr>
            <a:endParaRPr lang="en-GB" altLang="en-US" sz="1600" dirty="0">
              <a:solidFill>
                <a:srgbClr val="3166CF"/>
              </a:solidFill>
            </a:endParaRPr>
          </a:p>
          <a:p>
            <a:pPr marL="0" indent="0">
              <a:buClrTx/>
              <a:buFontTx/>
              <a:buNone/>
              <a:defRPr/>
            </a:pPr>
            <a:endParaRPr lang="en-GB" altLang="en-US" sz="2000" i="0" dirty="0" smtClean="0">
              <a:solidFill>
                <a:schemeClr val="tx1"/>
              </a:solidFill>
            </a:endParaRPr>
          </a:p>
          <a:p>
            <a:pPr marL="457200" indent="-457200">
              <a:buClrTx/>
              <a:defRPr/>
            </a:pPr>
            <a:endParaRPr lang="en-GB" altLang="en-US" sz="2000" i="0" dirty="0"/>
          </a:p>
          <a:p>
            <a:pPr marL="457200" indent="-457200">
              <a:buClrTx/>
              <a:defRPr/>
            </a:pPr>
            <a:endParaRPr lang="en-GB" altLang="en-US" sz="2000" i="0" dirty="0"/>
          </a:p>
          <a:p>
            <a:pPr marL="457200" indent="-457200">
              <a:buClrTx/>
              <a:defRPr/>
            </a:pPr>
            <a:endParaRPr lang="en-GB" altLang="en-US" sz="2200" i="0" dirty="0" smtClean="0"/>
          </a:p>
          <a:p>
            <a:pPr marL="0" indent="0">
              <a:buClrTx/>
              <a:buFontTx/>
              <a:buNone/>
              <a:defRPr/>
            </a:pPr>
            <a:endParaRPr lang="en-GB" altLang="en-US" sz="2200" i="0" dirty="0" smtClean="0"/>
          </a:p>
          <a:p>
            <a:pPr marL="857250" lvl="1" indent="-457200">
              <a:buClrTx/>
              <a:defRPr/>
            </a:pPr>
            <a:endParaRPr lang="en-GB" altLang="en-US" dirty="0" smtClean="0"/>
          </a:p>
          <a:p>
            <a:pPr marL="457200" indent="-457200">
              <a:buClrTx/>
              <a:buFontTx/>
              <a:buNone/>
              <a:defRPr/>
            </a:pPr>
            <a:endParaRPr lang="en-GB" altLang="en-US" sz="1400" i="0" dirty="0" smtClean="0"/>
          </a:p>
          <a:p>
            <a:pPr marL="457200" indent="-457200">
              <a:buFontTx/>
              <a:buNone/>
              <a:defRPr/>
            </a:pPr>
            <a:endParaRPr lang="en-GB" altLang="en-US" sz="2200" i="0" dirty="0" smtClean="0"/>
          </a:p>
          <a:p>
            <a:pPr marL="457200" indent="-457200">
              <a:buFontTx/>
              <a:buAutoNum type="arabicParenR"/>
              <a:defRPr/>
            </a:pPr>
            <a:endParaRPr lang="en-GB" altLang="en-US" sz="2200" i="0" dirty="0" smtClean="0"/>
          </a:p>
        </p:txBody>
      </p:sp>
    </p:spTree>
    <p:extLst>
      <p:ext uri="{BB962C8B-B14F-4D97-AF65-F5344CB8AC3E}">
        <p14:creationId xmlns:p14="http://schemas.microsoft.com/office/powerpoint/2010/main" val="1119753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93898" y="0"/>
            <a:ext cx="8299648" cy="476672"/>
          </a:xfrm>
        </p:spPr>
        <p:txBody>
          <a:bodyPr/>
          <a:lstStyle/>
          <a:p>
            <a:r>
              <a:rPr lang="en-US" altLang="en-US" sz="2400" dirty="0">
                <a:solidFill>
                  <a:schemeClr val="bg1"/>
                </a:solidFill>
              </a:rPr>
              <a:t>PAR definition and implementation framework</a:t>
            </a:r>
            <a:endParaRPr lang="en-US" altLang="en-US" dirty="0" smtClean="0">
              <a:solidFill>
                <a:schemeClr val="bg1"/>
              </a:solidFill>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095891517"/>
              </p:ext>
            </p:extLst>
          </p:nvPr>
        </p:nvGraphicFramePr>
        <p:xfrm>
          <a:off x="518120" y="1611316"/>
          <a:ext cx="7851204"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2"/>
          <p:cNvSpPr>
            <a:spLocks noChangeArrowheads="1"/>
          </p:cNvSpPr>
          <p:nvPr/>
        </p:nvSpPr>
        <p:spPr bwMode="auto">
          <a:xfrm>
            <a:off x="250825" y="1196752"/>
            <a:ext cx="2808288" cy="954087"/>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marL="0" lvl="1">
              <a:spcAft>
                <a:spcPts val="600"/>
              </a:spcAft>
              <a:defRPr/>
            </a:pPr>
            <a:r>
              <a:rPr lang="en-GB" sz="1400" b="1" dirty="0">
                <a:solidFill>
                  <a:srgbClr val="000000"/>
                </a:solidFill>
              </a:rPr>
              <a:t>Public administration </a:t>
            </a:r>
            <a:r>
              <a:rPr lang="en-GB" sz="1400" dirty="0">
                <a:solidFill>
                  <a:srgbClr val="000000"/>
                </a:solidFill>
              </a:rPr>
              <a:t>has five separate yet interlinked and mutually enhancing dimensions (core areas)</a:t>
            </a:r>
          </a:p>
        </p:txBody>
      </p:sp>
      <p:sp>
        <p:nvSpPr>
          <p:cNvPr id="29701" name="Oval 9"/>
          <p:cNvSpPr>
            <a:spLocks noChangeArrowheads="1"/>
          </p:cNvSpPr>
          <p:nvPr/>
        </p:nvSpPr>
        <p:spPr bwMode="auto">
          <a:xfrm>
            <a:off x="4572000" y="3357563"/>
            <a:ext cx="144463" cy="15113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marL="3175" eaLnBrk="0" hangingPunct="0">
              <a:defRPr sz="2400">
                <a:solidFill>
                  <a:srgbClr val="0F5494"/>
                </a:solidFill>
                <a:latin typeface="Times New Roman" pitchFamily="18" charset="0"/>
              </a:defRPr>
            </a:lvl1pPr>
            <a:lvl2pPr marL="742950" indent="-285750" eaLnBrk="0" hangingPunct="0">
              <a:defRPr sz="2400">
                <a:solidFill>
                  <a:srgbClr val="0F5494"/>
                </a:solidFill>
                <a:latin typeface="Times New Roman" pitchFamily="18" charset="0"/>
              </a:defRPr>
            </a:lvl2pPr>
            <a:lvl3pPr marL="1143000" indent="-228600" eaLnBrk="0" hangingPunct="0">
              <a:defRPr sz="2400">
                <a:solidFill>
                  <a:srgbClr val="0F5494"/>
                </a:solidFill>
                <a:latin typeface="Times New Roman" pitchFamily="18" charset="0"/>
              </a:defRPr>
            </a:lvl3pPr>
            <a:lvl4pPr marL="1600200" indent="-228600" eaLnBrk="0" hangingPunct="0">
              <a:defRPr sz="2400">
                <a:solidFill>
                  <a:srgbClr val="0F5494"/>
                </a:solidFill>
                <a:latin typeface="Times New Roman" pitchFamily="18" charset="0"/>
              </a:defRPr>
            </a:lvl4pPr>
            <a:lvl5pPr marL="2057400" indent="-228600" eaLnBrk="0" hangingPunct="0">
              <a:defRPr sz="2400">
                <a:solidFill>
                  <a:srgbClr val="0F5494"/>
                </a:solidFill>
                <a:latin typeface="Times New Roman" pitchFamily="18" charset="0"/>
              </a:defRPr>
            </a:lvl5pPr>
            <a:lvl6pPr marL="2514600" indent="-228600" eaLnBrk="0" fontAlgn="base" hangingPunct="0">
              <a:spcBef>
                <a:spcPct val="0"/>
              </a:spcBef>
              <a:spcAft>
                <a:spcPct val="0"/>
              </a:spcAft>
              <a:defRPr sz="2400">
                <a:solidFill>
                  <a:srgbClr val="0F5494"/>
                </a:solidFill>
                <a:latin typeface="Times New Roman" pitchFamily="18" charset="0"/>
              </a:defRPr>
            </a:lvl6pPr>
            <a:lvl7pPr marL="2971800" indent="-228600" eaLnBrk="0" fontAlgn="base" hangingPunct="0">
              <a:spcBef>
                <a:spcPct val="0"/>
              </a:spcBef>
              <a:spcAft>
                <a:spcPct val="0"/>
              </a:spcAft>
              <a:defRPr sz="2400">
                <a:solidFill>
                  <a:srgbClr val="0F5494"/>
                </a:solidFill>
                <a:latin typeface="Times New Roman" pitchFamily="18" charset="0"/>
              </a:defRPr>
            </a:lvl7pPr>
            <a:lvl8pPr marL="3429000" indent="-228600" eaLnBrk="0" fontAlgn="base" hangingPunct="0">
              <a:spcBef>
                <a:spcPct val="0"/>
              </a:spcBef>
              <a:spcAft>
                <a:spcPct val="0"/>
              </a:spcAft>
              <a:defRPr sz="2400">
                <a:solidFill>
                  <a:srgbClr val="0F5494"/>
                </a:solidFill>
                <a:latin typeface="Times New Roman" pitchFamily="18" charset="0"/>
              </a:defRPr>
            </a:lvl8pPr>
            <a:lvl9pPr marL="3886200" indent="-228600" eaLnBrk="0" fontAlgn="base" hangingPunct="0">
              <a:spcBef>
                <a:spcPct val="0"/>
              </a:spcBef>
              <a:spcAft>
                <a:spcPct val="0"/>
              </a:spcAft>
              <a:defRPr sz="2400">
                <a:solidFill>
                  <a:srgbClr val="0F5494"/>
                </a:solidFill>
                <a:latin typeface="Times New Roman" pitchFamily="18" charset="0"/>
              </a:defRPr>
            </a:lvl9pPr>
          </a:lstStyle>
          <a:p>
            <a:pPr eaLnBrk="1" hangingPunct="1"/>
            <a:endParaRPr lang="en-US" altLang="en-US" sz="1200">
              <a:latin typeface="Verdana" charset="0"/>
              <a:ea typeface="ＭＳ Ｐゴシック" charset="-128"/>
            </a:endParaRPr>
          </a:p>
        </p:txBody>
      </p:sp>
      <p:sp>
        <p:nvSpPr>
          <p:cNvPr id="29702" name="Oval 15"/>
          <p:cNvSpPr>
            <a:spLocks noChangeArrowheads="1"/>
          </p:cNvSpPr>
          <p:nvPr/>
        </p:nvSpPr>
        <p:spPr bwMode="auto">
          <a:xfrm>
            <a:off x="4211638" y="3213100"/>
            <a:ext cx="914400" cy="9144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marL="3175" eaLnBrk="0" hangingPunct="0">
              <a:defRPr sz="2400">
                <a:solidFill>
                  <a:srgbClr val="0F5494"/>
                </a:solidFill>
                <a:latin typeface="Times New Roman" pitchFamily="18" charset="0"/>
              </a:defRPr>
            </a:lvl1pPr>
            <a:lvl2pPr marL="742950" indent="-285750" eaLnBrk="0" hangingPunct="0">
              <a:defRPr sz="2400">
                <a:solidFill>
                  <a:srgbClr val="0F5494"/>
                </a:solidFill>
                <a:latin typeface="Times New Roman" pitchFamily="18" charset="0"/>
              </a:defRPr>
            </a:lvl2pPr>
            <a:lvl3pPr marL="1143000" indent="-228600" eaLnBrk="0" hangingPunct="0">
              <a:defRPr sz="2400">
                <a:solidFill>
                  <a:srgbClr val="0F5494"/>
                </a:solidFill>
                <a:latin typeface="Times New Roman" pitchFamily="18" charset="0"/>
              </a:defRPr>
            </a:lvl3pPr>
            <a:lvl4pPr marL="1600200" indent="-228600" eaLnBrk="0" hangingPunct="0">
              <a:defRPr sz="2400">
                <a:solidFill>
                  <a:srgbClr val="0F5494"/>
                </a:solidFill>
                <a:latin typeface="Times New Roman" pitchFamily="18" charset="0"/>
              </a:defRPr>
            </a:lvl4pPr>
            <a:lvl5pPr marL="2057400" indent="-228600" eaLnBrk="0" hangingPunct="0">
              <a:defRPr sz="2400">
                <a:solidFill>
                  <a:srgbClr val="0F5494"/>
                </a:solidFill>
                <a:latin typeface="Times New Roman" pitchFamily="18" charset="0"/>
              </a:defRPr>
            </a:lvl5pPr>
            <a:lvl6pPr marL="2514600" indent="-228600" eaLnBrk="0" fontAlgn="base" hangingPunct="0">
              <a:spcBef>
                <a:spcPct val="0"/>
              </a:spcBef>
              <a:spcAft>
                <a:spcPct val="0"/>
              </a:spcAft>
              <a:defRPr sz="2400">
                <a:solidFill>
                  <a:srgbClr val="0F5494"/>
                </a:solidFill>
                <a:latin typeface="Times New Roman" pitchFamily="18" charset="0"/>
              </a:defRPr>
            </a:lvl6pPr>
            <a:lvl7pPr marL="2971800" indent="-228600" eaLnBrk="0" fontAlgn="base" hangingPunct="0">
              <a:spcBef>
                <a:spcPct val="0"/>
              </a:spcBef>
              <a:spcAft>
                <a:spcPct val="0"/>
              </a:spcAft>
              <a:defRPr sz="2400">
                <a:solidFill>
                  <a:srgbClr val="0F5494"/>
                </a:solidFill>
                <a:latin typeface="Times New Roman" pitchFamily="18" charset="0"/>
              </a:defRPr>
            </a:lvl7pPr>
            <a:lvl8pPr marL="3429000" indent="-228600" eaLnBrk="0" fontAlgn="base" hangingPunct="0">
              <a:spcBef>
                <a:spcPct val="0"/>
              </a:spcBef>
              <a:spcAft>
                <a:spcPct val="0"/>
              </a:spcAft>
              <a:defRPr sz="2400">
                <a:solidFill>
                  <a:srgbClr val="0F5494"/>
                </a:solidFill>
                <a:latin typeface="Times New Roman" pitchFamily="18" charset="0"/>
              </a:defRPr>
            </a:lvl8pPr>
            <a:lvl9pPr marL="3886200" indent="-228600" eaLnBrk="0" fontAlgn="base" hangingPunct="0">
              <a:spcBef>
                <a:spcPct val="0"/>
              </a:spcBef>
              <a:spcAft>
                <a:spcPct val="0"/>
              </a:spcAft>
              <a:defRPr sz="2400">
                <a:solidFill>
                  <a:srgbClr val="0F5494"/>
                </a:solidFill>
                <a:latin typeface="Times New Roman" pitchFamily="18" charset="0"/>
              </a:defRPr>
            </a:lvl9pPr>
          </a:lstStyle>
          <a:p>
            <a:pPr eaLnBrk="1" hangingPunct="1"/>
            <a:endParaRPr lang="en-US" altLang="en-US" sz="1200">
              <a:latin typeface="Verdana" charset="0"/>
              <a:ea typeface="ＭＳ Ｐゴシック" charset="-128"/>
            </a:endParaRPr>
          </a:p>
        </p:txBody>
      </p:sp>
      <p:sp>
        <p:nvSpPr>
          <p:cNvPr id="29703" name="Action Button: Forward or Next 18">
            <a:hlinkClick r:id="" action="ppaction://hlinkshowjump?jump=nextslide" highlightClick="1"/>
          </p:cNvPr>
          <p:cNvSpPr>
            <a:spLocks noChangeArrowheads="1"/>
          </p:cNvSpPr>
          <p:nvPr/>
        </p:nvSpPr>
        <p:spPr bwMode="auto">
          <a:xfrm>
            <a:off x="3924300" y="3789363"/>
            <a:ext cx="719138" cy="338137"/>
          </a:xfrm>
          <a:prstGeom prst="actionButtonForwardNex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marL="3175" eaLnBrk="0" hangingPunct="0">
              <a:defRPr sz="2400">
                <a:solidFill>
                  <a:srgbClr val="0F5494"/>
                </a:solidFill>
                <a:latin typeface="Times New Roman" pitchFamily="18" charset="0"/>
              </a:defRPr>
            </a:lvl1pPr>
            <a:lvl2pPr marL="742950" indent="-285750" eaLnBrk="0" hangingPunct="0">
              <a:defRPr sz="2400">
                <a:solidFill>
                  <a:srgbClr val="0F5494"/>
                </a:solidFill>
                <a:latin typeface="Times New Roman" pitchFamily="18" charset="0"/>
              </a:defRPr>
            </a:lvl2pPr>
            <a:lvl3pPr marL="1143000" indent="-228600" eaLnBrk="0" hangingPunct="0">
              <a:defRPr sz="2400">
                <a:solidFill>
                  <a:srgbClr val="0F5494"/>
                </a:solidFill>
                <a:latin typeface="Times New Roman" pitchFamily="18" charset="0"/>
              </a:defRPr>
            </a:lvl3pPr>
            <a:lvl4pPr marL="1600200" indent="-228600" eaLnBrk="0" hangingPunct="0">
              <a:defRPr sz="2400">
                <a:solidFill>
                  <a:srgbClr val="0F5494"/>
                </a:solidFill>
                <a:latin typeface="Times New Roman" pitchFamily="18" charset="0"/>
              </a:defRPr>
            </a:lvl4pPr>
            <a:lvl5pPr marL="2057400" indent="-228600" eaLnBrk="0" hangingPunct="0">
              <a:defRPr sz="2400">
                <a:solidFill>
                  <a:srgbClr val="0F5494"/>
                </a:solidFill>
                <a:latin typeface="Times New Roman" pitchFamily="18" charset="0"/>
              </a:defRPr>
            </a:lvl5pPr>
            <a:lvl6pPr marL="2514600" indent="-228600" eaLnBrk="0" fontAlgn="base" hangingPunct="0">
              <a:spcBef>
                <a:spcPct val="0"/>
              </a:spcBef>
              <a:spcAft>
                <a:spcPct val="0"/>
              </a:spcAft>
              <a:defRPr sz="2400">
                <a:solidFill>
                  <a:srgbClr val="0F5494"/>
                </a:solidFill>
                <a:latin typeface="Times New Roman" pitchFamily="18" charset="0"/>
              </a:defRPr>
            </a:lvl6pPr>
            <a:lvl7pPr marL="2971800" indent="-228600" eaLnBrk="0" fontAlgn="base" hangingPunct="0">
              <a:spcBef>
                <a:spcPct val="0"/>
              </a:spcBef>
              <a:spcAft>
                <a:spcPct val="0"/>
              </a:spcAft>
              <a:defRPr sz="2400">
                <a:solidFill>
                  <a:srgbClr val="0F5494"/>
                </a:solidFill>
                <a:latin typeface="Times New Roman" pitchFamily="18" charset="0"/>
              </a:defRPr>
            </a:lvl7pPr>
            <a:lvl8pPr marL="3429000" indent="-228600" eaLnBrk="0" fontAlgn="base" hangingPunct="0">
              <a:spcBef>
                <a:spcPct val="0"/>
              </a:spcBef>
              <a:spcAft>
                <a:spcPct val="0"/>
              </a:spcAft>
              <a:defRPr sz="2400">
                <a:solidFill>
                  <a:srgbClr val="0F5494"/>
                </a:solidFill>
                <a:latin typeface="Times New Roman" pitchFamily="18" charset="0"/>
              </a:defRPr>
            </a:lvl8pPr>
            <a:lvl9pPr marL="3886200" indent="-228600" eaLnBrk="0" fontAlgn="base" hangingPunct="0">
              <a:spcBef>
                <a:spcPct val="0"/>
              </a:spcBef>
              <a:spcAft>
                <a:spcPct val="0"/>
              </a:spcAft>
              <a:defRPr sz="2400">
                <a:solidFill>
                  <a:srgbClr val="0F5494"/>
                </a:solidFill>
                <a:latin typeface="Times New Roman" pitchFamily="18" charset="0"/>
              </a:defRPr>
            </a:lvl9pPr>
          </a:lstStyle>
          <a:p>
            <a:pPr eaLnBrk="1" hangingPunct="1"/>
            <a:endParaRPr lang="en-US" altLang="en-US" sz="1200">
              <a:latin typeface="Verdana" charset="0"/>
              <a:ea typeface="ＭＳ Ｐゴシック" charset="-128"/>
            </a:endParaRPr>
          </a:p>
        </p:txBody>
      </p:sp>
      <p:sp>
        <p:nvSpPr>
          <p:cNvPr id="21" name="Rectangle 2"/>
          <p:cNvSpPr>
            <a:spLocks noChangeArrowheads="1"/>
          </p:cNvSpPr>
          <p:nvPr/>
        </p:nvSpPr>
        <p:spPr bwMode="auto">
          <a:xfrm>
            <a:off x="6228184" y="1179909"/>
            <a:ext cx="2736304" cy="1384995"/>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a:spcAft>
                <a:spcPts val="600"/>
              </a:spcAft>
              <a:defRPr/>
            </a:pPr>
            <a:r>
              <a:rPr lang="en-GB" b="1" dirty="0">
                <a:solidFill>
                  <a:srgbClr val="000000"/>
                </a:solidFill>
              </a:rPr>
              <a:t>Public administration reform </a:t>
            </a:r>
            <a:r>
              <a:rPr lang="en-GB" dirty="0">
                <a:solidFill>
                  <a:srgbClr val="000000"/>
                </a:solidFill>
              </a:rPr>
              <a:t>is about having a medium-term strategic framework (one or several strategies) that addresses and sequences reforms within and between the different dimensions</a:t>
            </a:r>
          </a:p>
        </p:txBody>
      </p:sp>
      <p:sp>
        <p:nvSpPr>
          <p:cNvPr id="22" name="Rectangle 2"/>
          <p:cNvSpPr>
            <a:spLocks noChangeArrowheads="1"/>
          </p:cNvSpPr>
          <p:nvPr/>
        </p:nvSpPr>
        <p:spPr bwMode="auto">
          <a:xfrm>
            <a:off x="6796210" y="4242434"/>
            <a:ext cx="2024261" cy="1908215"/>
          </a:xfrm>
          <a:prstGeom prst="rect">
            <a:avLst/>
          </a:prstGeom>
          <a:ln/>
        </p:spPr>
        <p:style>
          <a:lnRef idx="0">
            <a:schemeClr val="accent2"/>
          </a:lnRef>
          <a:fillRef idx="3">
            <a:schemeClr val="accent2"/>
          </a:fillRef>
          <a:effectRef idx="3">
            <a:schemeClr val="accent2"/>
          </a:effectRef>
          <a:fontRef idx="minor">
            <a:schemeClr val="lt1"/>
          </a:fontRef>
        </p:style>
        <p:txBody>
          <a:bodyPr wrap="square">
            <a:spAutoFit/>
          </a:bodyPr>
          <a:lstStyle/>
          <a:p>
            <a:pPr marL="0" lvl="1" algn="ctr">
              <a:spcAft>
                <a:spcPts val="600"/>
              </a:spcAft>
              <a:defRPr/>
            </a:pPr>
            <a:r>
              <a:rPr lang="en-GB" sz="1600" dirty="0">
                <a:solidFill>
                  <a:srgbClr val="000000"/>
                </a:solidFill>
                <a:ea typeface="ＭＳ Ｐゴシック" charset="-128"/>
                <a:cs typeface="ＭＳ Ｐゴシック" charset="-128"/>
              </a:rPr>
              <a:t>Principles of Public Administration (</a:t>
            </a:r>
            <a:r>
              <a:rPr lang="en-GB" sz="1600" dirty="0" smtClean="0">
                <a:solidFill>
                  <a:srgbClr val="000000"/>
                </a:solidFill>
                <a:ea typeface="ＭＳ Ｐゴシック" charset="-128"/>
                <a:cs typeface="ＭＳ Ｐゴシック" charset="-128"/>
              </a:rPr>
              <a:t>OECD/SIGMA)</a:t>
            </a:r>
          </a:p>
          <a:p>
            <a:pPr marL="0" lvl="1" algn="ctr">
              <a:spcAft>
                <a:spcPts val="600"/>
              </a:spcAft>
              <a:defRPr/>
            </a:pPr>
            <a:r>
              <a:rPr lang="en-GB" sz="1600" dirty="0" smtClean="0">
                <a:solidFill>
                  <a:srgbClr val="000000"/>
                </a:solidFill>
                <a:ea typeface="ＭＳ Ｐゴシック" charset="-128"/>
                <a:cs typeface="ＭＳ Ｐゴシック" charset="-128"/>
              </a:rPr>
              <a:t>PAR monitoring framework</a:t>
            </a:r>
          </a:p>
          <a:p>
            <a:pPr marL="0" lvl="1" algn="ctr">
              <a:spcAft>
                <a:spcPts val="600"/>
              </a:spcAft>
              <a:defRPr/>
            </a:pPr>
            <a:r>
              <a:rPr lang="en-GB" dirty="0" smtClean="0">
                <a:solidFill>
                  <a:srgbClr val="000000"/>
                </a:solidFill>
                <a:ea typeface="ＭＳ Ｐゴシック" charset="-128"/>
                <a:cs typeface="ＭＳ Ｐゴシック" charset="-128"/>
              </a:rPr>
              <a:t>(IPA 2015, ENP 2016) </a:t>
            </a:r>
            <a:endParaRPr lang="en-GB" dirty="0">
              <a:solidFill>
                <a:srgbClr val="000000"/>
              </a:solidFill>
              <a:ea typeface="ＭＳ Ｐゴシック" charset="-128"/>
              <a:cs typeface="ＭＳ Ｐゴシック" charset="-128"/>
            </a:endParaRPr>
          </a:p>
        </p:txBody>
      </p:sp>
      <p:sp>
        <p:nvSpPr>
          <p:cNvPr id="24" name="Rectangle 2"/>
          <p:cNvSpPr>
            <a:spLocks noChangeArrowheads="1"/>
          </p:cNvSpPr>
          <p:nvPr/>
        </p:nvSpPr>
        <p:spPr bwMode="auto">
          <a:xfrm>
            <a:off x="216967" y="4269818"/>
            <a:ext cx="2088232" cy="2154436"/>
          </a:xfrm>
          <a:prstGeom prst="rect">
            <a:avLst/>
          </a:prstGeom>
          <a:ln/>
        </p:spPr>
        <p:style>
          <a:lnRef idx="0">
            <a:schemeClr val="accent2"/>
          </a:lnRef>
          <a:fillRef idx="3">
            <a:schemeClr val="accent2"/>
          </a:fillRef>
          <a:effectRef idx="3">
            <a:schemeClr val="accent2"/>
          </a:effectRef>
          <a:fontRef idx="minor">
            <a:schemeClr val="lt1"/>
          </a:fontRef>
        </p:style>
        <p:txBody>
          <a:bodyPr>
            <a:spAutoFit/>
          </a:bodyPr>
          <a:lstStyle/>
          <a:p>
            <a:pPr marL="0" lvl="1" algn="ctr">
              <a:spcAft>
                <a:spcPts val="600"/>
              </a:spcAft>
              <a:defRPr/>
            </a:pPr>
            <a:r>
              <a:rPr lang="en-GB" sz="1500" dirty="0" smtClean="0">
                <a:solidFill>
                  <a:srgbClr val="000000"/>
                </a:solidFill>
                <a:ea typeface="ＭＳ Ｐゴシック" charset="-128"/>
                <a:cs typeface="ＭＳ Ｐゴシック" charset="-128"/>
              </a:rPr>
              <a:t>Baseline </a:t>
            </a:r>
            <a:r>
              <a:rPr lang="en-GB" sz="1500" dirty="0">
                <a:solidFill>
                  <a:srgbClr val="000000"/>
                </a:solidFill>
                <a:ea typeface="ＭＳ Ｐゴシック" charset="-128"/>
                <a:cs typeface="ＭＳ Ｐゴシック" charset="-128"/>
              </a:rPr>
              <a:t>assessments against the Principles of Public Administration </a:t>
            </a:r>
            <a:r>
              <a:rPr lang="en-GB" sz="1500" dirty="0" smtClean="0">
                <a:solidFill>
                  <a:srgbClr val="000000"/>
                </a:solidFill>
                <a:ea typeface="ＭＳ Ｐゴシック" charset="-128"/>
                <a:cs typeface="ＭＳ Ｐゴシック" charset="-128"/>
              </a:rPr>
              <a:t>(OECD/SIGMA)</a:t>
            </a:r>
          </a:p>
          <a:p>
            <a:pPr marL="0" lvl="1" algn="ctr">
              <a:spcAft>
                <a:spcPts val="600"/>
              </a:spcAft>
              <a:defRPr/>
            </a:pPr>
            <a:r>
              <a:rPr lang="en-GB" sz="1300" dirty="0" smtClean="0">
                <a:solidFill>
                  <a:srgbClr val="000000"/>
                </a:solidFill>
                <a:ea typeface="ＭＳ Ｐゴシック" charset="-128"/>
                <a:cs typeface="ＭＳ Ｐゴシック" charset="-128"/>
              </a:rPr>
              <a:t>in both enlargement and neighbourhood partners  </a:t>
            </a:r>
            <a:endParaRPr lang="en-GB" sz="1300" dirty="0">
              <a:solidFill>
                <a:srgbClr val="000000"/>
              </a:solidFill>
              <a:ea typeface="ＭＳ Ｐゴシック" charset="-128"/>
              <a:cs typeface="ＭＳ Ｐゴシック" charset="-128"/>
            </a:endParaRPr>
          </a:p>
        </p:txBody>
      </p:sp>
      <p:sp>
        <p:nvSpPr>
          <p:cNvPr id="15" name="Rectangle 2"/>
          <p:cNvSpPr>
            <a:spLocks noChangeArrowheads="1"/>
          </p:cNvSpPr>
          <p:nvPr/>
        </p:nvSpPr>
        <p:spPr bwMode="auto">
          <a:xfrm>
            <a:off x="3515420" y="3188989"/>
            <a:ext cx="1840731" cy="1538883"/>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spcAft>
                <a:spcPts val="600"/>
              </a:spcAft>
              <a:defRPr/>
            </a:pPr>
            <a:endParaRPr lang="en-GB" dirty="0" smtClean="0">
              <a:solidFill>
                <a:srgbClr val="000000"/>
              </a:solidFill>
              <a:ea typeface="ＭＳ Ｐゴシック" charset="-128"/>
              <a:cs typeface="ＭＳ Ｐゴシック" charset="-128"/>
            </a:endParaRPr>
          </a:p>
          <a:p>
            <a:pPr marL="0" lvl="1" algn="ctr">
              <a:spcAft>
                <a:spcPts val="600"/>
              </a:spcAft>
              <a:defRPr/>
            </a:pPr>
            <a:r>
              <a:rPr lang="en-GB" sz="2000" b="1" dirty="0" smtClean="0">
                <a:solidFill>
                  <a:srgbClr val="000000"/>
                </a:solidFill>
                <a:ea typeface="ＭＳ Ｐゴシック" charset="-128"/>
                <a:cs typeface="ＭＳ Ｐゴシック" charset="-128"/>
              </a:rPr>
              <a:t>Strategic </a:t>
            </a:r>
            <a:r>
              <a:rPr lang="en-GB" sz="2000" b="1" dirty="0">
                <a:solidFill>
                  <a:srgbClr val="000000"/>
                </a:solidFill>
                <a:ea typeface="ＭＳ Ｐゴシック" charset="-128"/>
                <a:cs typeface="ＭＳ Ｐゴシック" charset="-128"/>
              </a:rPr>
              <a:t>framework </a:t>
            </a:r>
            <a:r>
              <a:rPr lang="en-GB" sz="2000" b="1" dirty="0" smtClean="0">
                <a:solidFill>
                  <a:srgbClr val="000000"/>
                </a:solidFill>
                <a:ea typeface="ＭＳ Ｐゴシック" charset="-128"/>
                <a:cs typeface="ＭＳ Ｐゴシック" charset="-128"/>
              </a:rPr>
              <a:t>on PAR</a:t>
            </a:r>
          </a:p>
          <a:p>
            <a:pPr marL="0" lvl="1" algn="ctr">
              <a:spcAft>
                <a:spcPts val="600"/>
              </a:spcAft>
              <a:defRPr/>
            </a:pPr>
            <a:endParaRPr lang="en-GB" dirty="0">
              <a:solidFill>
                <a:srgbClr val="000000"/>
              </a:solidFill>
              <a:ea typeface="ＭＳ Ｐゴシック" charset="-128"/>
              <a:cs typeface="ＭＳ Ｐゴシック" charset="-128"/>
            </a:endParaRPr>
          </a:p>
        </p:txBody>
      </p:sp>
      <p:sp>
        <p:nvSpPr>
          <p:cNvPr id="12" name="Rectangle 2"/>
          <p:cNvSpPr>
            <a:spLocks noChangeArrowheads="1"/>
          </p:cNvSpPr>
          <p:nvPr/>
        </p:nvSpPr>
        <p:spPr bwMode="auto">
          <a:xfrm>
            <a:off x="395536" y="2711936"/>
            <a:ext cx="1368152" cy="1246495"/>
          </a:xfrm>
          <a:prstGeom prst="rect">
            <a:avLst/>
          </a:prstGeom>
          <a:ln/>
        </p:spPr>
        <p:style>
          <a:lnRef idx="0">
            <a:schemeClr val="accent2"/>
          </a:lnRef>
          <a:fillRef idx="3">
            <a:schemeClr val="accent2"/>
          </a:fillRef>
          <a:effectRef idx="3">
            <a:schemeClr val="accent2"/>
          </a:effectRef>
          <a:fontRef idx="minor">
            <a:schemeClr val="lt1"/>
          </a:fontRef>
        </p:style>
        <p:txBody>
          <a:bodyPr wrap="square">
            <a:spAutoFit/>
          </a:bodyPr>
          <a:lstStyle/>
          <a:p>
            <a:pPr marL="0" lvl="1" algn="ctr">
              <a:spcAft>
                <a:spcPts val="600"/>
              </a:spcAft>
              <a:defRPr/>
            </a:pPr>
            <a:r>
              <a:rPr lang="en-GB" sz="1500" dirty="0" smtClean="0">
                <a:solidFill>
                  <a:srgbClr val="000000"/>
                </a:solidFill>
                <a:ea typeface="ＭＳ Ｐゴシック" charset="-128"/>
                <a:cs typeface="ＭＳ Ｐゴシック" charset="-128"/>
              </a:rPr>
              <a:t>Structured </a:t>
            </a:r>
          </a:p>
          <a:p>
            <a:pPr marL="0" lvl="1" algn="ctr">
              <a:spcAft>
                <a:spcPts val="600"/>
              </a:spcAft>
              <a:defRPr/>
            </a:pPr>
            <a:r>
              <a:rPr lang="en-GB" sz="1500" dirty="0" smtClean="0">
                <a:solidFill>
                  <a:srgbClr val="000000"/>
                </a:solidFill>
                <a:ea typeface="ＭＳ Ｐゴシック" charset="-128"/>
                <a:cs typeface="ＭＳ Ｐゴシック" charset="-128"/>
              </a:rPr>
              <a:t>policy </a:t>
            </a:r>
          </a:p>
          <a:p>
            <a:pPr marL="0" lvl="1" algn="ctr">
              <a:spcAft>
                <a:spcPts val="600"/>
              </a:spcAft>
              <a:defRPr/>
            </a:pPr>
            <a:r>
              <a:rPr lang="en-GB" sz="1500" dirty="0" smtClean="0">
                <a:solidFill>
                  <a:srgbClr val="000000"/>
                </a:solidFill>
                <a:ea typeface="ＭＳ Ｐゴシック" charset="-128"/>
                <a:cs typeface="ＭＳ Ｐゴシック" charset="-128"/>
              </a:rPr>
              <a:t>dialogue </a:t>
            </a:r>
          </a:p>
          <a:p>
            <a:pPr marL="0" lvl="1" algn="ctr">
              <a:spcAft>
                <a:spcPts val="600"/>
              </a:spcAft>
              <a:defRPr/>
            </a:pPr>
            <a:r>
              <a:rPr lang="en-GB" sz="1500" dirty="0" smtClean="0">
                <a:solidFill>
                  <a:srgbClr val="000000"/>
                </a:solidFill>
                <a:ea typeface="ＭＳ Ｐゴシック" charset="-128"/>
                <a:cs typeface="ＭＳ Ｐゴシック" charset="-128"/>
              </a:rPr>
              <a:t>on PAR  </a:t>
            </a:r>
            <a:endParaRPr lang="en-GB" sz="1500" dirty="0">
              <a:solidFill>
                <a:srgbClr val="000000"/>
              </a:solidFill>
              <a:ea typeface="ＭＳ Ｐゴシック" charset="-128"/>
              <a:cs typeface="ＭＳ Ｐゴシック" charset="-128"/>
            </a:endParaRPr>
          </a:p>
        </p:txBody>
      </p:sp>
    </p:spTree>
    <p:extLst>
      <p:ext uri="{BB962C8B-B14F-4D97-AF65-F5344CB8AC3E}">
        <p14:creationId xmlns:p14="http://schemas.microsoft.com/office/powerpoint/2010/main" val="1577310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4" grpId="0" animBg="1"/>
      <p:bldP spid="15"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88641"/>
            <a:ext cx="8229600" cy="576064"/>
          </a:xfrm>
        </p:spPr>
        <p:txBody>
          <a:bodyPr/>
          <a:lstStyle/>
          <a:p>
            <a:r>
              <a:rPr lang="en-US" altLang="en-US" sz="3200" dirty="0" smtClean="0">
                <a:solidFill>
                  <a:schemeClr val="bg1"/>
                </a:solidFill>
              </a:rPr>
              <a:t>Assumptions</a:t>
            </a:r>
            <a:endParaRPr lang="en-GB" dirty="0"/>
          </a:p>
        </p:txBody>
      </p:sp>
      <p:sp>
        <p:nvSpPr>
          <p:cNvPr id="3" name="Content Placeholder 2"/>
          <p:cNvSpPr>
            <a:spLocks noGrp="1"/>
          </p:cNvSpPr>
          <p:nvPr>
            <p:ph idx="1"/>
          </p:nvPr>
        </p:nvSpPr>
        <p:spPr>
          <a:xfrm>
            <a:off x="251520" y="2852936"/>
            <a:ext cx="8784976" cy="2952328"/>
          </a:xfrm>
        </p:spPr>
        <p:txBody>
          <a:bodyPr/>
          <a:lstStyle/>
          <a:p>
            <a:pPr>
              <a:spcAft>
                <a:spcPts val="2400"/>
              </a:spcAft>
              <a:buClr>
                <a:schemeClr val="tx1"/>
              </a:buClr>
            </a:pPr>
            <a:r>
              <a:rPr lang="en-GB" sz="2800" i="0" dirty="0" smtClean="0"/>
              <a:t>Support to acquis alignment improves capacity for implementation and enforcement</a:t>
            </a:r>
          </a:p>
          <a:p>
            <a:pPr>
              <a:spcAft>
                <a:spcPts val="2400"/>
              </a:spcAft>
              <a:buClr>
                <a:schemeClr val="tx1"/>
              </a:buClr>
            </a:pPr>
            <a:r>
              <a:rPr lang="en-GB" sz="2800" i="0" dirty="0" smtClean="0"/>
              <a:t>Improving administrative capacity in one institution has a positive spill-over effect to other parts of administration</a:t>
            </a:r>
          </a:p>
          <a:p>
            <a:pPr>
              <a:buClr>
                <a:schemeClr val="tx1"/>
              </a:buClr>
            </a:pPr>
            <a:endParaRPr lang="en-GB" sz="2200" dirty="0" smtClean="0"/>
          </a:p>
          <a:p>
            <a:pPr>
              <a:buClr>
                <a:schemeClr val="tx1"/>
              </a:buClr>
            </a:pPr>
            <a:endParaRPr lang="en-GB" sz="2200" dirty="0" smtClean="0"/>
          </a:p>
          <a:p>
            <a:endParaRPr lang="en-GB" sz="2200" dirty="0"/>
          </a:p>
          <a:p>
            <a:endParaRPr lang="en-GB" dirty="0"/>
          </a:p>
          <a:p>
            <a:endParaRPr lang="en-GB" dirty="0"/>
          </a:p>
        </p:txBody>
      </p:sp>
      <p:sp>
        <p:nvSpPr>
          <p:cNvPr id="4" name="Rectangle 3"/>
          <p:cNvSpPr/>
          <p:nvPr/>
        </p:nvSpPr>
        <p:spPr>
          <a:xfrm>
            <a:off x="251520" y="1628800"/>
            <a:ext cx="8568952" cy="954107"/>
          </a:xfrm>
          <a:prstGeom prst="rect">
            <a:avLst/>
          </a:prstGeom>
        </p:spPr>
        <p:txBody>
          <a:bodyPr wrap="square">
            <a:spAutoFit/>
          </a:bodyPr>
          <a:lstStyle/>
          <a:p>
            <a:pPr marL="342900" lvl="0" indent="-342900" eaLnBrk="0" hangingPunct="0">
              <a:spcBef>
                <a:spcPct val="20000"/>
              </a:spcBef>
              <a:spcAft>
                <a:spcPts val="2400"/>
              </a:spcAft>
              <a:buClr>
                <a:srgbClr val="000000"/>
              </a:buClr>
              <a:buFontTx/>
              <a:buChar char="•"/>
            </a:pPr>
            <a:r>
              <a:rPr lang="en-GB" sz="2800" kern="0" dirty="0">
                <a:latin typeface="Verdana"/>
              </a:rPr>
              <a:t>By definition Twinning contributes to PAR efforts in the country</a:t>
            </a:r>
          </a:p>
        </p:txBody>
      </p:sp>
    </p:spTree>
    <p:extLst>
      <p:ext uri="{BB962C8B-B14F-4D97-AF65-F5344CB8AC3E}">
        <p14:creationId xmlns:p14="http://schemas.microsoft.com/office/powerpoint/2010/main" val="42735076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idx="1"/>
          </p:nvPr>
        </p:nvSpPr>
        <p:spPr>
          <a:xfrm>
            <a:off x="107504" y="1196752"/>
            <a:ext cx="8928992" cy="720080"/>
          </a:xfrm>
        </p:spPr>
        <p:txBody>
          <a:bodyPr/>
          <a:lstStyle/>
          <a:p>
            <a:pPr>
              <a:spcAft>
                <a:spcPts val="600"/>
              </a:spcAft>
              <a:buClrTx/>
              <a:defRPr/>
            </a:pPr>
            <a:r>
              <a:rPr lang="en-GB" altLang="en-US" sz="2000" i="0" dirty="0" smtClean="0"/>
              <a:t>Twinning/TA </a:t>
            </a:r>
            <a:r>
              <a:rPr lang="en-GB" altLang="en-US" sz="2000" i="0" dirty="0"/>
              <a:t>projects support </a:t>
            </a:r>
            <a:r>
              <a:rPr lang="en-GB" altLang="en-US" sz="2000" b="1" dirty="0" smtClean="0"/>
              <a:t>acquis</a:t>
            </a:r>
            <a:r>
              <a:rPr lang="en-GB" altLang="en-US" sz="2000" b="1" i="0" dirty="0" smtClean="0"/>
              <a:t> alignment/development of strategic documents</a:t>
            </a:r>
            <a:endParaRPr lang="en-GB" altLang="en-US" sz="1000" i="0" dirty="0" smtClean="0"/>
          </a:p>
          <a:p>
            <a:pPr marL="457200" indent="-457200">
              <a:spcAft>
                <a:spcPts val="600"/>
              </a:spcAft>
              <a:buClrTx/>
              <a:defRPr/>
            </a:pPr>
            <a:endParaRPr lang="fi-FI" altLang="en-US" sz="2000" i="0" dirty="0" smtClean="0">
              <a:solidFill>
                <a:schemeClr val="tx1"/>
              </a:solidFill>
            </a:endParaRPr>
          </a:p>
          <a:p>
            <a:pPr marL="457200" indent="-457200">
              <a:spcAft>
                <a:spcPts val="600"/>
              </a:spcAft>
              <a:buClrTx/>
              <a:defRPr/>
            </a:pPr>
            <a:endParaRPr lang="en-GB" altLang="en-US" sz="2000" i="0" dirty="0" smtClean="0">
              <a:solidFill>
                <a:schemeClr val="tx1"/>
              </a:solidFill>
            </a:endParaRPr>
          </a:p>
          <a:p>
            <a:pPr marL="457200" indent="-457200">
              <a:spcAft>
                <a:spcPts val="600"/>
              </a:spcAft>
              <a:buClrTx/>
              <a:defRPr/>
            </a:pPr>
            <a:endParaRPr lang="en-GB" altLang="en-US" sz="2000" i="0" dirty="0" smtClean="0">
              <a:solidFill>
                <a:schemeClr val="tx1"/>
              </a:solidFill>
            </a:endParaRPr>
          </a:p>
          <a:p>
            <a:pPr marL="457200" indent="-457200">
              <a:spcAft>
                <a:spcPts val="600"/>
              </a:spcAft>
              <a:buClrTx/>
              <a:defRPr/>
            </a:pPr>
            <a:endParaRPr lang="en-GB" altLang="en-US" dirty="0" smtClean="0">
              <a:solidFill>
                <a:schemeClr val="tx1"/>
              </a:solidFill>
            </a:endParaRPr>
          </a:p>
          <a:p>
            <a:pPr marL="457200" indent="-457200">
              <a:spcAft>
                <a:spcPts val="600"/>
              </a:spcAft>
              <a:buClrTx/>
              <a:defRPr/>
            </a:pPr>
            <a:endParaRPr lang="en-GB" altLang="en-US" dirty="0" smtClean="0">
              <a:solidFill>
                <a:schemeClr val="tx1"/>
              </a:solidFill>
            </a:endParaRPr>
          </a:p>
          <a:p>
            <a:pPr marL="457200" indent="-457200">
              <a:spcAft>
                <a:spcPts val="600"/>
              </a:spcAft>
              <a:buClrTx/>
              <a:defRPr/>
            </a:pPr>
            <a:endParaRPr lang="en-US" altLang="en-US" dirty="0" smtClean="0"/>
          </a:p>
          <a:p>
            <a:pPr marL="457200" indent="-457200">
              <a:buClrTx/>
              <a:defRPr/>
            </a:pPr>
            <a:endParaRPr lang="en-GB" altLang="en-US" i="0" dirty="0" smtClean="0"/>
          </a:p>
          <a:p>
            <a:pPr marL="457200" indent="-457200">
              <a:buClrTx/>
              <a:defRPr/>
            </a:pPr>
            <a:endParaRPr lang="en-GB" altLang="en-US" i="0" dirty="0" smtClean="0"/>
          </a:p>
          <a:p>
            <a:pPr marL="457200" indent="-457200">
              <a:buClrTx/>
              <a:defRPr/>
            </a:pPr>
            <a:endParaRPr lang="en-GB" altLang="en-US" i="0" dirty="0" smtClean="0"/>
          </a:p>
          <a:p>
            <a:pPr marL="457200" indent="-457200">
              <a:buClrTx/>
              <a:buFontTx/>
              <a:buNone/>
              <a:defRPr/>
            </a:pPr>
            <a:endParaRPr lang="en-GB" altLang="en-US" sz="2200" i="0" dirty="0" smtClean="0"/>
          </a:p>
          <a:p>
            <a:pPr lvl="1">
              <a:buClrTx/>
              <a:defRPr/>
            </a:pPr>
            <a:endParaRPr lang="en-GB" altLang="en-US" dirty="0" smtClean="0"/>
          </a:p>
          <a:p>
            <a:pPr marL="457200" indent="-457200">
              <a:buClrTx/>
              <a:buFontTx/>
              <a:buNone/>
              <a:defRPr/>
            </a:pPr>
            <a:endParaRPr lang="en-GB" altLang="en-US" sz="1400" i="0" dirty="0" smtClean="0"/>
          </a:p>
          <a:p>
            <a:pPr marL="457200" indent="-457200">
              <a:buFontTx/>
              <a:buNone/>
              <a:defRPr/>
            </a:pPr>
            <a:endParaRPr lang="en-GB" altLang="en-US" sz="2200" i="0" dirty="0" smtClean="0"/>
          </a:p>
          <a:p>
            <a:pPr marL="457200" indent="-457200">
              <a:buFontTx/>
              <a:buAutoNum type="arabicParenR"/>
              <a:defRPr/>
            </a:pPr>
            <a:endParaRPr lang="en-GB" altLang="en-US" sz="2200" i="0" dirty="0" smtClean="0"/>
          </a:p>
        </p:txBody>
      </p:sp>
      <p:sp>
        <p:nvSpPr>
          <p:cNvPr id="12291" name="Title 1"/>
          <p:cNvSpPr>
            <a:spLocks noGrp="1"/>
          </p:cNvSpPr>
          <p:nvPr>
            <p:ph type="title"/>
          </p:nvPr>
        </p:nvSpPr>
        <p:spPr>
          <a:xfrm>
            <a:off x="107504" y="116632"/>
            <a:ext cx="8229600" cy="841648"/>
          </a:xfrm>
        </p:spPr>
        <p:txBody>
          <a:bodyPr/>
          <a:lstStyle/>
          <a:p>
            <a:r>
              <a:rPr lang="en-GB" altLang="en-US" sz="3200" dirty="0" smtClean="0">
                <a:solidFill>
                  <a:schemeClr val="bg1"/>
                </a:solidFill>
                <a:ea typeface="ＭＳ Ｐゴシック" pitchFamily="34" charset="-128"/>
              </a:rPr>
              <a:t>Lessons learnt</a:t>
            </a:r>
          </a:p>
        </p:txBody>
      </p:sp>
      <p:sp>
        <p:nvSpPr>
          <p:cNvPr id="4" name="Content Placeholder 2"/>
          <p:cNvSpPr txBox="1">
            <a:spLocks/>
          </p:cNvSpPr>
          <p:nvPr/>
        </p:nvSpPr>
        <p:spPr bwMode="auto">
          <a:xfrm>
            <a:off x="107504" y="2204864"/>
            <a:ext cx="8928992"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600"/>
              </a:spcAft>
              <a:buClrTx/>
              <a:defRPr/>
            </a:pPr>
            <a:r>
              <a:rPr lang="en-GB" altLang="en-US" sz="2000" i="0" kern="0" dirty="0" smtClean="0"/>
              <a:t>However</a:t>
            </a:r>
            <a:r>
              <a:rPr lang="en-GB" altLang="en-US" sz="2000" i="0" kern="0" dirty="0"/>
              <a:t>: Sometime </a:t>
            </a:r>
            <a:r>
              <a:rPr lang="en-GB" altLang="en-US" sz="2000" i="0" kern="0" dirty="0" smtClean="0"/>
              <a:t>Twinning/TA has </a:t>
            </a:r>
            <a:r>
              <a:rPr lang="en-GB" altLang="en-US" sz="2000" i="0" kern="0" dirty="0"/>
              <a:t>focused more on content than the </a:t>
            </a:r>
            <a:r>
              <a:rPr lang="en-GB" altLang="en-US" sz="2000" b="1" i="0" kern="0" dirty="0">
                <a:solidFill>
                  <a:srgbClr val="FF0000"/>
                </a:solidFill>
              </a:rPr>
              <a:t>quality of the </a:t>
            </a:r>
            <a:r>
              <a:rPr lang="en-GB" altLang="en-US" sz="2000" b="1" i="0" kern="0" dirty="0" smtClean="0">
                <a:solidFill>
                  <a:srgbClr val="FF0000"/>
                </a:solidFill>
              </a:rPr>
              <a:t>legislative/policy development process</a:t>
            </a:r>
            <a:endParaRPr lang="en-GB" altLang="en-US" sz="2000" b="1" i="0" kern="0" dirty="0">
              <a:solidFill>
                <a:srgbClr val="FF0000"/>
              </a:solidFill>
            </a:endParaRPr>
          </a:p>
          <a:p>
            <a:pPr marL="457200" lvl="1" indent="0">
              <a:spcAft>
                <a:spcPts val="600"/>
              </a:spcAft>
              <a:buClrTx/>
              <a:buFontTx/>
              <a:buNone/>
              <a:defRPr/>
            </a:pPr>
            <a:r>
              <a:rPr lang="en-GB" altLang="en-US" sz="1800" b="0" i="1" kern="0" dirty="0" smtClean="0"/>
              <a:t>Poor quality or no regulatory and fiscal impact assessments</a:t>
            </a:r>
          </a:p>
          <a:p>
            <a:pPr marL="457200" lvl="1" indent="0">
              <a:spcAft>
                <a:spcPts val="600"/>
              </a:spcAft>
              <a:buClrTx/>
              <a:buFontTx/>
              <a:buNone/>
              <a:defRPr/>
            </a:pPr>
            <a:r>
              <a:rPr lang="en-GB" altLang="en-US" sz="1800" b="0" i="1" kern="0" dirty="0" smtClean="0"/>
              <a:t>Weak inter-ministerial coordination</a:t>
            </a:r>
          </a:p>
          <a:p>
            <a:pPr marL="457200" lvl="1" indent="0">
              <a:spcAft>
                <a:spcPts val="600"/>
              </a:spcAft>
              <a:buClrTx/>
              <a:buFontTx/>
              <a:buNone/>
              <a:defRPr/>
            </a:pPr>
            <a:r>
              <a:rPr lang="en-GB" altLang="en-US" sz="1800" b="0" i="1" kern="0" dirty="0" smtClean="0"/>
              <a:t>No systematic public consultations</a:t>
            </a:r>
          </a:p>
          <a:p>
            <a:pPr marL="457200" lvl="1" indent="0">
              <a:spcAft>
                <a:spcPts val="600"/>
              </a:spcAft>
              <a:buClrTx/>
              <a:buNone/>
              <a:defRPr/>
            </a:pPr>
            <a:r>
              <a:rPr lang="en-GB" altLang="en-US" sz="1800" b="0" i="1" kern="0" dirty="0"/>
              <a:t>No estimation of costs of implementation and allocation of funds</a:t>
            </a:r>
          </a:p>
          <a:p>
            <a:pPr marL="457200" lvl="1" indent="0">
              <a:spcAft>
                <a:spcPts val="600"/>
              </a:spcAft>
              <a:buClrTx/>
              <a:buFontTx/>
              <a:buNone/>
              <a:defRPr/>
            </a:pPr>
            <a:r>
              <a:rPr lang="en-GB" altLang="en-US" sz="1800" b="0" i="1" kern="0" dirty="0" smtClean="0"/>
              <a:t>Extensive use of fast-track adoption procedures in the parliament</a:t>
            </a:r>
          </a:p>
          <a:p>
            <a:pPr marL="0" indent="0">
              <a:buClrTx/>
              <a:buNone/>
              <a:defRPr/>
            </a:pPr>
            <a:endParaRPr lang="en-GB" altLang="en-US" i="0" kern="0" dirty="0" smtClean="0"/>
          </a:p>
          <a:p>
            <a:pPr marL="457200" indent="-457200">
              <a:buClrTx/>
              <a:defRPr/>
            </a:pPr>
            <a:endParaRPr lang="en-GB" altLang="en-US" i="0" kern="0" dirty="0" smtClean="0"/>
          </a:p>
          <a:p>
            <a:pPr marL="457200" indent="-457200">
              <a:buClrTx/>
              <a:buFontTx/>
              <a:buNone/>
              <a:defRPr/>
            </a:pPr>
            <a:endParaRPr lang="en-GB" altLang="en-US" sz="2200" i="0" kern="0" dirty="0" smtClean="0"/>
          </a:p>
          <a:p>
            <a:pPr lvl="1">
              <a:buClrTx/>
              <a:defRPr/>
            </a:pPr>
            <a:endParaRPr lang="en-GB" altLang="en-US" kern="0" dirty="0" smtClean="0"/>
          </a:p>
          <a:p>
            <a:pPr marL="457200" indent="-457200">
              <a:buClrTx/>
              <a:buFontTx/>
              <a:buNone/>
              <a:defRPr/>
            </a:pPr>
            <a:endParaRPr lang="en-GB" altLang="en-US" sz="1400" i="0" kern="0" dirty="0" smtClean="0"/>
          </a:p>
          <a:p>
            <a:pPr marL="457200" indent="-457200">
              <a:buFontTx/>
              <a:buNone/>
              <a:defRPr/>
            </a:pPr>
            <a:endParaRPr lang="en-GB" altLang="en-US" sz="2200" i="0" kern="0" dirty="0" smtClean="0"/>
          </a:p>
          <a:p>
            <a:pPr marL="457200" indent="-457200">
              <a:buFontTx/>
              <a:buAutoNum type="arabicParenR"/>
              <a:defRPr/>
            </a:pPr>
            <a:endParaRPr lang="en-GB" altLang="en-US" sz="2200" i="0" kern="0" dirty="0" smtClean="0"/>
          </a:p>
        </p:txBody>
      </p:sp>
      <p:sp>
        <p:nvSpPr>
          <p:cNvPr id="5" name="Content Placeholder 2"/>
          <p:cNvSpPr txBox="1">
            <a:spLocks/>
          </p:cNvSpPr>
          <p:nvPr/>
        </p:nvSpPr>
        <p:spPr bwMode="auto">
          <a:xfrm>
            <a:off x="188740" y="5589240"/>
            <a:ext cx="8533456" cy="10755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600"/>
              </a:spcAft>
              <a:buClrTx/>
              <a:defRPr/>
            </a:pPr>
            <a:r>
              <a:rPr lang="en-GB" altLang="en-US" sz="2000" b="1" i="0" kern="0" dirty="0" smtClean="0"/>
              <a:t>Result: Many new laws/policies cannot be properly enforced/implemented or often they have to be re-drafted</a:t>
            </a:r>
            <a:endParaRPr lang="en-GB" altLang="en-US" sz="2000" kern="0" dirty="0" smtClean="0"/>
          </a:p>
          <a:p>
            <a:pPr marL="457200" indent="-457200">
              <a:spcAft>
                <a:spcPts val="600"/>
              </a:spcAft>
              <a:buClrTx/>
              <a:buFontTx/>
              <a:buNone/>
              <a:defRPr/>
            </a:pPr>
            <a:endParaRPr lang="fi-FI" altLang="en-US" sz="2000" i="0" kern="0" dirty="0" smtClean="0">
              <a:solidFill>
                <a:schemeClr val="tx1"/>
              </a:solidFill>
            </a:endParaRPr>
          </a:p>
          <a:p>
            <a:pPr marL="457200" indent="-457200">
              <a:spcAft>
                <a:spcPts val="600"/>
              </a:spcAft>
              <a:buClrTx/>
              <a:defRPr/>
            </a:pPr>
            <a:endParaRPr lang="fi-FI" altLang="en-US" sz="2000" i="0" kern="0" dirty="0" smtClean="0">
              <a:solidFill>
                <a:schemeClr val="tx1"/>
              </a:solidFill>
            </a:endParaRPr>
          </a:p>
          <a:p>
            <a:pPr marL="457200" indent="-457200">
              <a:spcAft>
                <a:spcPts val="600"/>
              </a:spcAft>
              <a:buClrTx/>
              <a:defRPr/>
            </a:pPr>
            <a:endParaRPr lang="en-GB" altLang="en-US" sz="2000" i="0" kern="0" dirty="0" smtClean="0">
              <a:solidFill>
                <a:schemeClr val="tx1"/>
              </a:solidFill>
            </a:endParaRPr>
          </a:p>
          <a:p>
            <a:pPr marL="457200" indent="-457200">
              <a:spcAft>
                <a:spcPts val="600"/>
              </a:spcAft>
              <a:buClrTx/>
              <a:defRPr/>
            </a:pPr>
            <a:endParaRPr lang="en-GB" altLang="en-US" sz="2000" i="0" kern="0" dirty="0" smtClean="0">
              <a:solidFill>
                <a:schemeClr val="tx1"/>
              </a:solidFill>
            </a:endParaRPr>
          </a:p>
          <a:p>
            <a:pPr marL="457200" indent="-457200">
              <a:spcAft>
                <a:spcPts val="600"/>
              </a:spcAft>
              <a:buClrTx/>
              <a:defRPr/>
            </a:pPr>
            <a:endParaRPr lang="en-GB" altLang="en-US" kern="0" dirty="0" smtClean="0">
              <a:solidFill>
                <a:schemeClr val="tx1"/>
              </a:solidFill>
            </a:endParaRPr>
          </a:p>
          <a:p>
            <a:pPr marL="457200" indent="-457200">
              <a:spcAft>
                <a:spcPts val="600"/>
              </a:spcAft>
              <a:buClrTx/>
              <a:defRPr/>
            </a:pPr>
            <a:endParaRPr lang="en-GB" altLang="en-US" kern="0" dirty="0" smtClean="0">
              <a:solidFill>
                <a:schemeClr val="tx1"/>
              </a:solidFill>
            </a:endParaRPr>
          </a:p>
          <a:p>
            <a:pPr marL="457200" indent="-457200">
              <a:spcAft>
                <a:spcPts val="600"/>
              </a:spcAft>
              <a:buClrTx/>
              <a:defRPr/>
            </a:pPr>
            <a:endParaRPr lang="en-US" altLang="en-US" kern="0" dirty="0" smtClean="0"/>
          </a:p>
          <a:p>
            <a:pPr marL="457200" indent="-457200">
              <a:buClrTx/>
              <a:defRPr/>
            </a:pPr>
            <a:endParaRPr lang="en-GB" altLang="en-US" i="0" kern="0" dirty="0" smtClean="0"/>
          </a:p>
          <a:p>
            <a:pPr marL="457200" indent="-457200">
              <a:buClrTx/>
              <a:defRPr/>
            </a:pPr>
            <a:endParaRPr lang="en-GB" altLang="en-US" i="0" kern="0" dirty="0" smtClean="0"/>
          </a:p>
          <a:p>
            <a:pPr marL="457200" indent="-457200">
              <a:buClrTx/>
              <a:defRPr/>
            </a:pPr>
            <a:endParaRPr lang="en-GB" altLang="en-US" i="0" kern="0" dirty="0" smtClean="0"/>
          </a:p>
          <a:p>
            <a:pPr marL="457200" indent="-457200">
              <a:buClrTx/>
              <a:buFontTx/>
              <a:buNone/>
              <a:defRPr/>
            </a:pPr>
            <a:endParaRPr lang="en-GB" altLang="en-US" sz="2200" i="0" kern="0" dirty="0" smtClean="0"/>
          </a:p>
          <a:p>
            <a:pPr lvl="1">
              <a:buClrTx/>
              <a:defRPr/>
            </a:pPr>
            <a:endParaRPr lang="en-GB" altLang="en-US" kern="0" dirty="0" smtClean="0"/>
          </a:p>
          <a:p>
            <a:pPr marL="457200" indent="-457200">
              <a:buClrTx/>
              <a:buFontTx/>
              <a:buNone/>
              <a:defRPr/>
            </a:pPr>
            <a:endParaRPr lang="en-GB" altLang="en-US" sz="1400" i="0" kern="0" dirty="0" smtClean="0"/>
          </a:p>
          <a:p>
            <a:pPr marL="457200" indent="-457200">
              <a:buFontTx/>
              <a:buNone/>
              <a:defRPr/>
            </a:pPr>
            <a:endParaRPr lang="en-GB" altLang="en-US" sz="2200" i="0" kern="0" dirty="0" smtClean="0"/>
          </a:p>
          <a:p>
            <a:pPr marL="457200" indent="-457200">
              <a:buFontTx/>
              <a:buAutoNum type="arabicParenR"/>
              <a:defRPr/>
            </a:pPr>
            <a:endParaRPr lang="en-GB" altLang="en-US" sz="2200" i="0" kern="0" dirty="0" smtClean="0"/>
          </a:p>
        </p:txBody>
      </p:sp>
    </p:spTree>
    <p:extLst>
      <p:ext uri="{BB962C8B-B14F-4D97-AF65-F5344CB8AC3E}">
        <p14:creationId xmlns:p14="http://schemas.microsoft.com/office/powerpoint/2010/main" val="2664279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idx="1"/>
          </p:nvPr>
        </p:nvSpPr>
        <p:spPr>
          <a:xfrm>
            <a:off x="107504" y="1412776"/>
            <a:ext cx="8857109" cy="792088"/>
          </a:xfrm>
        </p:spPr>
        <p:txBody>
          <a:bodyPr/>
          <a:lstStyle/>
          <a:p>
            <a:pPr>
              <a:spcAft>
                <a:spcPts val="600"/>
              </a:spcAft>
              <a:buClrTx/>
              <a:defRPr/>
            </a:pPr>
            <a:r>
              <a:rPr lang="en-GB" altLang="en-US" sz="2200" i="0" dirty="0" smtClean="0"/>
              <a:t>Twinning/TA projects have supported with </a:t>
            </a:r>
            <a:r>
              <a:rPr lang="en-GB" altLang="en-US" sz="2200" b="1" i="0" dirty="0" smtClean="0"/>
              <a:t>creation of new institutions</a:t>
            </a:r>
            <a:r>
              <a:rPr lang="en-GB" altLang="en-US" sz="2200" i="0" dirty="0" smtClean="0"/>
              <a:t> (especially executive agencies) </a:t>
            </a:r>
          </a:p>
          <a:p>
            <a:pPr marL="457200" indent="-457200">
              <a:spcAft>
                <a:spcPts val="600"/>
              </a:spcAft>
              <a:buClrTx/>
              <a:defRPr/>
            </a:pPr>
            <a:endParaRPr lang="fi-FI" altLang="en-US" sz="2000" i="0" dirty="0" smtClean="0">
              <a:solidFill>
                <a:schemeClr val="tx1"/>
              </a:solidFill>
            </a:endParaRPr>
          </a:p>
          <a:p>
            <a:pPr marL="457200" indent="-457200">
              <a:spcAft>
                <a:spcPts val="600"/>
              </a:spcAft>
              <a:buClrTx/>
              <a:defRPr/>
            </a:pPr>
            <a:endParaRPr lang="en-GB" altLang="en-US" sz="2000" i="0" dirty="0" smtClean="0">
              <a:solidFill>
                <a:schemeClr val="tx1"/>
              </a:solidFill>
            </a:endParaRPr>
          </a:p>
          <a:p>
            <a:pPr marL="457200" indent="-457200">
              <a:spcAft>
                <a:spcPts val="600"/>
              </a:spcAft>
              <a:buClrTx/>
              <a:defRPr/>
            </a:pPr>
            <a:endParaRPr lang="en-GB" altLang="en-US" sz="2000" i="0" dirty="0" smtClean="0">
              <a:solidFill>
                <a:schemeClr val="tx1"/>
              </a:solidFill>
            </a:endParaRPr>
          </a:p>
          <a:p>
            <a:pPr marL="457200" indent="-457200">
              <a:spcAft>
                <a:spcPts val="600"/>
              </a:spcAft>
              <a:buClrTx/>
              <a:defRPr/>
            </a:pPr>
            <a:endParaRPr lang="en-GB" altLang="en-US" dirty="0" smtClean="0">
              <a:solidFill>
                <a:schemeClr val="tx1"/>
              </a:solidFill>
            </a:endParaRPr>
          </a:p>
          <a:p>
            <a:pPr marL="457200" indent="-457200">
              <a:spcAft>
                <a:spcPts val="600"/>
              </a:spcAft>
              <a:buClrTx/>
              <a:defRPr/>
            </a:pPr>
            <a:endParaRPr lang="en-GB" altLang="en-US" dirty="0" smtClean="0">
              <a:solidFill>
                <a:schemeClr val="tx1"/>
              </a:solidFill>
            </a:endParaRPr>
          </a:p>
          <a:p>
            <a:pPr marL="457200" indent="-457200">
              <a:spcAft>
                <a:spcPts val="600"/>
              </a:spcAft>
              <a:buClrTx/>
              <a:defRPr/>
            </a:pPr>
            <a:endParaRPr lang="en-US" altLang="en-US" dirty="0" smtClean="0"/>
          </a:p>
          <a:p>
            <a:pPr marL="457200" indent="-457200">
              <a:buClrTx/>
              <a:defRPr/>
            </a:pPr>
            <a:endParaRPr lang="en-GB" altLang="en-US" i="0" dirty="0" smtClean="0"/>
          </a:p>
          <a:p>
            <a:pPr marL="457200" indent="-457200">
              <a:buClrTx/>
              <a:defRPr/>
            </a:pPr>
            <a:endParaRPr lang="en-GB" altLang="en-US" i="0" dirty="0" smtClean="0"/>
          </a:p>
          <a:p>
            <a:pPr marL="457200" indent="-457200">
              <a:buClrTx/>
              <a:defRPr/>
            </a:pPr>
            <a:endParaRPr lang="en-GB" altLang="en-US" i="0" dirty="0" smtClean="0"/>
          </a:p>
          <a:p>
            <a:pPr marL="457200" indent="-457200">
              <a:buClrTx/>
              <a:buFontTx/>
              <a:buNone/>
              <a:defRPr/>
            </a:pPr>
            <a:endParaRPr lang="en-GB" altLang="en-US" sz="2200" i="0" dirty="0" smtClean="0"/>
          </a:p>
          <a:p>
            <a:pPr lvl="1">
              <a:buClrTx/>
              <a:defRPr/>
            </a:pPr>
            <a:endParaRPr lang="en-GB" altLang="en-US" dirty="0" smtClean="0"/>
          </a:p>
          <a:p>
            <a:pPr marL="457200" indent="-457200">
              <a:buClrTx/>
              <a:buFontTx/>
              <a:buNone/>
              <a:defRPr/>
            </a:pPr>
            <a:endParaRPr lang="en-GB" altLang="en-US" sz="1400" i="0" dirty="0" smtClean="0"/>
          </a:p>
          <a:p>
            <a:pPr marL="457200" indent="-457200">
              <a:buFontTx/>
              <a:buNone/>
              <a:defRPr/>
            </a:pPr>
            <a:endParaRPr lang="en-GB" altLang="en-US" sz="2200" i="0" dirty="0" smtClean="0"/>
          </a:p>
          <a:p>
            <a:pPr marL="457200" indent="-457200">
              <a:buFontTx/>
              <a:buAutoNum type="arabicParenR"/>
              <a:defRPr/>
            </a:pPr>
            <a:endParaRPr lang="en-GB" altLang="en-US" sz="2200" i="0" dirty="0" smtClean="0"/>
          </a:p>
        </p:txBody>
      </p:sp>
      <p:sp>
        <p:nvSpPr>
          <p:cNvPr id="12291" name="Title 1"/>
          <p:cNvSpPr>
            <a:spLocks noGrp="1"/>
          </p:cNvSpPr>
          <p:nvPr>
            <p:ph type="title"/>
          </p:nvPr>
        </p:nvSpPr>
        <p:spPr>
          <a:xfrm>
            <a:off x="107504" y="116632"/>
            <a:ext cx="8229600" cy="841648"/>
          </a:xfrm>
        </p:spPr>
        <p:txBody>
          <a:bodyPr/>
          <a:lstStyle/>
          <a:p>
            <a:r>
              <a:rPr lang="en-GB" altLang="en-US" sz="3200" dirty="0">
                <a:solidFill>
                  <a:schemeClr val="bg1"/>
                </a:solidFill>
                <a:ea typeface="ＭＳ Ｐゴシック" pitchFamily="34" charset="-128"/>
              </a:rPr>
              <a:t>Lessons learnt</a:t>
            </a:r>
          </a:p>
        </p:txBody>
      </p:sp>
      <p:sp>
        <p:nvSpPr>
          <p:cNvPr id="4" name="Content Placeholder 2"/>
          <p:cNvSpPr txBox="1">
            <a:spLocks/>
          </p:cNvSpPr>
          <p:nvPr/>
        </p:nvSpPr>
        <p:spPr bwMode="auto">
          <a:xfrm>
            <a:off x="179512" y="5538539"/>
            <a:ext cx="8857109"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600"/>
              </a:spcAft>
              <a:buClrTx/>
              <a:defRPr/>
            </a:pPr>
            <a:r>
              <a:rPr lang="en-GB" altLang="en-US" sz="2000" b="1" i="0" kern="0" dirty="0" smtClean="0"/>
              <a:t>Result: More fragmentation of already weak public administrations</a:t>
            </a:r>
            <a:endParaRPr lang="en-US" altLang="en-US" sz="2000" b="1" kern="0" dirty="0" smtClean="0"/>
          </a:p>
          <a:p>
            <a:pPr marL="0" indent="0">
              <a:spcAft>
                <a:spcPts val="600"/>
              </a:spcAft>
              <a:buClrTx/>
              <a:buNone/>
              <a:defRPr/>
            </a:pPr>
            <a:endParaRPr lang="en-GB" altLang="en-US" kern="0" dirty="0" smtClean="0">
              <a:solidFill>
                <a:schemeClr val="tx1"/>
              </a:solidFill>
            </a:endParaRPr>
          </a:p>
          <a:p>
            <a:pPr marL="457200" indent="-457200">
              <a:spcAft>
                <a:spcPts val="600"/>
              </a:spcAft>
              <a:buClrTx/>
              <a:defRPr/>
            </a:pPr>
            <a:endParaRPr lang="en-GB" altLang="en-US" kern="0" dirty="0" smtClean="0">
              <a:solidFill>
                <a:schemeClr val="tx1"/>
              </a:solidFill>
            </a:endParaRPr>
          </a:p>
          <a:p>
            <a:pPr marL="457200" indent="-457200">
              <a:spcAft>
                <a:spcPts val="600"/>
              </a:spcAft>
              <a:buClrTx/>
              <a:defRPr/>
            </a:pPr>
            <a:endParaRPr lang="en-US" altLang="en-US" kern="0" dirty="0" smtClean="0"/>
          </a:p>
          <a:p>
            <a:pPr marL="457200" indent="-457200">
              <a:buClrTx/>
              <a:defRPr/>
            </a:pPr>
            <a:endParaRPr lang="en-GB" altLang="en-US" i="0" kern="0" dirty="0" smtClean="0"/>
          </a:p>
          <a:p>
            <a:pPr marL="457200" indent="-457200">
              <a:buClrTx/>
              <a:defRPr/>
            </a:pPr>
            <a:endParaRPr lang="en-GB" altLang="en-US" i="0" kern="0" dirty="0" smtClean="0"/>
          </a:p>
          <a:p>
            <a:pPr marL="457200" indent="-457200">
              <a:buClrTx/>
              <a:defRPr/>
            </a:pPr>
            <a:endParaRPr lang="en-GB" altLang="en-US" i="0" kern="0" dirty="0" smtClean="0"/>
          </a:p>
          <a:p>
            <a:pPr marL="457200" indent="-457200">
              <a:buClrTx/>
              <a:buFontTx/>
              <a:buNone/>
              <a:defRPr/>
            </a:pPr>
            <a:endParaRPr lang="en-GB" altLang="en-US" sz="2200" i="0" kern="0" dirty="0" smtClean="0"/>
          </a:p>
          <a:p>
            <a:pPr lvl="1">
              <a:buClrTx/>
              <a:defRPr/>
            </a:pPr>
            <a:endParaRPr lang="en-GB" altLang="en-US" kern="0" dirty="0" smtClean="0"/>
          </a:p>
          <a:p>
            <a:pPr marL="457200" indent="-457200">
              <a:buClrTx/>
              <a:buFontTx/>
              <a:buNone/>
              <a:defRPr/>
            </a:pPr>
            <a:endParaRPr lang="en-GB" altLang="en-US" sz="1400" i="0" kern="0" dirty="0" smtClean="0"/>
          </a:p>
          <a:p>
            <a:pPr marL="457200" indent="-457200">
              <a:buFontTx/>
              <a:buNone/>
              <a:defRPr/>
            </a:pPr>
            <a:endParaRPr lang="en-GB" altLang="en-US" sz="2200" i="0" kern="0" dirty="0" smtClean="0"/>
          </a:p>
          <a:p>
            <a:pPr marL="457200" indent="-457200">
              <a:buFontTx/>
              <a:buAutoNum type="arabicParenR"/>
              <a:defRPr/>
            </a:pPr>
            <a:endParaRPr lang="en-GB" altLang="en-US" sz="2200" i="0" kern="0" dirty="0" smtClean="0"/>
          </a:p>
        </p:txBody>
      </p:sp>
      <p:sp>
        <p:nvSpPr>
          <p:cNvPr id="5" name="Content Placeholder 2"/>
          <p:cNvSpPr txBox="1">
            <a:spLocks/>
          </p:cNvSpPr>
          <p:nvPr/>
        </p:nvSpPr>
        <p:spPr bwMode="auto">
          <a:xfrm>
            <a:off x="107504" y="2276872"/>
            <a:ext cx="8857109"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600"/>
              </a:spcAft>
              <a:buClrTx/>
              <a:defRPr/>
            </a:pPr>
            <a:r>
              <a:rPr lang="en-GB" altLang="en-US" sz="2000" i="0" kern="0" dirty="0" smtClean="0"/>
              <a:t>However: </a:t>
            </a:r>
            <a:r>
              <a:rPr lang="en-GB" altLang="en-US" sz="2000" b="1" i="0" kern="0" dirty="0" smtClean="0">
                <a:solidFill>
                  <a:srgbClr val="FF0000"/>
                </a:solidFill>
              </a:rPr>
              <a:t>Accountability of administrations </a:t>
            </a:r>
            <a:r>
              <a:rPr lang="en-GB" altLang="en-US" sz="2000" i="0" kern="0" dirty="0" smtClean="0"/>
              <a:t>in transition countries is often weak and creation of new institutions has to be carefully managed to avoid problems such as:</a:t>
            </a:r>
          </a:p>
          <a:p>
            <a:pPr lvl="1">
              <a:spcAft>
                <a:spcPts val="600"/>
              </a:spcAft>
              <a:buClrTx/>
              <a:buFontTx/>
              <a:buChar char="-"/>
              <a:defRPr/>
            </a:pPr>
            <a:r>
              <a:rPr lang="en-GB" altLang="en-US" sz="1800" b="0" i="1" kern="0" dirty="0" smtClean="0"/>
              <a:t>No costs-benefits analysis</a:t>
            </a:r>
          </a:p>
          <a:p>
            <a:pPr lvl="1">
              <a:spcAft>
                <a:spcPts val="600"/>
              </a:spcAft>
              <a:buClrTx/>
              <a:buFontTx/>
              <a:buChar char="-"/>
              <a:defRPr/>
            </a:pPr>
            <a:r>
              <a:rPr lang="en-GB" altLang="en-US" sz="1800" b="0" i="1" kern="0" dirty="0" smtClean="0"/>
              <a:t>No actual supervision of agencies</a:t>
            </a:r>
          </a:p>
          <a:p>
            <a:pPr lvl="1">
              <a:spcAft>
                <a:spcPts val="600"/>
              </a:spcAft>
              <a:buClrTx/>
              <a:buFontTx/>
              <a:buChar char="-"/>
              <a:defRPr/>
            </a:pPr>
            <a:r>
              <a:rPr lang="en-GB" altLang="en-US" sz="1800" b="0" i="1" kern="0" dirty="0" smtClean="0"/>
              <a:t>No clear mandate and sufficient resources</a:t>
            </a:r>
          </a:p>
          <a:p>
            <a:pPr lvl="1">
              <a:spcAft>
                <a:spcPts val="600"/>
              </a:spcAft>
              <a:buClrTx/>
              <a:buFontTx/>
              <a:buChar char="-"/>
              <a:defRPr/>
            </a:pPr>
            <a:r>
              <a:rPr lang="en-GB" altLang="en-US" sz="1800" b="0" i="1" kern="0" dirty="0" smtClean="0"/>
              <a:t>The agency staff is regulated outside the civil service</a:t>
            </a:r>
          </a:p>
          <a:p>
            <a:pPr lvl="1">
              <a:spcAft>
                <a:spcPts val="600"/>
              </a:spcAft>
              <a:buClrTx/>
              <a:buFontTx/>
              <a:buChar char="-"/>
              <a:defRPr/>
            </a:pPr>
            <a:r>
              <a:rPr lang="en-GB" altLang="en-US" sz="1800" b="0" i="1" kern="0" dirty="0" smtClean="0"/>
              <a:t>Top management positions are politicised</a:t>
            </a:r>
          </a:p>
          <a:p>
            <a:pPr>
              <a:spcAft>
                <a:spcPts val="0"/>
              </a:spcAft>
              <a:buClrTx/>
              <a:defRPr/>
            </a:pPr>
            <a:endParaRPr lang="en-GB" altLang="en-US" sz="1000" i="0" kern="0" dirty="0" smtClean="0"/>
          </a:p>
        </p:txBody>
      </p:sp>
    </p:spTree>
    <p:extLst>
      <p:ext uri="{BB962C8B-B14F-4D97-AF65-F5344CB8AC3E}">
        <p14:creationId xmlns:p14="http://schemas.microsoft.com/office/powerpoint/2010/main" val="3994106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idx="1"/>
          </p:nvPr>
        </p:nvSpPr>
        <p:spPr>
          <a:xfrm>
            <a:off x="179510" y="1268760"/>
            <a:ext cx="8857109" cy="1224136"/>
          </a:xfrm>
        </p:spPr>
        <p:txBody>
          <a:bodyPr/>
          <a:lstStyle/>
          <a:p>
            <a:pPr>
              <a:spcAft>
                <a:spcPts val="600"/>
              </a:spcAft>
              <a:buClrTx/>
              <a:defRPr/>
            </a:pPr>
            <a:r>
              <a:rPr lang="en-GB" altLang="en-US" sz="2200" i="0" dirty="0" smtClean="0"/>
              <a:t>Twinning/TA projects support preparation of sectorial laws and related implementing legislation that include special administrative procedures for </a:t>
            </a:r>
            <a:r>
              <a:rPr lang="en-GB" altLang="en-US" sz="2200" b="1" i="0" dirty="0" smtClean="0">
                <a:solidFill>
                  <a:srgbClr val="FF0000"/>
                </a:solidFill>
              </a:rPr>
              <a:t>service delivery</a:t>
            </a:r>
          </a:p>
        </p:txBody>
      </p:sp>
      <p:sp>
        <p:nvSpPr>
          <p:cNvPr id="12291" name="Title 1"/>
          <p:cNvSpPr>
            <a:spLocks noGrp="1"/>
          </p:cNvSpPr>
          <p:nvPr>
            <p:ph type="title"/>
          </p:nvPr>
        </p:nvSpPr>
        <p:spPr>
          <a:xfrm>
            <a:off x="107504" y="116632"/>
            <a:ext cx="8229600" cy="841648"/>
          </a:xfrm>
        </p:spPr>
        <p:txBody>
          <a:bodyPr/>
          <a:lstStyle/>
          <a:p>
            <a:r>
              <a:rPr lang="en-GB" altLang="en-US" sz="3200" dirty="0">
                <a:solidFill>
                  <a:schemeClr val="bg1"/>
                </a:solidFill>
                <a:ea typeface="ＭＳ Ｐゴシック" pitchFamily="34" charset="-128"/>
              </a:rPr>
              <a:t>Lessons learnt</a:t>
            </a:r>
          </a:p>
        </p:txBody>
      </p:sp>
      <p:sp>
        <p:nvSpPr>
          <p:cNvPr id="4" name="Content Placeholder 2"/>
          <p:cNvSpPr txBox="1">
            <a:spLocks/>
          </p:cNvSpPr>
          <p:nvPr/>
        </p:nvSpPr>
        <p:spPr bwMode="auto">
          <a:xfrm>
            <a:off x="179511" y="2852936"/>
            <a:ext cx="8857109" cy="22322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600"/>
              </a:spcAft>
              <a:buClrTx/>
              <a:defRPr/>
            </a:pPr>
            <a:r>
              <a:rPr lang="en-GB" altLang="en-US" sz="2200" i="0" kern="0" dirty="0" smtClean="0"/>
              <a:t>However: If a country has adopted a Law on General Administrative Procedures (or is in the process of preparing one) special administrative procedures risk</a:t>
            </a:r>
            <a:endParaRPr lang="en-GB" altLang="en-US" sz="1000" i="0" kern="0" dirty="0" smtClean="0"/>
          </a:p>
          <a:p>
            <a:pPr marL="457200" lvl="1" indent="0">
              <a:spcAft>
                <a:spcPts val="600"/>
              </a:spcAft>
              <a:buClrTx/>
              <a:buFontTx/>
              <a:buNone/>
              <a:defRPr/>
            </a:pPr>
            <a:r>
              <a:rPr lang="en-GB" altLang="en-US" sz="1800" b="0" kern="0" dirty="0" smtClean="0"/>
              <a:t>- Contradicting with the general law</a:t>
            </a:r>
          </a:p>
          <a:p>
            <a:pPr marL="457200" lvl="1" indent="0">
              <a:spcAft>
                <a:spcPts val="600"/>
              </a:spcAft>
              <a:buClrTx/>
              <a:buFontTx/>
              <a:buNone/>
              <a:defRPr/>
            </a:pPr>
            <a:r>
              <a:rPr lang="en-GB" altLang="en-US" sz="1800" b="0" kern="0" dirty="0" smtClean="0"/>
              <a:t>- Overlapping with the general law</a:t>
            </a:r>
          </a:p>
        </p:txBody>
      </p:sp>
      <p:sp>
        <p:nvSpPr>
          <p:cNvPr id="5" name="Content Placeholder 2"/>
          <p:cNvSpPr txBox="1">
            <a:spLocks/>
          </p:cNvSpPr>
          <p:nvPr/>
        </p:nvSpPr>
        <p:spPr bwMode="auto">
          <a:xfrm>
            <a:off x="334602" y="5301208"/>
            <a:ext cx="8546926" cy="83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600"/>
              </a:spcAft>
              <a:buClrTx/>
              <a:defRPr/>
            </a:pPr>
            <a:r>
              <a:rPr lang="en-GB" altLang="en-US" sz="2200" b="1" i="0" kern="0" dirty="0" smtClean="0"/>
              <a:t>Result: Legal uncertainty for citizens and businesses, increased risk of corruption</a:t>
            </a:r>
            <a:endParaRPr lang="en-GB" altLang="en-US" kern="0" dirty="0" smtClean="0"/>
          </a:p>
          <a:p>
            <a:pPr marL="457200" indent="-457200">
              <a:buClrTx/>
              <a:buFontTx/>
              <a:buNone/>
              <a:defRPr/>
            </a:pPr>
            <a:endParaRPr lang="en-GB" altLang="en-US" sz="1400" i="0" kern="0" dirty="0" smtClean="0"/>
          </a:p>
          <a:p>
            <a:pPr marL="457200" indent="-457200">
              <a:buFontTx/>
              <a:buNone/>
              <a:defRPr/>
            </a:pPr>
            <a:endParaRPr lang="en-GB" altLang="en-US" sz="2200" i="0" kern="0" dirty="0" smtClean="0"/>
          </a:p>
          <a:p>
            <a:pPr marL="457200" indent="-457200">
              <a:buFontTx/>
              <a:buAutoNum type="arabicParenR"/>
              <a:defRPr/>
            </a:pPr>
            <a:endParaRPr lang="en-GB" altLang="en-US" sz="2200" i="0" kern="0" dirty="0" smtClean="0"/>
          </a:p>
        </p:txBody>
      </p:sp>
    </p:spTree>
    <p:extLst>
      <p:ext uri="{BB962C8B-B14F-4D97-AF65-F5344CB8AC3E}">
        <p14:creationId xmlns:p14="http://schemas.microsoft.com/office/powerpoint/2010/main" val="428538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idx="1"/>
          </p:nvPr>
        </p:nvSpPr>
        <p:spPr>
          <a:xfrm>
            <a:off x="107504" y="1484784"/>
            <a:ext cx="8857109" cy="792088"/>
          </a:xfrm>
        </p:spPr>
        <p:txBody>
          <a:bodyPr/>
          <a:lstStyle/>
          <a:p>
            <a:pPr>
              <a:spcAft>
                <a:spcPts val="600"/>
              </a:spcAft>
              <a:buClrTx/>
              <a:defRPr/>
            </a:pPr>
            <a:r>
              <a:rPr lang="en-GB" altLang="en-US" sz="2000" i="0" dirty="0" smtClean="0"/>
              <a:t>Twinning/TA projects aim to improve administrative capacity in the institution and </a:t>
            </a:r>
            <a:r>
              <a:rPr lang="en-GB" altLang="en-US" sz="2000" b="1" i="0" dirty="0" smtClean="0">
                <a:solidFill>
                  <a:srgbClr val="FF0000"/>
                </a:solidFill>
              </a:rPr>
              <a:t>management of human resources </a:t>
            </a:r>
            <a:r>
              <a:rPr lang="en-GB" altLang="en-US" sz="2000" i="0" dirty="0" smtClean="0"/>
              <a:t>in the public sector</a:t>
            </a:r>
          </a:p>
        </p:txBody>
      </p:sp>
      <p:sp>
        <p:nvSpPr>
          <p:cNvPr id="12291" name="Title 1"/>
          <p:cNvSpPr>
            <a:spLocks noGrp="1"/>
          </p:cNvSpPr>
          <p:nvPr>
            <p:ph type="title"/>
          </p:nvPr>
        </p:nvSpPr>
        <p:spPr>
          <a:xfrm>
            <a:off x="107504" y="116632"/>
            <a:ext cx="8229600" cy="841648"/>
          </a:xfrm>
        </p:spPr>
        <p:txBody>
          <a:bodyPr/>
          <a:lstStyle/>
          <a:p>
            <a:r>
              <a:rPr lang="en-GB" altLang="en-US" sz="3200" dirty="0">
                <a:solidFill>
                  <a:schemeClr val="bg1"/>
                </a:solidFill>
                <a:ea typeface="ＭＳ Ｐゴシック" pitchFamily="34" charset="-128"/>
              </a:rPr>
              <a:t>Lessons learnt</a:t>
            </a:r>
          </a:p>
        </p:txBody>
      </p:sp>
      <p:sp>
        <p:nvSpPr>
          <p:cNvPr id="4" name="Content Placeholder 2"/>
          <p:cNvSpPr txBox="1">
            <a:spLocks/>
          </p:cNvSpPr>
          <p:nvPr/>
        </p:nvSpPr>
        <p:spPr bwMode="auto">
          <a:xfrm>
            <a:off x="179512" y="2636912"/>
            <a:ext cx="8857109" cy="26642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600"/>
              </a:spcAft>
              <a:buClrTx/>
              <a:defRPr/>
            </a:pPr>
            <a:r>
              <a:rPr lang="en-GB" altLang="en-US" sz="2000" i="0" kern="0" dirty="0" smtClean="0"/>
              <a:t>However: HR management / training /capacity building in a sector has not always been well coordinated with general human resources management efforts in the country:</a:t>
            </a:r>
          </a:p>
          <a:p>
            <a:pPr>
              <a:spcAft>
                <a:spcPts val="600"/>
              </a:spcAft>
              <a:buClrTx/>
              <a:defRPr/>
            </a:pPr>
            <a:endParaRPr lang="en-GB" altLang="en-US" sz="1000" i="0" kern="0" dirty="0" smtClean="0"/>
          </a:p>
          <a:p>
            <a:pPr marL="457200" lvl="1" indent="0">
              <a:spcAft>
                <a:spcPts val="600"/>
              </a:spcAft>
              <a:buClrTx/>
              <a:buFontTx/>
              <a:buNone/>
              <a:defRPr/>
            </a:pPr>
            <a:r>
              <a:rPr lang="en-GB" altLang="en-US" b="0" i="1" kern="0" dirty="0" smtClean="0"/>
              <a:t>Uncoordinated job profiles</a:t>
            </a:r>
          </a:p>
          <a:p>
            <a:pPr marL="457200" lvl="1" indent="0">
              <a:spcAft>
                <a:spcPts val="600"/>
              </a:spcAft>
              <a:buClrTx/>
              <a:buFontTx/>
              <a:buNone/>
              <a:defRPr/>
            </a:pPr>
            <a:r>
              <a:rPr lang="en-GB" altLang="en-US" b="0" i="1" kern="0" dirty="0" smtClean="0"/>
              <a:t>Salary top-up schemes</a:t>
            </a:r>
          </a:p>
          <a:p>
            <a:pPr marL="457200" lvl="1" indent="0">
              <a:spcAft>
                <a:spcPts val="600"/>
              </a:spcAft>
              <a:buClrTx/>
              <a:buFontTx/>
              <a:buNone/>
              <a:defRPr/>
            </a:pPr>
            <a:r>
              <a:rPr lang="en-GB" altLang="en-US" b="0" i="1" kern="0" dirty="0" smtClean="0"/>
              <a:t>Specific (sectorial) training institutions</a:t>
            </a:r>
          </a:p>
        </p:txBody>
      </p:sp>
      <p:sp>
        <p:nvSpPr>
          <p:cNvPr id="5" name="Content Placeholder 2"/>
          <p:cNvSpPr txBox="1">
            <a:spLocks/>
          </p:cNvSpPr>
          <p:nvPr/>
        </p:nvSpPr>
        <p:spPr bwMode="auto">
          <a:xfrm>
            <a:off x="286891" y="5805264"/>
            <a:ext cx="8533581" cy="57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600"/>
              </a:spcAft>
              <a:buClrTx/>
              <a:defRPr/>
            </a:pPr>
            <a:r>
              <a:rPr lang="en-GB" altLang="en-US" sz="2200" b="1" i="0" kern="0" dirty="0" smtClean="0"/>
              <a:t>Result: Fragmentation of civil service</a:t>
            </a:r>
            <a:endParaRPr lang="en-US" altLang="en-US" sz="2200" b="1" kern="0" dirty="0" smtClean="0"/>
          </a:p>
          <a:p>
            <a:pPr marL="0" indent="0">
              <a:buClrTx/>
              <a:buNone/>
              <a:defRPr/>
            </a:pPr>
            <a:endParaRPr lang="en-GB" altLang="en-US" i="0" kern="0" dirty="0" smtClean="0"/>
          </a:p>
          <a:p>
            <a:pPr marL="457200" indent="-457200">
              <a:buClrTx/>
              <a:defRPr/>
            </a:pPr>
            <a:endParaRPr lang="en-GB" altLang="en-US" i="0" kern="0" dirty="0" smtClean="0"/>
          </a:p>
          <a:p>
            <a:pPr marL="457200" indent="-457200">
              <a:buClrTx/>
              <a:buFontTx/>
              <a:buNone/>
              <a:defRPr/>
            </a:pPr>
            <a:endParaRPr lang="en-GB" altLang="en-US" sz="2200" i="0" kern="0" dirty="0" smtClean="0"/>
          </a:p>
          <a:p>
            <a:pPr lvl="1">
              <a:buClrTx/>
              <a:defRPr/>
            </a:pPr>
            <a:endParaRPr lang="en-GB" altLang="en-US" kern="0" dirty="0" smtClean="0"/>
          </a:p>
          <a:p>
            <a:pPr marL="457200" indent="-457200">
              <a:buClrTx/>
              <a:buFontTx/>
              <a:buNone/>
              <a:defRPr/>
            </a:pPr>
            <a:endParaRPr lang="en-GB" altLang="en-US" sz="1400" i="0" kern="0" dirty="0" smtClean="0"/>
          </a:p>
          <a:p>
            <a:pPr marL="457200" indent="-457200">
              <a:buFontTx/>
              <a:buNone/>
              <a:defRPr/>
            </a:pPr>
            <a:endParaRPr lang="en-GB" altLang="en-US" sz="2200" i="0" kern="0" dirty="0" smtClean="0"/>
          </a:p>
          <a:p>
            <a:pPr marL="457200" indent="-457200">
              <a:buFontTx/>
              <a:buAutoNum type="arabicParenR"/>
              <a:defRPr/>
            </a:pPr>
            <a:endParaRPr lang="en-GB" altLang="en-US" sz="2200" i="0" kern="0" dirty="0" smtClean="0"/>
          </a:p>
        </p:txBody>
      </p:sp>
    </p:spTree>
    <p:extLst>
      <p:ext uri="{BB962C8B-B14F-4D97-AF65-F5344CB8AC3E}">
        <p14:creationId xmlns:p14="http://schemas.microsoft.com/office/powerpoint/2010/main" val="764399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EC_Blank">
  <a:themeElements>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EC_Blank</Template>
  <TotalTime>9881</TotalTime>
  <Words>1216</Words>
  <Application>Microsoft Office PowerPoint</Application>
  <PresentationFormat>On-screen Show (4:3)</PresentationFormat>
  <Paragraphs>247</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EC_Blank</vt:lpstr>
      <vt:lpstr>  Twinning contributing to Public Administration Reform (PAR)   DG NEAR training for new Resident Twinning Advisers in the Enlargement and the European Neighbourhood Policy countries  Brussels, 17 May 2017</vt:lpstr>
      <vt:lpstr>Scope and content</vt:lpstr>
      <vt:lpstr>Why a new approach on PAR?</vt:lpstr>
      <vt:lpstr>PAR definition and implementation framework</vt:lpstr>
      <vt:lpstr>Assumptions</vt:lpstr>
      <vt:lpstr>Lessons learnt</vt:lpstr>
      <vt:lpstr>Lessons learnt</vt:lpstr>
      <vt:lpstr>Lessons learnt</vt:lpstr>
      <vt:lpstr>Lessons learnt</vt:lpstr>
      <vt:lpstr>Practical advice to RTAs </vt:lpstr>
      <vt:lpstr>PowerPoint Presentation</vt:lpstr>
      <vt:lpstr>PowerPoint Presentation</vt:lpstr>
      <vt:lpstr>Advantages of aligning with the new approach on PAR</vt:lpstr>
      <vt:lpstr>PowerPoint Presentation</vt:lpstr>
      <vt:lpstr>Contact for further questions:</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COSTA Alberto (ELARG)</dc:creator>
  <cp:lastModifiedBy>COSTA Alberto (NEAR)</cp:lastModifiedBy>
  <cp:revision>326</cp:revision>
  <cp:lastPrinted>2017-05-16T15:24:10Z</cp:lastPrinted>
  <dcterms:created xsi:type="dcterms:W3CDTF">2017-03-28T03:06:02Z</dcterms:created>
  <dcterms:modified xsi:type="dcterms:W3CDTF">2017-05-16T17:02:10Z</dcterms:modified>
</cp:coreProperties>
</file>