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Override1.xml" ContentType="application/vnd.openxmlformats-officedocument.themeOverrid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5" r:id="rId2"/>
    <p:sldMasterId id="2147483689" r:id="rId3"/>
  </p:sldMasterIdLst>
  <p:notesMasterIdLst>
    <p:notesMasterId r:id="rId58"/>
  </p:notesMasterIdLst>
  <p:handoutMasterIdLst>
    <p:handoutMasterId r:id="rId59"/>
  </p:handoutMasterIdLst>
  <p:sldIdLst>
    <p:sldId id="292" r:id="rId4"/>
    <p:sldId id="325" r:id="rId5"/>
    <p:sldId id="343" r:id="rId6"/>
    <p:sldId id="310" r:id="rId7"/>
    <p:sldId id="314" r:id="rId8"/>
    <p:sldId id="293" r:id="rId9"/>
    <p:sldId id="327" r:id="rId10"/>
    <p:sldId id="311" r:id="rId11"/>
    <p:sldId id="324" r:id="rId12"/>
    <p:sldId id="328" r:id="rId13"/>
    <p:sldId id="331" r:id="rId14"/>
    <p:sldId id="332" r:id="rId15"/>
    <p:sldId id="302" r:id="rId16"/>
    <p:sldId id="303" r:id="rId17"/>
    <p:sldId id="304" r:id="rId18"/>
    <p:sldId id="305" r:id="rId19"/>
    <p:sldId id="349" r:id="rId20"/>
    <p:sldId id="306" r:id="rId21"/>
    <p:sldId id="261" r:id="rId22"/>
    <p:sldId id="296" r:id="rId23"/>
    <p:sldId id="319" r:id="rId24"/>
    <p:sldId id="307" r:id="rId25"/>
    <p:sldId id="321" r:id="rId26"/>
    <p:sldId id="322" r:id="rId27"/>
    <p:sldId id="308" r:id="rId28"/>
    <p:sldId id="334" r:id="rId29"/>
    <p:sldId id="309" r:id="rId30"/>
    <p:sldId id="320" r:id="rId31"/>
    <p:sldId id="312" r:id="rId32"/>
    <p:sldId id="287" r:id="rId33"/>
    <p:sldId id="313" r:id="rId34"/>
    <p:sldId id="289" r:id="rId35"/>
    <p:sldId id="278" r:id="rId36"/>
    <p:sldId id="279" r:id="rId37"/>
    <p:sldId id="280" r:id="rId38"/>
    <p:sldId id="281" r:id="rId39"/>
    <p:sldId id="282" r:id="rId40"/>
    <p:sldId id="283" r:id="rId41"/>
    <p:sldId id="338" r:id="rId42"/>
    <p:sldId id="284" r:id="rId43"/>
    <p:sldId id="337" r:id="rId44"/>
    <p:sldId id="336" r:id="rId45"/>
    <p:sldId id="299" r:id="rId46"/>
    <p:sldId id="300" r:id="rId47"/>
    <p:sldId id="301" r:id="rId48"/>
    <p:sldId id="285" r:id="rId49"/>
    <p:sldId id="344" r:id="rId50"/>
    <p:sldId id="345" r:id="rId51"/>
    <p:sldId id="346" r:id="rId52"/>
    <p:sldId id="347" r:id="rId53"/>
    <p:sldId id="348" r:id="rId54"/>
    <p:sldId id="340" r:id="rId55"/>
    <p:sldId id="339" r:id="rId56"/>
    <p:sldId id="342" r:id="rId57"/>
  </p:sldIdLst>
  <p:sldSz cx="9144000" cy="6858000" type="screen4x3"/>
  <p:notesSz cx="67691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00" autoAdjust="0"/>
  </p:normalViewPr>
  <p:slideViewPr>
    <p:cSldViewPr>
      <p:cViewPr varScale="1">
        <p:scale>
          <a:sx n="72" d="100"/>
          <a:sy n="72" d="100"/>
        </p:scale>
        <p:origin x="-1950"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408"/>
    </p:cViewPr>
  </p:sorterViewPr>
  <p:notesViewPr>
    <p:cSldViewPr>
      <p:cViewPr varScale="1">
        <p:scale>
          <a:sx n="49" d="100"/>
          <a:sy n="49" d="100"/>
        </p:scale>
        <p:origin x="-2778" y="-102"/>
      </p:cViewPr>
      <p:guideLst>
        <p:guide orient="horz" pos="3120"/>
        <p:guide pos="213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277"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34257" y="0"/>
            <a:ext cx="2933277" cy="495300"/>
          </a:xfrm>
          <a:prstGeom prst="rect">
            <a:avLst/>
          </a:prstGeom>
        </p:spPr>
        <p:txBody>
          <a:bodyPr vert="horz" lIns="91440" tIns="45720" rIns="91440" bIns="45720" rtlCol="0"/>
          <a:lstStyle>
            <a:lvl1pPr algn="r">
              <a:defRPr sz="1200"/>
            </a:lvl1pPr>
          </a:lstStyle>
          <a:p>
            <a:fld id="{D0F94BB6-2B51-45EC-A9A3-9D762E1C523D}" type="datetimeFigureOut">
              <a:rPr lang="en-GB" smtClean="0"/>
              <a:t>14/12/2016</a:t>
            </a:fld>
            <a:endParaRPr lang="en-GB"/>
          </a:p>
        </p:txBody>
      </p:sp>
      <p:sp>
        <p:nvSpPr>
          <p:cNvPr id="4" name="Footer Placeholder 3"/>
          <p:cNvSpPr>
            <a:spLocks noGrp="1"/>
          </p:cNvSpPr>
          <p:nvPr>
            <p:ph type="ftr" sz="quarter" idx="2"/>
          </p:nvPr>
        </p:nvSpPr>
        <p:spPr>
          <a:xfrm>
            <a:off x="0" y="9408981"/>
            <a:ext cx="2933277"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34257" y="9408981"/>
            <a:ext cx="2933277" cy="495300"/>
          </a:xfrm>
          <a:prstGeom prst="rect">
            <a:avLst/>
          </a:prstGeom>
        </p:spPr>
        <p:txBody>
          <a:bodyPr vert="horz" lIns="91440" tIns="45720" rIns="91440" bIns="45720" rtlCol="0" anchor="b"/>
          <a:lstStyle>
            <a:lvl1pPr algn="r">
              <a:defRPr sz="1200"/>
            </a:lvl1pPr>
          </a:lstStyle>
          <a:p>
            <a:fld id="{DA66B9D5-39E0-444A-A39B-C7D11B565518}" type="slidenum">
              <a:rPr lang="en-GB" smtClean="0"/>
              <a:t>‹#›</a:t>
            </a:fld>
            <a:endParaRPr lang="en-GB"/>
          </a:p>
        </p:txBody>
      </p:sp>
    </p:spTree>
    <p:extLst>
      <p:ext uri="{BB962C8B-B14F-4D97-AF65-F5344CB8AC3E}">
        <p14:creationId xmlns:p14="http://schemas.microsoft.com/office/powerpoint/2010/main" val="4092743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3277"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34257" y="0"/>
            <a:ext cx="2933277" cy="495300"/>
          </a:xfrm>
          <a:prstGeom prst="rect">
            <a:avLst/>
          </a:prstGeom>
        </p:spPr>
        <p:txBody>
          <a:bodyPr vert="horz" lIns="91440" tIns="45720" rIns="91440" bIns="45720" rtlCol="0"/>
          <a:lstStyle>
            <a:lvl1pPr algn="r">
              <a:defRPr sz="1200"/>
            </a:lvl1pPr>
          </a:lstStyle>
          <a:p>
            <a:fld id="{85374B43-8158-47C1-926E-5C225D5274DE}" type="datetimeFigureOut">
              <a:rPr lang="en-GB" smtClean="0"/>
              <a:t>14/12/2016</a:t>
            </a:fld>
            <a:endParaRPr lang="en-GB"/>
          </a:p>
        </p:txBody>
      </p:sp>
      <p:sp>
        <p:nvSpPr>
          <p:cNvPr id="4" name="Slide Image Placeholder 3"/>
          <p:cNvSpPr>
            <a:spLocks noGrp="1" noRot="1" noChangeAspect="1"/>
          </p:cNvSpPr>
          <p:nvPr>
            <p:ph type="sldImg" idx="2"/>
          </p:nvPr>
        </p:nvSpPr>
        <p:spPr>
          <a:xfrm>
            <a:off x="908050" y="742950"/>
            <a:ext cx="4953000" cy="3714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6910" y="4705350"/>
            <a:ext cx="541528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8981"/>
            <a:ext cx="2933277"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34257" y="9408981"/>
            <a:ext cx="2933277" cy="495300"/>
          </a:xfrm>
          <a:prstGeom prst="rect">
            <a:avLst/>
          </a:prstGeom>
        </p:spPr>
        <p:txBody>
          <a:bodyPr vert="horz" lIns="91440" tIns="45720" rIns="91440" bIns="45720" rtlCol="0" anchor="b"/>
          <a:lstStyle>
            <a:lvl1pPr algn="r">
              <a:defRPr sz="1200"/>
            </a:lvl1pPr>
          </a:lstStyle>
          <a:p>
            <a:fld id="{09A25738-5FF5-4D1F-B940-01F9ABEEBCC8}" type="slidenum">
              <a:rPr lang="en-GB" smtClean="0"/>
              <a:t>‹#›</a:t>
            </a:fld>
            <a:endParaRPr lang="en-GB"/>
          </a:p>
        </p:txBody>
      </p:sp>
    </p:spTree>
    <p:extLst>
      <p:ext uri="{BB962C8B-B14F-4D97-AF65-F5344CB8AC3E}">
        <p14:creationId xmlns:p14="http://schemas.microsoft.com/office/powerpoint/2010/main" val="155323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General comments</a:t>
            </a:r>
          </a:p>
          <a:p>
            <a:r>
              <a:rPr lang="en-GB" dirty="0" smtClean="0"/>
              <a:t>ask </a:t>
            </a:r>
            <a:r>
              <a:rPr lang="en-GB" dirty="0"/>
              <a:t>the participants during the meeting if somebody has something against the publication of the </a:t>
            </a:r>
            <a:r>
              <a:rPr lang="en-GB" dirty="0" smtClean="0"/>
              <a:t>pictures in our next quarterly Twinning Newsletter or yearly activity report</a:t>
            </a:r>
          </a:p>
          <a:p>
            <a:r>
              <a:rPr lang="fr-BE" b="1" dirty="0" err="1" smtClean="0"/>
              <a:t>Materials</a:t>
            </a:r>
            <a:r>
              <a:rPr lang="fr-BE" b="1" dirty="0" smtClean="0"/>
              <a:t>: </a:t>
            </a:r>
            <a:r>
              <a:rPr lang="fr-BE" dirty="0" err="1" smtClean="0"/>
              <a:t>Distribute</a:t>
            </a:r>
            <a:r>
              <a:rPr lang="fr-BE" dirty="0" smtClean="0"/>
              <a:t> Twinning Newsletter </a:t>
            </a:r>
            <a:r>
              <a:rPr lang="fr-BE" dirty="0" err="1" smtClean="0"/>
              <a:t>bring</a:t>
            </a:r>
            <a:r>
              <a:rPr lang="fr-BE" dirty="0" smtClean="0"/>
              <a:t> </a:t>
            </a:r>
            <a:r>
              <a:rPr lang="fr-BE" dirty="0" err="1" smtClean="0"/>
              <a:t>activity</a:t>
            </a:r>
            <a:r>
              <a:rPr lang="fr-BE" dirty="0" smtClean="0"/>
              <a:t> reports and </a:t>
            </a:r>
            <a:r>
              <a:rPr lang="fr-BE" dirty="0" err="1" smtClean="0"/>
              <a:t>manuals</a:t>
            </a:r>
            <a:endParaRPr lang="fr-BE" dirty="0" smtClean="0"/>
          </a:p>
          <a:p>
            <a:endParaRPr lang="fr-BE" dirty="0"/>
          </a:p>
          <a:p>
            <a:r>
              <a:rPr lang="fr-BE" dirty="0" smtClean="0"/>
              <a:t>Good </a:t>
            </a:r>
            <a:r>
              <a:rPr lang="fr-BE" dirty="0" err="1" smtClean="0"/>
              <a:t>morning</a:t>
            </a:r>
            <a:r>
              <a:rPr lang="fr-BE" dirty="0" smtClean="0"/>
              <a:t>, </a:t>
            </a:r>
            <a:r>
              <a:rPr lang="fr-BE" dirty="0" err="1" smtClean="0"/>
              <a:t>my</a:t>
            </a:r>
            <a:r>
              <a:rPr lang="fr-BE" dirty="0" smtClean="0"/>
              <a:t> </a:t>
            </a:r>
            <a:r>
              <a:rPr lang="fr-BE" dirty="0" err="1" smtClean="0"/>
              <a:t>name</a:t>
            </a:r>
            <a:r>
              <a:rPr lang="fr-BE" dirty="0" smtClean="0"/>
              <a:t> </a:t>
            </a:r>
            <a:r>
              <a:rPr lang="fr-BE" dirty="0" err="1" smtClean="0"/>
              <a:t>is</a:t>
            </a:r>
            <a:r>
              <a:rPr lang="fr-BE" dirty="0" smtClean="0"/>
              <a:t> </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a:t>
            </a:fld>
            <a:endParaRPr lang="en-GB"/>
          </a:p>
        </p:txBody>
      </p:sp>
    </p:spTree>
    <p:extLst>
      <p:ext uri="{BB962C8B-B14F-4D97-AF65-F5344CB8AC3E}">
        <p14:creationId xmlns:p14="http://schemas.microsoft.com/office/powerpoint/2010/main" val="3797931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endParaRPr lang="en-US" altLang="en-US" smtClean="0">
              <a:latin typeface="Arial" charset="0"/>
            </a:endParaRPr>
          </a:p>
        </p:txBody>
      </p:sp>
      <p:sp>
        <p:nvSpPr>
          <p:cNvPr id="368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defTabSz="914400" eaLnBrk="1" hangingPunct="1">
              <a:spcBef>
                <a:spcPct val="0"/>
              </a:spcBef>
            </a:pPr>
            <a:fld id="{AACFF781-3C07-42D4-A75B-16A4A3E7364E}" type="slidenum">
              <a:rPr lang="en-GB" altLang="en-US" smtClean="0"/>
              <a:pPr defTabSz="914400" eaLnBrk="1" hangingPunct="1">
                <a:spcBef>
                  <a:spcPct val="0"/>
                </a:spcBef>
              </a:pPr>
              <a:t>11</a:t>
            </a:fld>
            <a:endParaRPr lang="en-GB"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GB" dirty="0" smtClean="0"/>
              <a:t>Page 37 </a:t>
            </a:r>
          </a:p>
          <a:p>
            <a:pPr>
              <a:defRPr/>
            </a:pPr>
            <a:r>
              <a:rPr lang="en-GB" dirty="0" smtClean="0"/>
              <a:t>In some cases, where criterion 2 and/or 3 is only partially fulfilled, the mandate is </a:t>
            </a:r>
            <a:r>
              <a:rPr lang="en-GB" b="1" dirty="0" smtClean="0"/>
              <a:t>restricted</a:t>
            </a:r>
            <a:r>
              <a:rPr lang="en-GB" dirty="0" smtClean="0"/>
              <a:t> subject to an exclusion from commercial tenders in the direct follow-up to the Twinning project. (…) </a:t>
            </a:r>
          </a:p>
          <a:p>
            <a:pPr>
              <a:defRPr/>
            </a:pPr>
            <a:r>
              <a:rPr lang="en-GB" dirty="0" smtClean="0"/>
              <a:t>Mandated bodies involved in Twinning projects are thus in principle not excluded from providing Technical Assistance under commercially tendered contracts. They must however be excluded from tendering commercially for follow-up contracts to the Twinning projects, if their involvement gives them a commercial advantage. They are also excluded from making a proposal for a Twinning project where they have been involved in drafting the Twinning project fiche (or terms of reference). By the same token, mandated bodies must not include in their proposal/contract any expertise that was involved in the drafting of the fiche. </a:t>
            </a:r>
          </a:p>
          <a:p>
            <a:pPr>
              <a:defRPr/>
            </a:pPr>
            <a:r>
              <a:rPr lang="en-GB" dirty="0" smtClean="0"/>
              <a:t>There are many bodies in the MS which could satisfy the formal criteria to be mandated but which can only make a small, very specialised contribution to a Twinning project (i.e. </a:t>
            </a:r>
            <a:r>
              <a:rPr lang="en-GB" dirty="0" err="1" smtClean="0"/>
              <a:t>phytosanitary</a:t>
            </a:r>
            <a:r>
              <a:rPr lang="en-GB" dirty="0" smtClean="0"/>
              <a:t> laboratory training). Their inclusion in the consolidated list is therefore not necessary and they can be given an </a:t>
            </a:r>
            <a:r>
              <a:rPr lang="en-GB" b="1" dirty="0" smtClean="0"/>
              <a:t>ad hoc mandate.</a:t>
            </a:r>
            <a:endParaRPr lang="en-GB" dirty="0" smtClean="0"/>
          </a:p>
          <a:p>
            <a:pPr>
              <a:buFont typeface="Arial" pitchFamily="34" charset="0"/>
              <a:buNone/>
              <a:defRPr/>
            </a:pPr>
            <a:endParaRPr lang="fr-BE" dirty="0" smtClean="0"/>
          </a:p>
          <a:p>
            <a:pPr>
              <a:buFont typeface="Arial" pitchFamily="34" charset="0"/>
              <a:buNone/>
              <a:defRPr/>
            </a:pPr>
            <a:r>
              <a:rPr lang="fr-BE" dirty="0" smtClean="0"/>
              <a:t>- MS Administration (MS public administration, no </a:t>
            </a:r>
            <a:r>
              <a:rPr lang="fr-BE" dirty="0" err="1" smtClean="0"/>
              <a:t>need</a:t>
            </a:r>
            <a:r>
              <a:rPr lang="fr-BE" dirty="0" smtClean="0"/>
              <a:t> of </a:t>
            </a:r>
            <a:r>
              <a:rPr lang="fr-BE" dirty="0" err="1" smtClean="0"/>
              <a:t>status</a:t>
            </a:r>
            <a:r>
              <a:rPr lang="fr-BE" dirty="0" smtClean="0"/>
              <a:t> </a:t>
            </a:r>
            <a:r>
              <a:rPr lang="fr-BE" dirty="0" err="1" smtClean="0"/>
              <a:t>toparticipate</a:t>
            </a:r>
            <a:r>
              <a:rPr lang="fr-BE" dirty="0" smtClean="0"/>
              <a:t> in a Twinning </a:t>
            </a:r>
            <a:r>
              <a:rPr lang="fr-BE" dirty="0" err="1" smtClean="0"/>
              <a:t>project</a:t>
            </a:r>
            <a:r>
              <a:rPr lang="fr-BE" dirty="0" smtClean="0"/>
              <a:t>, for </a:t>
            </a:r>
            <a:r>
              <a:rPr lang="fr-BE" dirty="0" err="1" smtClean="0"/>
              <a:t>example</a:t>
            </a:r>
            <a:r>
              <a:rPr lang="fr-BE" dirty="0" smtClean="0"/>
              <a:t> a </a:t>
            </a:r>
            <a:r>
              <a:rPr lang="fr-BE" dirty="0" err="1" smtClean="0"/>
              <a:t>Ministry</a:t>
            </a:r>
            <a:r>
              <a:rPr lang="fr-BE" dirty="0" smtClean="0"/>
              <a: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smtClean="0"/>
              <a:t>Full </a:t>
            </a:r>
            <a:r>
              <a:rPr lang="fr-BE" dirty="0" err="1" smtClean="0"/>
              <a:t>Mandated</a:t>
            </a:r>
            <a:r>
              <a:rPr lang="fr-BE" dirty="0" smtClean="0"/>
              <a:t> Body (Public or semi-public administration </a:t>
            </a:r>
            <a:r>
              <a:rPr lang="fr-BE" dirty="0" err="1" smtClean="0"/>
              <a:t>fulfilling</a:t>
            </a:r>
            <a:r>
              <a:rPr lang="fr-BE" dirty="0" smtClean="0"/>
              <a:t> all 5 </a:t>
            </a:r>
            <a:r>
              <a:rPr lang="fr-BE" dirty="0" err="1" smtClean="0"/>
              <a:t>eligibility</a:t>
            </a:r>
            <a:r>
              <a:rPr lang="fr-BE" dirty="0" smtClean="0"/>
              <a:t> </a:t>
            </a:r>
            <a:r>
              <a:rPr lang="fr-BE" dirty="0" err="1" smtClean="0"/>
              <a:t>criterias</a:t>
            </a:r>
            <a:r>
              <a:rPr lang="fr-BE" dirty="0" smtClean="0"/>
              <a: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err="1" smtClean="0"/>
              <a:t>Mandated</a:t>
            </a:r>
            <a:r>
              <a:rPr lang="fr-BE" dirty="0" smtClean="0"/>
              <a:t> Body </a:t>
            </a:r>
            <a:r>
              <a:rPr lang="fr-BE" dirty="0" err="1" smtClean="0"/>
              <a:t>Restricted</a:t>
            </a:r>
            <a:r>
              <a:rPr lang="fr-BE" dirty="0" smtClean="0"/>
              <a:t> (</a:t>
            </a:r>
            <a:r>
              <a:rPr lang="fr-BE" dirty="0" err="1" smtClean="0"/>
              <a:t>criterion</a:t>
            </a:r>
            <a:r>
              <a:rPr lang="fr-BE" dirty="0" smtClean="0"/>
              <a:t> 2 and/or 3 are </a:t>
            </a:r>
            <a:r>
              <a:rPr lang="fr-BE" dirty="0" err="1" smtClean="0"/>
              <a:t>partially</a:t>
            </a:r>
            <a:r>
              <a:rPr lang="fr-BE" dirty="0" smtClean="0"/>
              <a:t> met)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(institution </a:t>
            </a:r>
            <a:r>
              <a:rPr lang="fr-BE" dirty="0" err="1" smtClean="0"/>
              <a:t>with</a:t>
            </a:r>
            <a:r>
              <a:rPr lang="fr-BE" dirty="0" smtClean="0"/>
              <a:t> a </a:t>
            </a:r>
            <a:r>
              <a:rPr lang="fr-BE" dirty="0" err="1" smtClean="0"/>
              <a:t>specialised</a:t>
            </a:r>
            <a:r>
              <a:rPr lang="fr-BE" dirty="0" smtClean="0"/>
              <a:t> area of expertise, </a:t>
            </a:r>
            <a:r>
              <a:rPr lang="fr-BE" dirty="0" err="1" smtClean="0"/>
              <a:t>contributing</a:t>
            </a:r>
            <a:r>
              <a:rPr lang="fr-BE" dirty="0" smtClean="0"/>
              <a:t> to </a:t>
            </a:r>
            <a:r>
              <a:rPr lang="fr-BE" dirty="0" err="1" smtClean="0"/>
              <a:t>some</a:t>
            </a:r>
            <a:r>
              <a:rPr lang="fr-BE" dirty="0" smtClean="0"/>
              <a:t> </a:t>
            </a:r>
            <a:r>
              <a:rPr lang="fr-BE" dirty="0" err="1" smtClean="0"/>
              <a:t>activities</a:t>
            </a:r>
            <a:r>
              <a:rPr lang="fr-BE" dirty="0" smtClean="0"/>
              <a:t> of a </a:t>
            </a:r>
            <a:r>
              <a:rPr lang="fr-BE" dirty="0" err="1" smtClean="0"/>
              <a:t>specific</a:t>
            </a:r>
            <a:r>
              <a:rPr lang="fr-BE" dirty="0" smtClean="0"/>
              <a:t> </a:t>
            </a:r>
            <a:r>
              <a:rPr lang="fr-BE" dirty="0" err="1" smtClean="0"/>
              <a:t>project</a:t>
            </a:r>
            <a:r>
              <a:rPr lang="fr-BE" dirty="0" smtClean="0"/>
              <a:t> – </a:t>
            </a:r>
            <a:r>
              <a:rPr lang="fr-BE" dirty="0" err="1" smtClean="0"/>
              <a:t>valid</a:t>
            </a:r>
            <a:r>
              <a:rPr lang="fr-BE" dirty="0" smtClean="0"/>
              <a:t> for a </a:t>
            </a:r>
            <a:r>
              <a:rPr lang="fr-BE" dirty="0" err="1" smtClean="0"/>
              <a:t>specific</a:t>
            </a:r>
            <a:r>
              <a:rPr lang="fr-BE" dirty="0" smtClean="0"/>
              <a:t> </a:t>
            </a:r>
            <a:r>
              <a:rPr lang="fr-BE" dirty="0" err="1" smtClean="0"/>
              <a:t>project</a:t>
            </a:r>
            <a:r>
              <a:rPr lang="fr-BE" dirty="0" smtClean="0"/>
              <a:t>)</a:t>
            </a:r>
          </a:p>
          <a:p>
            <a:pPr marL="170936" indent="-170936">
              <a:buFont typeface="Arial" pitchFamily="34" charset="0"/>
              <a:buChar char="•"/>
              <a:defRPr/>
            </a:pPr>
            <a:endParaRPr lang="fr-BE" dirty="0" smtClean="0"/>
          </a:p>
          <a:p>
            <a:pPr marL="170936" indent="-170936">
              <a:buFont typeface="Arial" pitchFamily="34" charset="0"/>
              <a:buChar char="•"/>
              <a:defRPr/>
            </a:pPr>
            <a:r>
              <a:rPr lang="fr-BE" dirty="0" smtClean="0"/>
              <a:t>Ad Hoc </a:t>
            </a:r>
            <a:r>
              <a:rPr lang="fr-BE" dirty="0" err="1" smtClean="0"/>
              <a:t>Mandated</a:t>
            </a:r>
            <a:r>
              <a:rPr lang="fr-BE" dirty="0" smtClean="0"/>
              <a:t> Body </a:t>
            </a:r>
            <a:r>
              <a:rPr lang="fr-BE" dirty="0" err="1" smtClean="0"/>
              <a:t>Status</a:t>
            </a:r>
            <a:r>
              <a:rPr lang="fr-BE" dirty="0" smtClean="0"/>
              <a:t> </a:t>
            </a:r>
            <a:r>
              <a:rPr lang="fr-BE" dirty="0" err="1" smtClean="0"/>
              <a:t>Restricted</a:t>
            </a:r>
            <a:endParaRPr lang="fr-BE" dirty="0" smtClean="0"/>
          </a:p>
          <a:p>
            <a:pPr>
              <a:buFont typeface="Arial" pitchFamily="34" charset="0"/>
              <a:buNone/>
              <a:defRPr/>
            </a:pPr>
            <a:r>
              <a:rPr lang="fr-BE" dirty="0" smtClean="0"/>
              <a:t>(</a:t>
            </a:r>
            <a:r>
              <a:rPr lang="fr-BE" dirty="0" err="1" smtClean="0"/>
              <a:t>excluded</a:t>
            </a:r>
            <a:r>
              <a:rPr lang="fr-BE" dirty="0" smtClean="0"/>
              <a:t> </a:t>
            </a:r>
            <a:r>
              <a:rPr lang="fr-BE" dirty="0" err="1" smtClean="0"/>
              <a:t>from</a:t>
            </a:r>
            <a:r>
              <a:rPr lang="fr-BE" dirty="0" smtClean="0"/>
              <a:t> </a:t>
            </a:r>
            <a:r>
              <a:rPr lang="fr-BE" dirty="0" err="1" smtClean="0"/>
              <a:t>tendering</a:t>
            </a:r>
            <a:r>
              <a:rPr lang="fr-BE" dirty="0" smtClean="0"/>
              <a:t> </a:t>
            </a:r>
            <a:r>
              <a:rPr lang="fr-BE" dirty="0" err="1" smtClean="0"/>
              <a:t>commercially</a:t>
            </a:r>
            <a:r>
              <a:rPr lang="fr-BE" dirty="0" smtClean="0"/>
              <a:t> for </a:t>
            </a:r>
            <a:r>
              <a:rPr lang="fr-BE" dirty="0" err="1" smtClean="0"/>
              <a:t>follow</a:t>
            </a:r>
            <a:r>
              <a:rPr lang="fr-BE" dirty="0" smtClean="0"/>
              <a:t>-up </a:t>
            </a:r>
            <a:r>
              <a:rPr lang="fr-BE" dirty="0" err="1" smtClean="0"/>
              <a:t>contracts</a:t>
            </a:r>
            <a:r>
              <a:rPr lang="fr-BE" dirty="0" smtClean="0"/>
              <a:t> to the Twinning </a:t>
            </a:r>
            <a:r>
              <a:rPr lang="fr-BE" dirty="0" err="1" smtClean="0"/>
              <a:t>projects</a:t>
            </a:r>
            <a:r>
              <a:rPr lang="fr-BE" dirty="0" smtClean="0"/>
              <a:t>)</a:t>
            </a:r>
          </a:p>
          <a:p>
            <a:pPr>
              <a:defRPr/>
            </a:pPr>
            <a:endParaRPr lang="en-GB" dirty="0"/>
          </a:p>
        </p:txBody>
      </p:sp>
      <p:sp>
        <p:nvSpPr>
          <p:cNvPr id="37892" name="Slide Number Placeholder 3"/>
          <p:cNvSpPr>
            <a:spLocks noGrp="1"/>
          </p:cNvSpPr>
          <p:nvPr>
            <p:ph type="sldNum" sz="quarter" idx="5"/>
          </p:nvPr>
        </p:nvSpPr>
        <p:spPr>
          <a:noFill/>
        </p:spPr>
        <p:txBody>
          <a:bodyPr/>
          <a:lstStyle>
            <a:lvl1pPr defTabSz="908050" eaLnBrk="0" hangingPunct="0">
              <a:spcBef>
                <a:spcPct val="30000"/>
              </a:spcBef>
              <a:defRPr sz="1200">
                <a:solidFill>
                  <a:schemeClr val="tx1"/>
                </a:solidFill>
                <a:latin typeface="Arial" charset="0"/>
              </a:defRPr>
            </a:lvl1pPr>
            <a:lvl2pPr marL="739775" indent="-284163" defTabSz="908050" eaLnBrk="0" hangingPunct="0">
              <a:spcBef>
                <a:spcPct val="30000"/>
              </a:spcBef>
              <a:defRPr sz="1200">
                <a:solidFill>
                  <a:schemeClr val="tx1"/>
                </a:solidFill>
                <a:latin typeface="Arial" charset="0"/>
              </a:defRPr>
            </a:lvl2pPr>
            <a:lvl3pPr marL="1138238" indent="-227013" defTabSz="908050" eaLnBrk="0" hangingPunct="0">
              <a:spcBef>
                <a:spcPct val="30000"/>
              </a:spcBef>
              <a:defRPr sz="1200">
                <a:solidFill>
                  <a:schemeClr val="tx1"/>
                </a:solidFill>
                <a:latin typeface="Arial" charset="0"/>
              </a:defRPr>
            </a:lvl3pPr>
            <a:lvl4pPr marL="1593850" indent="-227013" defTabSz="908050" eaLnBrk="0" hangingPunct="0">
              <a:spcBef>
                <a:spcPct val="30000"/>
              </a:spcBef>
              <a:defRPr sz="1200">
                <a:solidFill>
                  <a:schemeClr val="tx1"/>
                </a:solidFill>
                <a:latin typeface="Arial" charset="0"/>
              </a:defRPr>
            </a:lvl4pPr>
            <a:lvl5pPr marL="2051050" indent="-227013" defTabSz="908050" eaLnBrk="0" hangingPunct="0">
              <a:spcBef>
                <a:spcPct val="30000"/>
              </a:spcBef>
              <a:defRPr sz="1200">
                <a:solidFill>
                  <a:schemeClr val="tx1"/>
                </a:solidFill>
                <a:latin typeface="Arial" charset="0"/>
              </a:defRPr>
            </a:lvl5pPr>
            <a:lvl6pPr marL="2508250" indent="-227013" defTabSz="908050" eaLnBrk="0" fontAlgn="base" hangingPunct="0">
              <a:spcBef>
                <a:spcPct val="30000"/>
              </a:spcBef>
              <a:spcAft>
                <a:spcPct val="0"/>
              </a:spcAft>
              <a:defRPr sz="1200">
                <a:solidFill>
                  <a:schemeClr val="tx1"/>
                </a:solidFill>
                <a:latin typeface="Arial" charset="0"/>
              </a:defRPr>
            </a:lvl6pPr>
            <a:lvl7pPr marL="2965450" indent="-227013" defTabSz="908050" eaLnBrk="0" fontAlgn="base" hangingPunct="0">
              <a:spcBef>
                <a:spcPct val="30000"/>
              </a:spcBef>
              <a:spcAft>
                <a:spcPct val="0"/>
              </a:spcAft>
              <a:defRPr sz="1200">
                <a:solidFill>
                  <a:schemeClr val="tx1"/>
                </a:solidFill>
                <a:latin typeface="Arial" charset="0"/>
              </a:defRPr>
            </a:lvl7pPr>
            <a:lvl8pPr marL="3422650" indent="-227013" defTabSz="908050" eaLnBrk="0" fontAlgn="base" hangingPunct="0">
              <a:spcBef>
                <a:spcPct val="30000"/>
              </a:spcBef>
              <a:spcAft>
                <a:spcPct val="0"/>
              </a:spcAft>
              <a:defRPr sz="1200">
                <a:solidFill>
                  <a:schemeClr val="tx1"/>
                </a:solidFill>
                <a:latin typeface="Arial" charset="0"/>
              </a:defRPr>
            </a:lvl8pPr>
            <a:lvl9pPr marL="3879850" indent="-227013" defTabSz="90805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87B6CB0-E854-4945-8422-8677D0DECE6D}" type="slidenum">
              <a:rPr lang="en-GB" altLang="en-US" smtClean="0"/>
              <a:pPr eaLnBrk="1" hangingPunct="1">
                <a:spcBef>
                  <a:spcPct val="0"/>
                </a:spcBef>
              </a:pPr>
              <a:t>12</a:t>
            </a:fld>
            <a:endParaRPr lang="en-GB"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13</a:t>
            </a:fld>
            <a:endParaRPr lang="en-GB"/>
          </a:p>
        </p:txBody>
      </p:sp>
    </p:spTree>
    <p:extLst>
      <p:ext uri="{BB962C8B-B14F-4D97-AF65-F5344CB8AC3E}">
        <p14:creationId xmlns:p14="http://schemas.microsoft.com/office/powerpoint/2010/main" val="1359754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change of the Junior Partner Project Leader is not foreseen as a major change in Twinning and Junior Partner doesn't sign the contract. According to the point before, so the side letter should be enough for notifying this modification</a:t>
            </a:r>
            <a:r>
              <a:rPr lang="en-US" dirty="0" smtClean="0"/>
              <a:t>.</a:t>
            </a:r>
          </a:p>
          <a:p>
            <a:endParaRPr lang="en-GB" dirty="0" smtClean="0"/>
          </a:p>
          <a:p>
            <a:r>
              <a:rPr lang="en-GB" dirty="0" smtClean="0"/>
              <a:t>According </a:t>
            </a:r>
            <a:r>
              <a:rPr lang="en-GB" dirty="0"/>
              <a:t>to the Twinning Manual 2012, the attendance of the Junior PL to a </a:t>
            </a:r>
            <a:r>
              <a:rPr lang="en-GB" dirty="0" err="1"/>
              <a:t>PStC</a:t>
            </a:r>
            <a:r>
              <a:rPr lang="en-GB" dirty="0"/>
              <a:t> is not compulsory, but 'recommended' (section 4.3). </a:t>
            </a:r>
            <a:endParaRPr lang="en-GB" dirty="0" smtClean="0"/>
          </a:p>
          <a:p>
            <a:endParaRPr lang="en-GB" dirty="0"/>
          </a:p>
          <a:p>
            <a:r>
              <a:rPr lang="en-GB" dirty="0"/>
              <a:t>On the other hand, section 4.1 specifies that: "In the case of implementation by a Consortium, the MS Project leader and the RTA must ensure that the junior partner it fully involved in the preparation of the operative side letter and immediately informed of the details of activities, in particular with regard to its contribution to the project."</a:t>
            </a:r>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14</a:t>
            </a:fld>
            <a:endParaRPr lang="en-GB"/>
          </a:p>
        </p:txBody>
      </p:sp>
    </p:spTree>
    <p:extLst>
      <p:ext uri="{BB962C8B-B14F-4D97-AF65-F5344CB8AC3E}">
        <p14:creationId xmlns:p14="http://schemas.microsoft.com/office/powerpoint/2010/main" val="3774012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15</a:t>
            </a:fld>
            <a:endParaRPr lang="en-GB"/>
          </a:p>
        </p:txBody>
      </p:sp>
    </p:spTree>
    <p:extLst>
      <p:ext uri="{BB962C8B-B14F-4D97-AF65-F5344CB8AC3E}">
        <p14:creationId xmlns:p14="http://schemas.microsoft.com/office/powerpoint/2010/main" val="1983275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16</a:t>
            </a:fld>
            <a:endParaRPr lang="en-GB"/>
          </a:p>
        </p:txBody>
      </p:sp>
    </p:spTree>
    <p:extLst>
      <p:ext uri="{BB962C8B-B14F-4D97-AF65-F5344CB8AC3E}">
        <p14:creationId xmlns:p14="http://schemas.microsoft.com/office/powerpoint/2010/main" val="25756437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pages 84-85</a:t>
            </a:r>
            <a:endParaRPr lang="en-GB" sz="1400" kern="1200" dirty="0" smtClean="0">
              <a:solidFill>
                <a:schemeClr val="tx1"/>
              </a:solidFill>
              <a:effectLst/>
              <a:latin typeface="+mn-lt"/>
              <a:ea typeface="+mn-ea"/>
              <a:cs typeface="+mn-cs"/>
            </a:endParaRPr>
          </a:p>
          <a:p>
            <a:pPr lvl="1"/>
            <a:r>
              <a:rPr lang="en-GB" sz="900" b="1" kern="1200" dirty="0" smtClean="0">
                <a:solidFill>
                  <a:schemeClr val="tx1"/>
                </a:solidFill>
                <a:effectLst/>
                <a:latin typeface="+mn-lt"/>
                <a:ea typeface="+mn-ea"/>
                <a:cs typeface="+mn-cs"/>
              </a:rPr>
              <a:t>"</a:t>
            </a:r>
            <a:r>
              <a:rPr lang="en-GB" sz="1200" b="1" kern="1200" dirty="0" smtClean="0">
                <a:solidFill>
                  <a:schemeClr val="tx1"/>
                </a:solidFill>
                <a:effectLst/>
                <a:latin typeface="+mn-lt"/>
                <a:ea typeface="+mn-ea"/>
                <a:cs typeface="+mn-cs"/>
              </a:rPr>
              <a:t>RTA Assistant</a:t>
            </a:r>
          </a:p>
          <a:p>
            <a:r>
              <a:rPr lang="en-GB" sz="1200" kern="1200" dirty="0" smtClean="0">
                <a:solidFill>
                  <a:schemeClr val="tx1"/>
                </a:solidFill>
                <a:effectLst/>
                <a:latin typeface="+mn-lt"/>
                <a:ea typeface="+mn-ea"/>
                <a:cs typeface="+mn-cs"/>
              </a:rPr>
              <a:t>The RTA should have a full time project assistant at his/her disposal for the purposes of translation and interpretation on a daily basis and general project duties. In most cases the costs for hiring an assistant have to be included in the project budget. </a:t>
            </a:r>
          </a:p>
          <a:p>
            <a:r>
              <a:rPr lang="en-GB" sz="1200" kern="1200" dirty="0" smtClean="0">
                <a:solidFill>
                  <a:schemeClr val="tx1"/>
                </a:solidFill>
                <a:effectLst/>
                <a:latin typeface="+mn-lt"/>
                <a:ea typeface="+mn-ea"/>
                <a:cs typeface="+mn-cs"/>
              </a:rPr>
              <a:t>Only in very exceptional cases should the requirement for an assistant be waived. </a:t>
            </a:r>
          </a:p>
          <a:p>
            <a:r>
              <a:rPr lang="en-GB" sz="1200" kern="1200" dirty="0" smtClean="0">
                <a:solidFill>
                  <a:schemeClr val="tx1"/>
                </a:solidFill>
                <a:effectLst/>
                <a:latin typeface="+mn-lt"/>
                <a:ea typeface="+mn-ea"/>
                <a:cs typeface="+mn-cs"/>
              </a:rPr>
              <a:t>Note that project assistants remunerated by the project can</a:t>
            </a:r>
            <a:r>
              <a:rPr lang="en-GB" sz="1200" b="1" kern="1200" dirty="0" smtClean="0">
                <a:solidFill>
                  <a:schemeClr val="tx1"/>
                </a:solidFill>
                <a:effectLst/>
                <a:latin typeface="+mn-lt"/>
                <a:ea typeface="+mn-ea"/>
                <a:cs typeface="+mn-cs"/>
              </a:rPr>
              <a:t>not</a:t>
            </a:r>
            <a:r>
              <a:rPr lang="en-GB" sz="1200" kern="1200" dirty="0" smtClean="0">
                <a:solidFill>
                  <a:schemeClr val="tx1"/>
                </a:solidFill>
                <a:effectLst/>
                <a:latin typeface="+mn-lt"/>
                <a:ea typeface="+mn-ea"/>
                <a:cs typeface="+mn-cs"/>
              </a:rPr>
              <a:t> have or recently (past six months) have had any contractual relation with the beneficiary administration.</a:t>
            </a:r>
          </a:p>
          <a:p>
            <a:r>
              <a:rPr lang="en-GB" sz="1200" kern="1200" dirty="0" smtClean="0">
                <a:solidFill>
                  <a:schemeClr val="tx1"/>
                </a:solidFill>
                <a:effectLst/>
                <a:latin typeface="+mn-lt"/>
                <a:ea typeface="+mn-ea"/>
                <a:cs typeface="+mn-cs"/>
              </a:rPr>
              <a:t>The recruitment of a suitable project assistant may commence before signature of the Twinning Contract and particulars inserted in the Twinning work plan. A minimum of three candidates must be assessed/ interviewed.</a:t>
            </a:r>
          </a:p>
          <a:p>
            <a:r>
              <a:rPr lang="en-GB" sz="1200" kern="1200" dirty="0" smtClean="0">
                <a:solidFill>
                  <a:schemeClr val="tx1"/>
                </a:solidFill>
                <a:effectLst/>
                <a:latin typeface="+mn-lt"/>
                <a:ea typeface="+mn-ea"/>
                <a:cs typeface="+mn-cs"/>
              </a:rPr>
              <a:t>(…)</a:t>
            </a:r>
          </a:p>
          <a:p>
            <a:r>
              <a:rPr lang="en-GB" sz="1200" kern="1200" dirty="0" smtClean="0">
                <a:solidFill>
                  <a:schemeClr val="tx1"/>
                </a:solidFill>
                <a:effectLst/>
                <a:latin typeface="+mn-lt"/>
                <a:ea typeface="+mn-ea"/>
                <a:cs typeface="+mn-cs"/>
              </a:rPr>
              <a:t>In line with these provisions the contract with the RTA assistant will be prepared and entered into either by the MS Project Leader or by the CA. </a:t>
            </a:r>
          </a:p>
          <a:p>
            <a:r>
              <a:rPr lang="en-GB" sz="1200" b="1" kern="1200" dirty="0" smtClean="0">
                <a:solidFill>
                  <a:schemeClr val="tx1"/>
                </a:solidFill>
                <a:effectLst/>
                <a:latin typeface="+mn-lt"/>
                <a:ea typeface="+mn-ea"/>
                <a:cs typeface="+mn-cs"/>
              </a:rPr>
              <a:t>If the service contract for the RTA assistant is entered into by the MS project Leader</a:t>
            </a:r>
            <a:r>
              <a:rPr lang="en-GB" sz="1200" kern="1200" dirty="0" smtClean="0">
                <a:solidFill>
                  <a:schemeClr val="tx1"/>
                </a:solidFill>
                <a:effectLst/>
                <a:latin typeface="+mn-lt"/>
                <a:ea typeface="+mn-ea"/>
                <a:cs typeface="+mn-cs"/>
              </a:rPr>
              <a:t>, he/she will comply with the contract award procedures detailed in the public procurement legislation of his/her Member State, provided it is compliant with the relevant European legislation.  </a:t>
            </a:r>
          </a:p>
          <a:p>
            <a:r>
              <a:rPr lang="en-GB" sz="1200" b="1" kern="1200" dirty="0" smtClean="0">
                <a:solidFill>
                  <a:schemeClr val="tx1"/>
                </a:solidFill>
                <a:effectLst/>
                <a:latin typeface="+mn-lt"/>
                <a:ea typeface="+mn-ea"/>
                <a:cs typeface="+mn-cs"/>
              </a:rPr>
              <a:t>(…)</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Whatever the procedure followed (service contract by MS project Leader or by AO) the RTA will have the decisive say into the choice of his/her assistant. This decisive input by the RTA is crucial and cannot be discarded. </a:t>
            </a:r>
          </a:p>
          <a:p>
            <a:r>
              <a:rPr lang="en-GB" sz="1200" kern="1200" dirty="0" smtClean="0">
                <a:solidFill>
                  <a:schemeClr val="tx1"/>
                </a:solidFill>
                <a:effectLst/>
                <a:latin typeface="+mn-lt"/>
                <a:ea typeface="+mn-ea"/>
                <a:cs typeface="+mn-cs"/>
              </a:rPr>
              <a:t>The classification list possibly prepared in the framework of a selection procedure cannot be used if, at a later moment, the RTA Assistant needs to be replaced. </a:t>
            </a:r>
            <a:r>
              <a:rPr lang="en-GB" sz="1200" kern="1200" smtClean="0">
                <a:solidFill>
                  <a:schemeClr val="tx1"/>
                </a:solidFill>
                <a:effectLst/>
                <a:latin typeface="+mn-lt"/>
                <a:ea typeface="+mn-ea"/>
                <a:cs typeface="+mn-cs"/>
              </a:rPr>
              <a:t>In such case a full new selection procedure must be launched.</a:t>
            </a:r>
          </a:p>
          <a:p>
            <a:endParaRPr lang="en-GB"/>
          </a:p>
        </p:txBody>
      </p:sp>
      <p:sp>
        <p:nvSpPr>
          <p:cNvPr id="4" name="Slide Number Placeholder 3"/>
          <p:cNvSpPr>
            <a:spLocks noGrp="1"/>
          </p:cNvSpPr>
          <p:nvPr>
            <p:ph type="sldNum" sz="quarter" idx="10"/>
          </p:nvPr>
        </p:nvSpPr>
        <p:spPr/>
        <p:txBody>
          <a:bodyPr/>
          <a:lstStyle/>
          <a:p>
            <a:fld id="{A0200F4F-8161-429E-B2F8-E19C2E4AAFBF}" type="slidenum">
              <a:rPr lang="en-GB" smtClean="0"/>
              <a:t>17</a:t>
            </a:fld>
            <a:endParaRPr lang="en-GB"/>
          </a:p>
        </p:txBody>
      </p:sp>
    </p:spTree>
    <p:extLst>
      <p:ext uri="{BB962C8B-B14F-4D97-AF65-F5344CB8AC3E}">
        <p14:creationId xmlns:p14="http://schemas.microsoft.com/office/powerpoint/2010/main" val="5617223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Not to </a:t>
            </a:r>
            <a:r>
              <a:rPr lang="fr-BE" dirty="0" err="1" smtClean="0"/>
              <a:t>forget</a:t>
            </a:r>
            <a:r>
              <a:rPr lang="fr-BE" dirty="0" smtClean="0"/>
              <a:t> </a:t>
            </a:r>
            <a:r>
              <a:rPr lang="fr-BE" dirty="0" err="1" smtClean="0"/>
              <a:t>most</a:t>
            </a:r>
            <a:r>
              <a:rPr lang="fr-BE" dirty="0" smtClean="0"/>
              <a:t> essential </a:t>
            </a:r>
            <a:r>
              <a:rPr lang="fr-BE" dirty="0" err="1" smtClean="0"/>
              <a:t>actor</a:t>
            </a:r>
            <a:r>
              <a:rPr lang="fr-BE" dirty="0" smtClean="0"/>
              <a:t>: the </a:t>
            </a:r>
            <a:r>
              <a:rPr lang="fr-BE" dirty="0" err="1" smtClean="0"/>
              <a:t>beneficiary</a:t>
            </a:r>
            <a:r>
              <a:rPr lang="fr-BE" dirty="0" smtClean="0"/>
              <a:t> </a:t>
            </a:r>
            <a:r>
              <a:rPr lang="fr-BE" dirty="0" err="1" smtClean="0"/>
              <a:t>without</a:t>
            </a:r>
            <a:r>
              <a:rPr lang="fr-BE" dirty="0" smtClean="0"/>
              <a:t> </a:t>
            </a:r>
            <a:r>
              <a:rPr lang="fr-BE" dirty="0" err="1" smtClean="0"/>
              <a:t>whom</a:t>
            </a:r>
            <a:r>
              <a:rPr lang="fr-BE" dirty="0" smtClean="0"/>
              <a:t> a </a:t>
            </a:r>
            <a:r>
              <a:rPr lang="fr-BE" dirty="0" err="1" smtClean="0"/>
              <a:t>project</a:t>
            </a:r>
            <a:r>
              <a:rPr lang="fr-BE" dirty="0" smtClean="0"/>
              <a:t> </a:t>
            </a:r>
            <a:r>
              <a:rPr lang="fr-BE" dirty="0" err="1" smtClean="0"/>
              <a:t>cannot</a:t>
            </a:r>
            <a:r>
              <a:rPr lang="fr-BE" dirty="0" smtClean="0"/>
              <a:t> </a:t>
            </a:r>
            <a:r>
              <a:rPr lang="fr-BE" dirty="0" err="1" smtClean="0"/>
              <a:t>be</a:t>
            </a:r>
            <a:r>
              <a:rPr lang="fr-BE" dirty="0" smtClean="0"/>
              <a:t> </a:t>
            </a:r>
            <a:r>
              <a:rPr lang="fr-BE" dirty="0" err="1" smtClean="0"/>
              <a:t>successful</a:t>
            </a:r>
            <a:r>
              <a:rPr lang="fr-BE" dirty="0" smtClean="0"/>
              <a:t>.</a:t>
            </a:r>
          </a:p>
          <a:p>
            <a:endParaRPr lang="fr-BE" dirty="0"/>
          </a:p>
          <a:p>
            <a:r>
              <a:rPr lang="fr-BE" dirty="0" err="1" smtClean="0"/>
              <a:t>Very</a:t>
            </a:r>
            <a:r>
              <a:rPr lang="fr-BE" dirty="0" smtClean="0"/>
              <a:t> important message to </a:t>
            </a:r>
            <a:r>
              <a:rPr lang="fr-BE" dirty="0" err="1" smtClean="0"/>
              <a:t>convey</a:t>
            </a:r>
            <a:r>
              <a:rPr lang="fr-BE" dirty="0" smtClean="0"/>
              <a:t> </a:t>
            </a:r>
            <a:r>
              <a:rPr lang="fr-BE" dirty="0" err="1" smtClean="0"/>
              <a:t>today</a:t>
            </a:r>
            <a:endParaRPr lang="fr-BE" dirty="0" smtClean="0"/>
          </a:p>
          <a:p>
            <a:r>
              <a:rPr lang="fr-BE" dirty="0" smtClean="0"/>
              <a:t>Twinning </a:t>
            </a:r>
            <a:r>
              <a:rPr lang="fr-BE" dirty="0" err="1" smtClean="0"/>
              <a:t>is</a:t>
            </a:r>
            <a:r>
              <a:rPr lang="fr-BE" dirty="0" smtClean="0"/>
              <a:t> not TA: joint </a:t>
            </a:r>
            <a:r>
              <a:rPr lang="fr-BE" dirty="0" err="1" smtClean="0"/>
              <a:t>commitment</a:t>
            </a:r>
            <a:r>
              <a:rPr lang="fr-BE" dirty="0" smtClean="0"/>
              <a:t>, efforts </a:t>
            </a:r>
          </a:p>
          <a:p>
            <a:r>
              <a:rPr lang="fr-BE" dirty="0" smtClean="0"/>
              <a:t>Open </a:t>
            </a:r>
            <a:r>
              <a:rPr lang="fr-BE" dirty="0" err="1" smtClean="0"/>
              <a:t>door</a:t>
            </a:r>
            <a:r>
              <a:rPr lang="fr-BE" dirty="0" smtClean="0"/>
              <a:t> </a:t>
            </a:r>
            <a:r>
              <a:rPr lang="fr-BE" dirty="0" err="1" smtClean="0"/>
              <a:t>policy</a:t>
            </a:r>
            <a:endParaRPr lang="fr-BE" dirty="0" smtClean="0"/>
          </a:p>
          <a:p>
            <a:r>
              <a:rPr lang="fr-BE" dirty="0" err="1" smtClean="0"/>
              <a:t>colleagues</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18</a:t>
            </a:fld>
            <a:endParaRPr lang="en-GB"/>
          </a:p>
        </p:txBody>
      </p:sp>
    </p:spTree>
    <p:extLst>
      <p:ext uri="{BB962C8B-B14F-4D97-AF65-F5344CB8AC3E}">
        <p14:creationId xmlns:p14="http://schemas.microsoft.com/office/powerpoint/2010/main" val="25118884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BD5345BF-BA00-48E8-A2A2-4C76B7DBD185}" type="slidenum">
              <a:rPr lang="en-GB">
                <a:solidFill>
                  <a:prstClr val="black"/>
                </a:solidFill>
                <a:latin typeface="Arial" pitchFamily="34" charset="0"/>
              </a:rPr>
              <a:pPr eaLnBrk="1" hangingPunct="1"/>
              <a:t>19</a:t>
            </a:fld>
            <a:endParaRPr lang="en-GB">
              <a:solidFill>
                <a:prstClr val="black"/>
              </a:solidFill>
              <a:latin typeface="Arial" pitchFamily="34" charset="0"/>
            </a:endParaRPr>
          </a:p>
        </p:txBody>
      </p:sp>
      <p:sp>
        <p:nvSpPr>
          <p:cNvPr id="59395" name="Rectangle 2"/>
          <p:cNvSpPr>
            <a:spLocks noGrp="1" noRot="1" noChangeAspect="1" noChangeArrowheads="1" noTextEdit="1"/>
          </p:cNvSpPr>
          <p:nvPr>
            <p:ph type="sldImg"/>
          </p:nvPr>
        </p:nvSpPr>
        <p:spPr>
          <a:xfrm>
            <a:off x="908050" y="742950"/>
            <a:ext cx="4953000" cy="3714750"/>
          </a:xfrm>
          <a:ln/>
        </p:spPr>
      </p:sp>
      <p:sp>
        <p:nvSpPr>
          <p:cNvPr id="59396" name="Rectangle 3"/>
          <p:cNvSpPr>
            <a:spLocks noGrp="1" noChangeArrowheads="1"/>
          </p:cNvSpPr>
          <p:nvPr>
            <p:ph type="body" idx="1"/>
          </p:nvPr>
        </p:nvSpPr>
        <p:spPr>
          <a:noFill/>
        </p:spPr>
        <p:txBody>
          <a:bodyPr/>
          <a:lstStyle/>
          <a:p>
            <a:pPr eaLnBrk="1" hangingPunct="1"/>
            <a:r>
              <a:rPr lang="en-US" dirty="0" smtClean="0"/>
              <a:t>Tax payers money time of crisis</a:t>
            </a:r>
          </a:p>
          <a:p>
            <a:pPr eaLnBrk="1" hangingPunct="1"/>
            <a:r>
              <a:rPr lang="en-US" dirty="0" smtClean="0"/>
              <a:t>NO micro-management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20</a:t>
            </a:fld>
            <a:endParaRPr lang="en-GB"/>
          </a:p>
        </p:txBody>
      </p:sp>
    </p:spTree>
    <p:extLst>
      <p:ext uri="{BB962C8B-B14F-4D97-AF65-F5344CB8AC3E}">
        <p14:creationId xmlns:p14="http://schemas.microsoft.com/office/powerpoint/2010/main" val="2726509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Today</a:t>
            </a:r>
            <a:r>
              <a:rPr lang="fr-BE" dirty="0" smtClean="0"/>
              <a:t> and </a:t>
            </a:r>
            <a:r>
              <a:rPr lang="fr-BE"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present</a:t>
            </a:r>
            <a:r>
              <a:rPr lang="fr-BE" dirty="0" smtClean="0"/>
              <a:t> </a:t>
            </a:r>
            <a:r>
              <a:rPr lang="fr-BE" dirty="0" err="1" smtClean="0"/>
              <a:t>you</a:t>
            </a:r>
            <a:r>
              <a:rPr lang="fr-BE" dirty="0" smtClean="0"/>
              <a:t> </a:t>
            </a:r>
            <a:r>
              <a:rPr lang="fr-BE" dirty="0" err="1" smtClean="0"/>
              <a:t>indetail</a:t>
            </a:r>
            <a:r>
              <a:rPr lang="fr-BE" dirty="0" smtClean="0"/>
              <a:t> </a:t>
            </a:r>
            <a:r>
              <a:rPr lang="fr-BE" dirty="0" err="1" smtClean="0"/>
              <a:t>rules</a:t>
            </a:r>
            <a:r>
              <a:rPr lang="fr-BE" dirty="0" smtClean="0"/>
              <a:t> and </a:t>
            </a:r>
            <a:r>
              <a:rPr lang="fr-BE" dirty="0" err="1" smtClean="0"/>
              <a:t>procedures</a:t>
            </a:r>
            <a:r>
              <a:rPr lang="fr-BE" dirty="0" smtClean="0"/>
              <a:t> in Twinning.</a:t>
            </a:r>
          </a:p>
          <a:p>
            <a:r>
              <a:rPr lang="fr-BE" b="1" dirty="0" err="1" smtClean="0"/>
              <a:t>Today</a:t>
            </a:r>
            <a:r>
              <a:rPr lang="fr-BE" dirty="0" smtClean="0"/>
              <a:t> </a:t>
            </a:r>
            <a:r>
              <a:rPr lang="fr-BE" dirty="0" err="1" smtClean="0"/>
              <a:t>we</a:t>
            </a:r>
            <a:r>
              <a:rPr lang="fr-BE" dirty="0" smtClean="0"/>
              <a:t> </a:t>
            </a:r>
            <a:r>
              <a:rPr lang="fr-BE" dirty="0" err="1" smtClean="0"/>
              <a:t>will</a:t>
            </a:r>
            <a:r>
              <a:rPr lang="fr-BE" dirty="0" smtClean="0"/>
              <a:t> look more </a:t>
            </a:r>
            <a:r>
              <a:rPr lang="fr-BE" dirty="0" err="1" smtClean="0"/>
              <a:t>particularly</a:t>
            </a:r>
            <a:r>
              <a:rPr lang="fr-BE" dirty="0" smtClean="0"/>
              <a:t> the </a:t>
            </a:r>
            <a:r>
              <a:rPr lang="fr-BE" b="1" dirty="0" err="1" smtClean="0"/>
              <a:t>contrac</a:t>
            </a:r>
            <a:r>
              <a:rPr lang="fr-BE" dirty="0" err="1" smtClean="0"/>
              <a:t>t</a:t>
            </a:r>
            <a:r>
              <a:rPr lang="fr-BE" dirty="0" smtClean="0"/>
              <a:t> and </a:t>
            </a:r>
            <a:r>
              <a:rPr lang="fr-BE" dirty="0" err="1" smtClean="0"/>
              <a:t>get</a:t>
            </a:r>
            <a:r>
              <a:rPr lang="fr-BE" dirty="0" smtClean="0"/>
              <a:t> </a:t>
            </a:r>
            <a:r>
              <a:rPr lang="fr-BE" b="1" dirty="0" smtClean="0"/>
              <a:t>a </a:t>
            </a:r>
            <a:r>
              <a:rPr lang="fr-BE" b="1" dirty="0" err="1" smtClean="0"/>
              <a:t>general</a:t>
            </a:r>
            <a:r>
              <a:rPr lang="fr-BE" b="1" dirty="0" smtClean="0"/>
              <a:t> </a:t>
            </a:r>
            <a:r>
              <a:rPr lang="fr-BE" b="1" dirty="0" err="1" smtClean="0"/>
              <a:t>overview</a:t>
            </a:r>
            <a:r>
              <a:rPr lang="fr-BE" b="1" dirty="0" smtClean="0"/>
              <a:t> </a:t>
            </a:r>
            <a:r>
              <a:rPr lang="fr-BE" dirty="0" smtClean="0"/>
              <a:t>of the Twinning instrument </a:t>
            </a:r>
            <a:r>
              <a:rPr lang="fr-BE" dirty="0" err="1" smtClean="0"/>
              <a:t>while</a:t>
            </a:r>
            <a:r>
              <a:rPr lang="fr-BE" dirty="0" smtClean="0"/>
              <a:t> </a:t>
            </a:r>
            <a:r>
              <a:rPr lang="fr-BE" b="1" dirty="0" err="1" smtClean="0"/>
              <a:t>tomorrow</a:t>
            </a:r>
            <a:r>
              <a:rPr lang="fr-BE" dirty="0" smtClean="0"/>
              <a:t> </a:t>
            </a:r>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some</a:t>
            </a:r>
            <a:r>
              <a:rPr lang="fr-BE" dirty="0" smtClean="0"/>
              <a:t> relevant aspects </a:t>
            </a:r>
            <a:r>
              <a:rPr lang="fr-BE" b="1" dirty="0" smtClean="0"/>
              <a:t>more in </a:t>
            </a:r>
            <a:r>
              <a:rPr lang="fr-BE" b="1" dirty="0" err="1" smtClean="0"/>
              <a:t>deta</a:t>
            </a:r>
            <a:r>
              <a:rPr lang="fr-BE" dirty="0" err="1" smtClean="0"/>
              <a:t>il</a:t>
            </a:r>
            <a:r>
              <a:rPr lang="fr-BE" dirty="0" smtClean="0"/>
              <a:t>.</a:t>
            </a:r>
          </a:p>
          <a:p>
            <a:r>
              <a:rPr lang="fr-BE" dirty="0" err="1" smtClean="0"/>
              <a:t>Since</a:t>
            </a:r>
            <a:r>
              <a:rPr lang="fr-BE" dirty="0" smtClean="0"/>
              <a:t> the </a:t>
            </a:r>
            <a:r>
              <a:rPr lang="fr-BE" dirty="0" err="1" smtClean="0"/>
              <a:t>presentation</a:t>
            </a:r>
            <a:r>
              <a:rPr lang="fr-BE" dirty="0" smtClean="0"/>
              <a:t> </a:t>
            </a:r>
            <a:r>
              <a:rPr lang="fr-BE" dirty="0" err="1" smtClean="0"/>
              <a:t>is</a:t>
            </a:r>
            <a:r>
              <a:rPr lang="fr-BE" dirty="0" smtClean="0"/>
              <a:t> </a:t>
            </a:r>
            <a:r>
              <a:rPr lang="fr-BE" dirty="0" err="1" smtClean="0"/>
              <a:t>quite</a:t>
            </a:r>
            <a:r>
              <a:rPr lang="fr-BE" dirty="0" smtClean="0"/>
              <a:t> </a:t>
            </a:r>
            <a:r>
              <a:rPr lang="fr-BE" dirty="0" err="1" smtClean="0"/>
              <a:t>detailed</a:t>
            </a:r>
            <a:r>
              <a:rPr lang="fr-BE" dirty="0" smtClean="0"/>
              <a:t>, </a:t>
            </a:r>
            <a:r>
              <a:rPr lang="fr-BE" dirty="0" err="1" smtClean="0"/>
              <a:t>may</a:t>
            </a:r>
            <a:r>
              <a:rPr lang="fr-BE" dirty="0" smtClean="0"/>
              <a:t> I </a:t>
            </a:r>
            <a:r>
              <a:rPr lang="fr-BE" dirty="0" err="1" smtClean="0"/>
              <a:t>suggest</a:t>
            </a:r>
            <a:r>
              <a:rPr lang="fr-BE" dirty="0" smtClean="0"/>
              <a:t> </a:t>
            </a:r>
            <a:r>
              <a:rPr lang="fr-BE" dirty="0" err="1" smtClean="0"/>
              <a:t>you</a:t>
            </a:r>
            <a:r>
              <a:rPr lang="fr-BE" dirty="0" smtClean="0"/>
              <a:t> </a:t>
            </a:r>
            <a:r>
              <a:rPr lang="fr-BE" dirty="0" err="1" smtClean="0"/>
              <a:t>ask</a:t>
            </a:r>
            <a:r>
              <a:rPr lang="fr-BE" dirty="0" smtClean="0"/>
              <a:t> </a:t>
            </a:r>
            <a:r>
              <a:rPr lang="fr-BE" dirty="0" err="1" smtClean="0"/>
              <a:t>your</a:t>
            </a:r>
            <a:r>
              <a:rPr lang="fr-BE" dirty="0" smtClean="0"/>
              <a:t> questions </a:t>
            </a:r>
            <a:r>
              <a:rPr lang="fr-BE" dirty="0" err="1" smtClean="0"/>
              <a:t>at</a:t>
            </a:r>
            <a:r>
              <a:rPr lang="fr-BE" dirty="0" smtClean="0"/>
              <a:t> the end</a:t>
            </a:r>
          </a:p>
          <a:p>
            <a:endParaRPr lang="fr-BE" dirty="0"/>
          </a:p>
          <a:p>
            <a:r>
              <a:rPr lang="fr-BE" dirty="0" err="1" smtClean="0"/>
              <a:t>Before</a:t>
            </a:r>
            <a:r>
              <a:rPr lang="fr-BE" dirty="0" smtClean="0"/>
              <a:t> </a:t>
            </a:r>
            <a:r>
              <a:rPr lang="fr-BE" dirty="0" err="1" smtClean="0"/>
              <a:t>going</a:t>
            </a:r>
            <a:r>
              <a:rPr lang="fr-BE" dirty="0" smtClean="0"/>
              <a:t> to the </a:t>
            </a:r>
            <a:r>
              <a:rPr lang="fr-BE" dirty="0" err="1" smtClean="0"/>
              <a:t>core</a:t>
            </a:r>
            <a:r>
              <a:rPr lang="fr-BE" dirty="0" smtClean="0"/>
              <a:t> of </a:t>
            </a:r>
            <a:r>
              <a:rPr lang="fr-BE" dirty="0" err="1" smtClean="0"/>
              <a:t>my</a:t>
            </a:r>
            <a:r>
              <a:rPr lang="fr-BE" dirty="0" smtClean="0"/>
              <a:t> </a:t>
            </a:r>
            <a:r>
              <a:rPr lang="fr-BE" dirty="0" err="1" smtClean="0"/>
              <a:t>presentation</a:t>
            </a:r>
            <a:r>
              <a:rPr lang="fr-BE" dirty="0" smtClean="0"/>
              <a:t> I </a:t>
            </a:r>
            <a:r>
              <a:rPr lang="fr-BE" dirty="0" err="1" smtClean="0"/>
              <a:t>will</a:t>
            </a:r>
            <a:r>
              <a:rPr lang="fr-BE" dirty="0" smtClean="0"/>
              <a:t> </a:t>
            </a:r>
            <a:r>
              <a:rPr lang="fr-BE" dirty="0" err="1" smtClean="0"/>
              <a:t>give</a:t>
            </a:r>
            <a:r>
              <a:rPr lang="fr-BE" dirty="0" smtClean="0"/>
              <a:t> </a:t>
            </a:r>
            <a:r>
              <a:rPr lang="fr-BE" dirty="0" err="1" smtClean="0"/>
              <a:t>you</a:t>
            </a:r>
            <a:r>
              <a:rPr lang="fr-BE" dirty="0" smtClean="0"/>
              <a:t> a </a:t>
            </a:r>
            <a:r>
              <a:rPr lang="fr-BE" dirty="0" err="1" smtClean="0"/>
              <a:t>brief</a:t>
            </a:r>
            <a:r>
              <a:rPr lang="fr-BE" dirty="0" smtClean="0"/>
              <a:t> </a:t>
            </a:r>
            <a:r>
              <a:rPr lang="fr-BE" b="1" dirty="0" err="1" smtClean="0"/>
              <a:t>refresher</a:t>
            </a:r>
            <a:r>
              <a:rPr lang="fr-BE" dirty="0" smtClean="0"/>
              <a:t> on </a:t>
            </a:r>
            <a:r>
              <a:rPr lang="fr-BE" b="1" dirty="0" err="1" smtClean="0"/>
              <a:t>what</a:t>
            </a:r>
            <a:r>
              <a:rPr lang="fr-BE" dirty="0" smtClean="0"/>
              <a:t> </a:t>
            </a:r>
            <a:r>
              <a:rPr lang="fr-BE" dirty="0" err="1" smtClean="0"/>
              <a:t>is</a:t>
            </a:r>
            <a:r>
              <a:rPr lang="fr-BE" dirty="0" smtClean="0"/>
              <a:t> Twinning, </a:t>
            </a:r>
            <a:r>
              <a:rPr lang="fr-BE" b="1" dirty="0" err="1" smtClean="0"/>
              <a:t>where</a:t>
            </a:r>
            <a:r>
              <a:rPr lang="fr-BE" dirty="0" smtClean="0"/>
              <a:t> </a:t>
            </a:r>
            <a:r>
              <a:rPr lang="fr-BE" dirty="0" err="1" smtClean="0"/>
              <a:t>it</a:t>
            </a:r>
            <a:r>
              <a:rPr lang="fr-BE" dirty="0" smtClean="0"/>
              <a:t> </a:t>
            </a:r>
            <a:r>
              <a:rPr lang="fr-BE" dirty="0" err="1" smtClean="0"/>
              <a:t>is</a:t>
            </a:r>
            <a:r>
              <a:rPr lang="fr-BE" dirty="0" smtClean="0"/>
              <a:t> </a:t>
            </a:r>
            <a:r>
              <a:rPr lang="fr-BE" dirty="0" err="1" smtClean="0"/>
              <a:t>implemented</a:t>
            </a:r>
            <a:r>
              <a:rPr lang="fr-BE" dirty="0" smtClean="0"/>
              <a:t>, </a:t>
            </a:r>
            <a:r>
              <a:rPr lang="fr-BE" b="1" dirty="0" err="1" smtClean="0"/>
              <a:t>since</a:t>
            </a:r>
            <a:r>
              <a:rPr lang="fr-BE" b="1" dirty="0" smtClean="0"/>
              <a:t> </a:t>
            </a:r>
            <a:r>
              <a:rPr lang="fr-BE" b="1" dirty="0" err="1" smtClean="0"/>
              <a:t>when</a:t>
            </a:r>
            <a:r>
              <a:rPr lang="fr-BE" b="1" dirty="0" smtClean="0"/>
              <a:t> </a:t>
            </a:r>
            <a:r>
              <a:rPr lang="fr-BE" dirty="0" smtClean="0"/>
              <a:t>and by </a:t>
            </a:r>
            <a:r>
              <a:rPr lang="fr-BE" b="1" dirty="0" err="1" smtClean="0"/>
              <a:t>whom</a:t>
            </a:r>
            <a:endParaRPr lang="en-GB" b="1" dirty="0"/>
          </a:p>
        </p:txBody>
      </p:sp>
      <p:sp>
        <p:nvSpPr>
          <p:cNvPr id="4" name="Slide Number Placeholder 3"/>
          <p:cNvSpPr>
            <a:spLocks noGrp="1"/>
          </p:cNvSpPr>
          <p:nvPr>
            <p:ph type="sldNum" sz="quarter" idx="10"/>
          </p:nvPr>
        </p:nvSpPr>
        <p:spPr/>
        <p:txBody>
          <a:bodyPr/>
          <a:lstStyle/>
          <a:p>
            <a:fld id="{09A25738-5FF5-4D1F-B940-01F9ABEEBCC8}" type="slidenum">
              <a:rPr lang="en-GB" smtClean="0"/>
              <a:t>2</a:t>
            </a:fld>
            <a:endParaRPr lang="en-GB"/>
          </a:p>
        </p:txBody>
      </p:sp>
    </p:spTree>
    <p:extLst>
      <p:ext uri="{BB962C8B-B14F-4D97-AF65-F5344CB8AC3E}">
        <p14:creationId xmlns:p14="http://schemas.microsoft.com/office/powerpoint/2010/main" val="33714589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21</a:t>
            </a:fld>
            <a:endParaRPr lang="en-GB"/>
          </a:p>
        </p:txBody>
      </p:sp>
    </p:spTree>
    <p:extLst>
      <p:ext uri="{BB962C8B-B14F-4D97-AF65-F5344CB8AC3E}">
        <p14:creationId xmlns:p14="http://schemas.microsoft.com/office/powerpoint/2010/main" val="27265096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22</a:t>
            </a:fld>
            <a:endParaRPr lang="en-GB"/>
          </a:p>
        </p:txBody>
      </p:sp>
    </p:spTree>
    <p:extLst>
      <p:ext uri="{BB962C8B-B14F-4D97-AF65-F5344CB8AC3E}">
        <p14:creationId xmlns:p14="http://schemas.microsoft.com/office/powerpoint/2010/main" val="42195464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23</a:t>
            </a:fld>
            <a:endParaRPr lang="en-GB"/>
          </a:p>
        </p:txBody>
      </p:sp>
    </p:spTree>
    <p:extLst>
      <p:ext uri="{BB962C8B-B14F-4D97-AF65-F5344CB8AC3E}">
        <p14:creationId xmlns:p14="http://schemas.microsoft.com/office/powerpoint/2010/main" val="1210273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smtClean="0"/>
              <a:t>We</a:t>
            </a:r>
            <a:r>
              <a:rPr lang="fr-BE" dirty="0" smtClean="0"/>
              <a:t> invite </a:t>
            </a:r>
            <a:r>
              <a:rPr lang="fr-BE" dirty="0" err="1" smtClean="0"/>
              <a:t>you</a:t>
            </a:r>
            <a:r>
              <a:rPr lang="fr-BE" dirty="0" smtClean="0"/>
              <a:t> in </a:t>
            </a:r>
            <a:r>
              <a:rPr lang="fr-BE" dirty="0" err="1" smtClean="0"/>
              <a:t>particular</a:t>
            </a:r>
            <a:r>
              <a:rPr lang="fr-BE" dirty="0" smtClean="0"/>
              <a:t> to </a:t>
            </a:r>
            <a:r>
              <a:rPr lang="fr-BE" dirty="0" err="1" smtClean="0"/>
              <a:t>read</a:t>
            </a:r>
            <a:r>
              <a:rPr lang="fr-BE" dirty="0" smtClean="0"/>
              <a:t> the </a:t>
            </a:r>
            <a:r>
              <a:rPr lang="fr-BE" dirty="0" err="1" smtClean="0"/>
              <a:t>general</a:t>
            </a:r>
            <a:r>
              <a:rPr lang="fr-BE" dirty="0" smtClean="0"/>
              <a:t> conditions in </a:t>
            </a:r>
            <a:r>
              <a:rPr lang="fr-BE" dirty="0" err="1" smtClean="0"/>
              <a:t>Annex</a:t>
            </a:r>
            <a:r>
              <a:rPr lang="fr-BE" dirty="0" smtClean="0"/>
              <a:t> 2 </a:t>
            </a:r>
            <a:r>
              <a:rPr lang="fr-BE" dirty="0" err="1" smtClean="0"/>
              <a:t>when</a:t>
            </a:r>
            <a:r>
              <a:rPr lang="fr-BE" dirty="0" smtClean="0"/>
              <a:t> </a:t>
            </a:r>
            <a:r>
              <a:rPr lang="fr-BE" dirty="0" err="1" smtClean="0"/>
              <a:t>preparing</a:t>
            </a:r>
            <a:r>
              <a:rPr lang="fr-BE" dirty="0" smtClean="0"/>
              <a:t> the </a:t>
            </a:r>
            <a:r>
              <a:rPr lang="fr-BE" dirty="0" err="1" smtClean="0"/>
              <a:t>contract</a:t>
            </a:r>
            <a:endParaRPr lang="fr-BE" dirty="0" smtClean="0"/>
          </a:p>
          <a:p>
            <a:endParaRPr lang="fr-BE" dirty="0"/>
          </a:p>
          <a:p>
            <a:r>
              <a:rPr lang="fr-BE" dirty="0" err="1" smtClean="0"/>
              <a:t>Involvement</a:t>
            </a:r>
            <a:r>
              <a:rPr lang="fr-BE" dirty="0" smtClean="0"/>
              <a:t> of the </a:t>
            </a:r>
            <a:r>
              <a:rPr lang="fr-BE" dirty="0" err="1" smtClean="0"/>
              <a:t>beneficiary</a:t>
            </a:r>
            <a:r>
              <a:rPr lang="fr-BE" dirty="0" smtClean="0"/>
              <a:t> in </a:t>
            </a:r>
            <a:r>
              <a:rPr lang="fr-BE" dirty="0" err="1" smtClean="0"/>
              <a:t>drafting</a:t>
            </a:r>
            <a:r>
              <a:rPr lang="fr-BE" dirty="0" smtClean="0"/>
              <a:t> the </a:t>
            </a:r>
            <a:r>
              <a:rPr lang="fr-BE" dirty="0" err="1" smtClean="0"/>
              <a:t>contract</a:t>
            </a:r>
            <a:r>
              <a:rPr lang="fr-BE" dirty="0" smtClean="0"/>
              <a:t>, joint </a:t>
            </a:r>
            <a:r>
              <a:rPr lang="fr-BE" dirty="0" err="1" smtClean="0"/>
              <a:t>exercise</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24</a:t>
            </a:fld>
            <a:endParaRPr lang="en-GB"/>
          </a:p>
        </p:txBody>
      </p:sp>
    </p:spTree>
    <p:extLst>
      <p:ext uri="{BB962C8B-B14F-4D97-AF65-F5344CB8AC3E}">
        <p14:creationId xmlns:p14="http://schemas.microsoft.com/office/powerpoint/2010/main" val="10791104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E08F20D-5517-45A8-949D-C4639FED5761}" type="slidenum">
              <a:rPr lang="en-GB">
                <a:solidFill>
                  <a:prstClr val="black"/>
                </a:solidFill>
                <a:latin typeface="Arial" pitchFamily="34" charset="0"/>
              </a:rPr>
              <a:pPr eaLnBrk="1" hangingPunct="1"/>
              <a:t>25</a:t>
            </a:fld>
            <a:endParaRPr lang="en-GB">
              <a:solidFill>
                <a:prstClr val="black"/>
              </a:solidFill>
              <a:latin typeface="Arial" pitchFamily="34" charset="0"/>
            </a:endParaRPr>
          </a:p>
        </p:txBody>
      </p:sp>
      <p:sp>
        <p:nvSpPr>
          <p:cNvPr id="62467" name="Rectangle 2"/>
          <p:cNvSpPr>
            <a:spLocks noGrp="1" noRot="1" noChangeAspect="1" noChangeArrowheads="1" noTextEdit="1"/>
          </p:cNvSpPr>
          <p:nvPr>
            <p:ph type="sldImg"/>
          </p:nvPr>
        </p:nvSpPr>
        <p:spPr>
          <a:xfrm>
            <a:off x="908050" y="742950"/>
            <a:ext cx="4953000" cy="3714750"/>
          </a:xfrm>
          <a:ln/>
        </p:spPr>
      </p:sp>
      <p:sp>
        <p:nvSpPr>
          <p:cNvPr id="62468" name="Rectangle 3"/>
          <p:cNvSpPr>
            <a:spLocks noGrp="1" noChangeArrowheads="1"/>
          </p:cNvSpPr>
          <p:nvPr>
            <p:ph type="body" idx="1"/>
          </p:nvPr>
        </p:nvSpPr>
        <p:spPr>
          <a:noFill/>
        </p:spPr>
        <p:txBody>
          <a:bodyPr/>
          <a:lstStyle/>
          <a:p>
            <a:pPr eaLnBrk="1" hangingPunct="1">
              <a:lnSpc>
                <a:spcPct val="90000"/>
              </a:lnSpc>
            </a:pPr>
            <a:r>
              <a:rPr lang="en-US" sz="900" i="1" dirty="0" smtClean="0"/>
              <a:t>Sustainability</a:t>
            </a:r>
          </a:p>
          <a:p>
            <a:pPr eaLnBrk="1" hangingPunct="1">
              <a:lnSpc>
                <a:spcPct val="90000"/>
              </a:lnSpc>
            </a:pPr>
            <a:r>
              <a:rPr lang="en-US" sz="900" i="1" dirty="0" smtClean="0"/>
              <a:t>Not outputs but learning by doing, transfer of best practices, Network</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66FEB5E-1644-4102-8610-03EC040C77F3}" type="slidenum">
              <a:rPr lang="en-GB">
                <a:solidFill>
                  <a:prstClr val="black"/>
                </a:solidFill>
                <a:latin typeface="Arial" pitchFamily="34" charset="0"/>
              </a:rPr>
              <a:pPr eaLnBrk="1" hangingPunct="1"/>
              <a:t>27</a:t>
            </a:fld>
            <a:endParaRPr lang="en-GB">
              <a:solidFill>
                <a:prstClr val="black"/>
              </a:solidFill>
              <a:latin typeface="Arial" pitchFamily="34" charset="0"/>
            </a:endParaRPr>
          </a:p>
        </p:txBody>
      </p:sp>
      <p:sp>
        <p:nvSpPr>
          <p:cNvPr id="61443" name="Rectangle 2"/>
          <p:cNvSpPr>
            <a:spLocks noGrp="1" noRot="1" noChangeAspect="1" noChangeArrowheads="1" noTextEdit="1"/>
          </p:cNvSpPr>
          <p:nvPr>
            <p:ph type="sldImg"/>
          </p:nvPr>
        </p:nvSpPr>
        <p:spPr>
          <a:xfrm>
            <a:off x="908050" y="742950"/>
            <a:ext cx="4953000" cy="3714750"/>
          </a:xfrm>
          <a:ln/>
        </p:spPr>
      </p:sp>
      <p:sp>
        <p:nvSpPr>
          <p:cNvPr id="61444" name="Rectangle 3"/>
          <p:cNvSpPr>
            <a:spLocks noGrp="1" noChangeArrowheads="1"/>
          </p:cNvSpPr>
          <p:nvPr>
            <p:ph type="body" idx="1"/>
          </p:nvPr>
        </p:nvSpPr>
        <p:spPr>
          <a:noFill/>
        </p:spPr>
        <p:txBody>
          <a:bodyPr/>
          <a:lstStyle/>
          <a:p>
            <a:pPr eaLnBrk="1" hangingPunct="1"/>
            <a:endParaRPr lang="en-US" sz="1000"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28</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b="1" dirty="0" smtClean="0"/>
              <a:t>Twinning News 53</a:t>
            </a:r>
          </a:p>
          <a:p>
            <a:pPr algn="just"/>
            <a:r>
              <a:rPr lang="en-GB" b="1" dirty="0" smtClean="0"/>
              <a:t>On </a:t>
            </a:r>
            <a:r>
              <a:rPr lang="en-GB" b="1" dirty="0"/>
              <a:t>16 July 2014, Mr </a:t>
            </a:r>
            <a:r>
              <a:rPr lang="en-GB" b="1" dirty="0" err="1"/>
              <a:t>Schumann-Hitzler</a:t>
            </a:r>
            <a:r>
              <a:rPr lang="en-GB" b="1" dirty="0"/>
              <a:t>, Director at DG Enlargement, sent a note to the NIPACs in order to clarify some issues related to the preparation of Twinning fiches. The note included also the following considerations:</a:t>
            </a:r>
            <a:endParaRPr lang="en-GB" dirty="0"/>
          </a:p>
          <a:p>
            <a:pPr algn="just"/>
            <a:r>
              <a:rPr lang="en-GB" b="1" i="1" dirty="0"/>
              <a:t>"The main purpose of the TF is to provide the Member States' administrations with the information necessary to develop a concrete and coherent proposal. Its essential components are therefore:</a:t>
            </a:r>
            <a:endParaRPr lang="en-GB" dirty="0"/>
          </a:p>
          <a:p>
            <a:pPr algn="just"/>
            <a:r>
              <a:rPr lang="en-GB" b="1" i="1" dirty="0" smtClean="0"/>
              <a:t>•a </a:t>
            </a:r>
            <a:r>
              <a:rPr lang="en-GB" b="1" i="1" dirty="0"/>
              <a:t>brief description of the situation with regard to the concerned acquis, </a:t>
            </a:r>
            <a:endParaRPr lang="en-GB" dirty="0"/>
          </a:p>
          <a:p>
            <a:pPr algn="just"/>
            <a:r>
              <a:rPr lang="en-GB" b="1" i="1" dirty="0" smtClean="0"/>
              <a:t>•a </a:t>
            </a:r>
            <a:r>
              <a:rPr lang="en-GB" b="1" i="1" dirty="0"/>
              <a:t>summary overview of the most relevant activities which are expected,</a:t>
            </a:r>
            <a:endParaRPr lang="en-GB" dirty="0"/>
          </a:p>
          <a:p>
            <a:pPr algn="just"/>
            <a:r>
              <a:rPr lang="en-GB" b="1" i="1" dirty="0" smtClean="0"/>
              <a:t>•the </a:t>
            </a:r>
            <a:r>
              <a:rPr lang="en-GB" b="1" i="1" dirty="0"/>
              <a:t>indication of the results to be achieved and</a:t>
            </a:r>
            <a:endParaRPr lang="en-GB" dirty="0"/>
          </a:p>
          <a:p>
            <a:pPr algn="just"/>
            <a:r>
              <a:rPr lang="en-GB" b="1" i="1" dirty="0" smtClean="0"/>
              <a:t>•the </a:t>
            </a:r>
            <a:r>
              <a:rPr lang="en-GB" b="1" i="1" dirty="0"/>
              <a:t>basic requirements for the key experts to be involved.</a:t>
            </a:r>
            <a:endParaRPr lang="en-GB" dirty="0"/>
          </a:p>
          <a:p>
            <a:pPr algn="just"/>
            <a:r>
              <a:rPr lang="en-GB" b="1" i="1" dirty="0"/>
              <a:t>It is reminded that in the Twinning fiche (TF) any description of the suggested arrangements shall remain broad enough to offer Member States the possibility to elaborate proposals which put in due evidence the added value of their methodological approach and the comparative advantage of their offered input. Detailed lists of foreseen activities and disproportionate requirements for the key experts must therefore be avoided."</a:t>
            </a:r>
            <a:endParaRPr lang="en-GB" dirty="0"/>
          </a:p>
          <a:p>
            <a:endParaRPr lang="fr-BE" dirty="0" smtClean="0"/>
          </a:p>
          <a:p>
            <a:r>
              <a:rPr lang="fr-BE" dirty="0" smtClean="0"/>
              <a:t>No </a:t>
            </a:r>
            <a:r>
              <a:rPr lang="fr-BE" dirty="0" err="1" smtClean="0"/>
              <a:t>need</a:t>
            </a:r>
            <a:r>
              <a:rPr lang="fr-BE" dirty="0" smtClean="0"/>
              <a:t> of </a:t>
            </a:r>
            <a:r>
              <a:rPr lang="fr-BE" dirty="0" err="1" smtClean="0"/>
              <a:t>detailed</a:t>
            </a:r>
            <a:r>
              <a:rPr lang="fr-BE" dirty="0" smtClean="0"/>
              <a:t> </a:t>
            </a:r>
            <a:r>
              <a:rPr lang="fr-BE" dirty="0" err="1" smtClean="0"/>
              <a:t>activities</a:t>
            </a:r>
            <a:endParaRPr lang="fr-BE" dirty="0" smtClean="0"/>
          </a:p>
          <a:p>
            <a:r>
              <a:rPr lang="fr-BE" dirty="0" smtClean="0"/>
              <a:t>OSL for first six </a:t>
            </a:r>
            <a:r>
              <a:rPr lang="fr-BE" dirty="0" err="1" smtClean="0"/>
              <a:t>months</a:t>
            </a:r>
            <a:r>
              <a:rPr lang="fr-BE" dirty="0" smtClean="0"/>
              <a:t> </a:t>
            </a:r>
          </a:p>
          <a:p>
            <a:r>
              <a:rPr lang="fr-BE" dirty="0" err="1" smtClean="0"/>
              <a:t>we</a:t>
            </a:r>
            <a:r>
              <a:rPr lang="fr-BE" dirty="0" smtClean="0"/>
              <a:t> </a:t>
            </a:r>
            <a:r>
              <a:rPr lang="fr-BE" dirty="0" err="1" smtClean="0"/>
              <a:t>will</a:t>
            </a:r>
            <a:r>
              <a:rPr lang="fr-BE" dirty="0" smtClean="0"/>
              <a:t> </a:t>
            </a:r>
            <a:r>
              <a:rPr lang="fr-BE" dirty="0" err="1" smtClean="0"/>
              <a:t>see</a:t>
            </a:r>
            <a:r>
              <a:rPr lang="fr-BE" dirty="0" smtClean="0"/>
              <a:t> </a:t>
            </a:r>
            <a:r>
              <a:rPr lang="fr-BE" dirty="0" err="1" smtClean="0"/>
              <a:t>with</a:t>
            </a:r>
            <a:r>
              <a:rPr lang="fr-BE" dirty="0" smtClean="0"/>
              <a:t> more </a:t>
            </a:r>
            <a:r>
              <a:rPr lang="fr-BE" dirty="0" err="1" smtClean="0"/>
              <a:t>detail</a:t>
            </a:r>
            <a:r>
              <a:rPr lang="fr-BE" dirty="0" smtClean="0"/>
              <a:t> </a:t>
            </a:r>
            <a:r>
              <a:rPr lang="fr-BE" dirty="0" err="1" smtClean="0"/>
              <a:t>later</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29</a:t>
            </a:fld>
            <a:endParaRPr lang="en-GB"/>
          </a:p>
        </p:txBody>
      </p:sp>
    </p:spTree>
    <p:extLst>
      <p:ext uri="{BB962C8B-B14F-4D97-AF65-F5344CB8AC3E}">
        <p14:creationId xmlns:p14="http://schemas.microsoft.com/office/powerpoint/2010/main" val="2179086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30</a:t>
            </a:fld>
            <a:endParaRPr lang="en-GB"/>
          </a:p>
        </p:txBody>
      </p:sp>
    </p:spTree>
    <p:extLst>
      <p:ext uri="{BB962C8B-B14F-4D97-AF65-F5344CB8AC3E}">
        <p14:creationId xmlns:p14="http://schemas.microsoft.com/office/powerpoint/2010/main" val="6967267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31</a:t>
            </a:fld>
            <a:endParaRPr lang="en-GB"/>
          </a:p>
        </p:txBody>
      </p:sp>
    </p:spTree>
    <p:extLst>
      <p:ext uri="{BB962C8B-B14F-4D97-AF65-F5344CB8AC3E}">
        <p14:creationId xmlns:p14="http://schemas.microsoft.com/office/powerpoint/2010/main" val="3785457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Croatia </a:t>
            </a:r>
            <a:r>
              <a:rPr lang="fr-BE" dirty="0" err="1" smtClean="0"/>
              <a:t>special</a:t>
            </a:r>
            <a:r>
              <a:rPr lang="fr-BE" dirty="0" smtClean="0"/>
              <a:t> case </a:t>
            </a:r>
            <a:r>
              <a:rPr lang="fr-BE" dirty="0" err="1" smtClean="0"/>
              <a:t>conferred</a:t>
            </a:r>
            <a:r>
              <a:rPr lang="fr-BE" dirty="0" smtClean="0"/>
              <a:t> management power </a:t>
            </a:r>
            <a:r>
              <a:rPr lang="fr-BE" dirty="0" err="1" smtClean="0"/>
              <a:t>without</a:t>
            </a:r>
            <a:r>
              <a:rPr lang="fr-BE" dirty="0" smtClean="0"/>
              <a:t> ex ante control, </a:t>
            </a:r>
            <a:r>
              <a:rPr lang="fr-BE" dirty="0" err="1" smtClean="0"/>
              <a:t>very</a:t>
            </a:r>
            <a:r>
              <a:rPr lang="fr-BE" dirty="0" smtClean="0"/>
              <a:t> active in </a:t>
            </a:r>
            <a:r>
              <a:rPr lang="fr-BE" dirty="0" err="1" smtClean="0"/>
              <a:t>circulating</a:t>
            </a:r>
            <a:r>
              <a:rPr lang="fr-BE" dirty="0" smtClean="0"/>
              <a:t> Twinning fiches </a:t>
            </a:r>
            <a:r>
              <a:rPr lang="fr-BE" dirty="0" err="1" smtClean="0"/>
              <a:t>mostly</a:t>
            </a:r>
            <a:r>
              <a:rPr lang="fr-BE" dirty="0" smtClean="0"/>
              <a:t> TWG lights and </a:t>
            </a:r>
            <a:r>
              <a:rPr lang="fr-BE" dirty="0" err="1" smtClean="0"/>
              <a:t>participating</a:t>
            </a:r>
            <a:r>
              <a:rPr lang="fr-BE" dirty="0" smtClean="0"/>
              <a:t> in calls </a:t>
            </a:r>
            <a:r>
              <a:rPr lang="fr-BE" dirty="0" err="1" smtClean="0"/>
              <a:t>most</a:t>
            </a:r>
            <a:r>
              <a:rPr lang="fr-BE" dirty="0" smtClean="0"/>
              <a:t> of the time as junior </a:t>
            </a:r>
            <a:r>
              <a:rPr lang="fr-BE" dirty="0" err="1" smtClean="0"/>
              <a:t>partner</a:t>
            </a:r>
            <a:endParaRPr lang="fr-BE" dirty="0" smtClean="0"/>
          </a:p>
          <a:p>
            <a:endParaRPr lang="fr-BE" dirty="0" smtClean="0"/>
          </a:p>
          <a:p>
            <a:r>
              <a:rPr lang="fr-BE" dirty="0" err="1" smtClean="0"/>
              <a:t>Iceland</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a:t>
            </a:fld>
            <a:endParaRPr lang="en-GB"/>
          </a:p>
        </p:txBody>
      </p:sp>
    </p:spTree>
    <p:extLst>
      <p:ext uri="{BB962C8B-B14F-4D97-AF65-F5344CB8AC3E}">
        <p14:creationId xmlns:p14="http://schemas.microsoft.com/office/powerpoint/2010/main" val="4215290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32</a:t>
            </a:fld>
            <a:endParaRPr lang="en-GB"/>
          </a:p>
        </p:txBody>
      </p:sp>
    </p:spTree>
    <p:extLst>
      <p:ext uri="{BB962C8B-B14F-4D97-AF65-F5344CB8AC3E}">
        <p14:creationId xmlns:p14="http://schemas.microsoft.com/office/powerpoint/2010/main" val="32087061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89121C5D-E21A-4771-942F-2D77446BF420}" type="slidenum">
              <a:rPr lang="en-GB">
                <a:solidFill>
                  <a:prstClr val="black"/>
                </a:solidFill>
                <a:latin typeface="Arial" pitchFamily="34" charset="0"/>
              </a:rPr>
              <a:pPr eaLnBrk="1" hangingPunct="1"/>
              <a:t>33</a:t>
            </a:fld>
            <a:endParaRPr lang="en-GB">
              <a:solidFill>
                <a:prstClr val="black"/>
              </a:solidFill>
              <a:latin typeface="Arial" pitchFamily="34" charset="0"/>
            </a:endParaRPr>
          </a:p>
        </p:txBody>
      </p:sp>
      <p:sp>
        <p:nvSpPr>
          <p:cNvPr id="66563" name="Rectangle 2"/>
          <p:cNvSpPr>
            <a:spLocks noGrp="1" noRot="1" noChangeAspect="1" noChangeArrowheads="1" noTextEdit="1"/>
          </p:cNvSpPr>
          <p:nvPr>
            <p:ph type="sldImg"/>
          </p:nvPr>
        </p:nvSpPr>
        <p:spPr>
          <a:xfrm>
            <a:off x="908050" y="742950"/>
            <a:ext cx="4953000" cy="3714750"/>
          </a:xfrm>
          <a:ln/>
        </p:spPr>
      </p:sp>
      <p:sp>
        <p:nvSpPr>
          <p:cNvPr id="66564"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A1743A6-A02F-4D7C-80EC-BC2542A43D5B}" type="slidenum">
              <a:rPr lang="en-GB">
                <a:solidFill>
                  <a:prstClr val="black"/>
                </a:solidFill>
                <a:latin typeface="Arial" pitchFamily="34" charset="0"/>
              </a:rPr>
              <a:pPr eaLnBrk="1" hangingPunct="1"/>
              <a:t>34</a:t>
            </a:fld>
            <a:endParaRPr lang="en-GB">
              <a:solidFill>
                <a:prstClr val="black"/>
              </a:solidFill>
              <a:latin typeface="Arial" pitchFamily="34" charset="0"/>
            </a:endParaRPr>
          </a:p>
        </p:txBody>
      </p:sp>
      <p:sp>
        <p:nvSpPr>
          <p:cNvPr id="67587" name="Rectangle 2"/>
          <p:cNvSpPr>
            <a:spLocks noGrp="1" noRot="1" noChangeAspect="1" noChangeArrowheads="1" noTextEdit="1"/>
          </p:cNvSpPr>
          <p:nvPr>
            <p:ph type="sldImg"/>
          </p:nvPr>
        </p:nvSpPr>
        <p:spPr>
          <a:xfrm>
            <a:off x="908050" y="742950"/>
            <a:ext cx="4953000" cy="3714750"/>
          </a:xfrm>
          <a:ln/>
        </p:spPr>
      </p:sp>
      <p:sp>
        <p:nvSpPr>
          <p:cNvPr id="67588" name="Rectangle 3"/>
          <p:cNvSpPr>
            <a:spLocks noGrp="1" noChangeArrowheads="1"/>
          </p:cNvSpPr>
          <p:nvPr>
            <p:ph type="body" idx="1"/>
          </p:nvPr>
        </p:nvSpPr>
        <p:spPr>
          <a:noFill/>
        </p:spPr>
        <p:txBody>
          <a:bodyPr/>
          <a:lstStyle/>
          <a:p>
            <a:pPr eaLnBrk="1" hangingPunct="1"/>
            <a:r>
              <a:rPr lang="en-US" dirty="0" smtClean="0"/>
              <a:t>For private experts no 150 </a:t>
            </a:r>
            <a:r>
              <a:rPr lang="en-US" dirty="0" err="1" smtClean="0"/>
              <a:t>managemet</a:t>
            </a:r>
            <a:r>
              <a:rPr lang="en-US" dirty="0" smtClean="0"/>
              <a:t> costs, the project only covers fees. Must remain exceptional 1 or 2 experts per project, if there is no public expertise available to perform an activity</a:t>
            </a:r>
          </a:p>
          <a:p>
            <a:pPr eaLnBrk="1" hangingPunct="1"/>
            <a:endParaRPr lang="en-US" dirty="0"/>
          </a:p>
          <a:p>
            <a:pPr eaLnBrk="1" hangingPunct="1"/>
            <a:r>
              <a:rPr lang="en-US" dirty="0" smtClean="0"/>
              <a:t>Contingencies ex ashes cloud </a:t>
            </a:r>
          </a:p>
          <a:p>
            <a:pPr eaLnBrk="1" hangingPunct="1"/>
            <a:r>
              <a:rPr lang="en-US" dirty="0" smtClean="0"/>
              <a:t>For extension of project better take from savings or from </a:t>
            </a:r>
            <a:r>
              <a:rPr lang="en-US" dirty="0" err="1" smtClean="0"/>
              <a:t>non essential</a:t>
            </a:r>
            <a:r>
              <a:rPr lang="en-US" dirty="0" smtClean="0"/>
              <a:t> activities cannot be refiled.</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924B5630-2FEF-4B57-9F52-5BEE12ED356B}" type="slidenum">
              <a:rPr lang="en-GB">
                <a:solidFill>
                  <a:prstClr val="black"/>
                </a:solidFill>
                <a:latin typeface="Arial" pitchFamily="34" charset="0"/>
              </a:rPr>
              <a:pPr eaLnBrk="1" hangingPunct="1"/>
              <a:t>35</a:t>
            </a:fld>
            <a:endParaRPr lang="en-GB">
              <a:solidFill>
                <a:prstClr val="black"/>
              </a:solidFill>
              <a:latin typeface="Arial" pitchFamily="34" charset="0"/>
            </a:endParaRPr>
          </a:p>
        </p:txBody>
      </p:sp>
      <p:sp>
        <p:nvSpPr>
          <p:cNvPr id="68611" name="Rectangle 2"/>
          <p:cNvSpPr>
            <a:spLocks noGrp="1" noRot="1" noChangeAspect="1" noChangeArrowheads="1" noTextEdit="1"/>
          </p:cNvSpPr>
          <p:nvPr>
            <p:ph type="sldImg"/>
          </p:nvPr>
        </p:nvSpPr>
        <p:spPr>
          <a:xfrm>
            <a:off x="908050" y="742950"/>
            <a:ext cx="4953000" cy="3714750"/>
          </a:xfrm>
          <a:ln/>
        </p:spPr>
      </p:sp>
      <p:sp>
        <p:nvSpPr>
          <p:cNvPr id="6861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2F8D2239-FB48-4A8B-8C3E-40A3C71A04D3}" type="slidenum">
              <a:rPr lang="en-GB">
                <a:solidFill>
                  <a:prstClr val="black"/>
                </a:solidFill>
                <a:latin typeface="Arial" pitchFamily="34" charset="0"/>
              </a:rPr>
              <a:pPr eaLnBrk="1" hangingPunct="1"/>
              <a:t>36</a:t>
            </a:fld>
            <a:endParaRPr lang="en-GB">
              <a:solidFill>
                <a:prstClr val="black"/>
              </a:solidFill>
              <a:latin typeface="Arial" pitchFamily="34" charset="0"/>
            </a:endParaRPr>
          </a:p>
        </p:txBody>
      </p:sp>
      <p:sp>
        <p:nvSpPr>
          <p:cNvPr id="69635" name="Rectangle 2"/>
          <p:cNvSpPr>
            <a:spLocks noGrp="1" noRot="1" noChangeAspect="1" noChangeArrowheads="1" noTextEdit="1"/>
          </p:cNvSpPr>
          <p:nvPr>
            <p:ph type="sldImg"/>
          </p:nvPr>
        </p:nvSpPr>
        <p:spPr>
          <a:xfrm>
            <a:off x="908050" y="742950"/>
            <a:ext cx="4953000" cy="3714750"/>
          </a:xfrm>
          <a:ln/>
        </p:spPr>
      </p:sp>
      <p:sp>
        <p:nvSpPr>
          <p:cNvPr id="69636" name="Rectangle 3"/>
          <p:cNvSpPr>
            <a:spLocks noGrp="1" noChangeArrowheads="1"/>
          </p:cNvSpPr>
          <p:nvPr>
            <p:ph type="body" idx="1"/>
          </p:nvPr>
        </p:nvSpPr>
        <p:spPr>
          <a:noFill/>
        </p:spPr>
        <p:txBody>
          <a:bodyPr/>
          <a:lstStyle/>
          <a:p>
            <a:pPr eaLnBrk="1" hangingPunct="1"/>
            <a:r>
              <a:rPr lang="en-US" dirty="0" smtClean="0"/>
              <a:t>RTAs PER DIEM remains the same during the whole duration of the project it is fixed in the contract.</a:t>
            </a:r>
          </a:p>
          <a:p>
            <a:pPr eaLnBrk="1" hangingPunct="1"/>
            <a:r>
              <a:rPr lang="en-US" dirty="0" smtClean="0"/>
              <a:t>For ST experts it may change</a:t>
            </a:r>
          </a:p>
          <a:p>
            <a:pPr eaLnBrk="1" hangingPunct="1"/>
            <a:r>
              <a:rPr lang="en-US" dirty="0" smtClean="0"/>
              <a:t>PER DIEMS is a maximum ceiling, the PL may decide to pay less</a:t>
            </a:r>
          </a:p>
          <a:p>
            <a:pPr eaLnBrk="1" hangingPunct="1"/>
            <a:r>
              <a:rPr lang="en-US" dirty="0" smtClean="0"/>
              <a:t>PER DIEMS are fixed by the UN</a:t>
            </a:r>
          </a:p>
          <a:p>
            <a:pPr eaLnBrk="1" hangingPunct="1"/>
            <a:r>
              <a:rPr lang="en-US" dirty="0" smtClean="0"/>
              <a:t>CFCU may also impose different ceilings for travel, for RTA assistant, etc.</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086F8BD-1F34-4728-8214-041F23E3A3BF}" type="slidenum">
              <a:rPr lang="en-GB">
                <a:solidFill>
                  <a:prstClr val="black"/>
                </a:solidFill>
                <a:latin typeface="Arial" pitchFamily="34" charset="0"/>
              </a:rPr>
              <a:pPr eaLnBrk="1" hangingPunct="1"/>
              <a:t>37</a:t>
            </a:fld>
            <a:endParaRPr lang="en-GB">
              <a:solidFill>
                <a:prstClr val="black"/>
              </a:solidFill>
              <a:latin typeface="Arial" pitchFamily="34" charset="0"/>
            </a:endParaRPr>
          </a:p>
        </p:txBody>
      </p:sp>
      <p:sp>
        <p:nvSpPr>
          <p:cNvPr id="70659" name="Rectangle 2"/>
          <p:cNvSpPr>
            <a:spLocks noGrp="1" noRot="1" noChangeAspect="1" noChangeArrowheads="1" noTextEdit="1"/>
          </p:cNvSpPr>
          <p:nvPr>
            <p:ph type="sldImg"/>
          </p:nvPr>
        </p:nvSpPr>
        <p:spPr>
          <a:xfrm>
            <a:off x="908050" y="742950"/>
            <a:ext cx="4953000" cy="3714750"/>
          </a:xfrm>
          <a:ln/>
        </p:spPr>
      </p:sp>
      <p:sp>
        <p:nvSpPr>
          <p:cNvPr id="70660" name="Rectangle 3"/>
          <p:cNvSpPr>
            <a:spLocks noGrp="1" noChangeArrowheads="1"/>
          </p:cNvSpPr>
          <p:nvPr>
            <p:ph type="body" idx="1"/>
          </p:nvPr>
        </p:nvSpPr>
        <p:spPr>
          <a:noFill/>
        </p:spPr>
        <p:txBody>
          <a:bodyPr/>
          <a:lstStyle/>
          <a:p>
            <a:r>
              <a:rPr lang="en-US" dirty="0"/>
              <a:t>PER DIEMS for the RTA are fixed for the entire duration of the RTA assignment in the country</a:t>
            </a:r>
          </a:p>
          <a:p>
            <a:endParaRPr lang="en-US" dirty="0"/>
          </a:p>
          <a:p>
            <a:r>
              <a:rPr lang="en-US" dirty="0"/>
              <a:t>PER DIEMS for short term expert can change during the project, the Twinning Team Brussels sends a Special Twinning Newsletter edition with the applicable PER DIEMS.</a:t>
            </a:r>
          </a:p>
          <a:p>
            <a:pPr eaLnBrk="1" hangingPunct="1"/>
            <a:endParaRPr lang="en-US" dirty="0" smtClean="0"/>
          </a:p>
          <a:p>
            <a:pPr eaLnBrk="1" hangingPunct="1"/>
            <a:r>
              <a:rPr lang="en-US" dirty="0" smtClean="0"/>
              <a:t>Monthly trips by RTA: P</a:t>
            </a:r>
          </a:p>
          <a:p>
            <a:pPr eaLnBrk="1" hangingPunct="1"/>
            <a:r>
              <a:rPr lang="en-US" dirty="0" smtClean="0"/>
              <a:t>rice quotation by a travel agency when drafting the contract, should be discussed with CA. </a:t>
            </a:r>
          </a:p>
          <a:p>
            <a:pPr eaLnBrk="1" hangingPunct="1"/>
            <a:r>
              <a:rPr lang="en-US" dirty="0" smtClean="0"/>
              <a:t>No need of evidence of travel, ask official travel agency to issue a price offer, will serve for the entire duration of the project. To be consulted with CFCU.</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B8D5589A-4B0A-4722-8718-659D8DD51F82}" type="slidenum">
              <a:rPr lang="en-GB">
                <a:solidFill>
                  <a:prstClr val="black"/>
                </a:solidFill>
                <a:latin typeface="Arial" pitchFamily="34" charset="0"/>
              </a:rPr>
              <a:pPr eaLnBrk="1" hangingPunct="1"/>
              <a:t>38</a:t>
            </a:fld>
            <a:endParaRPr lang="en-GB">
              <a:solidFill>
                <a:prstClr val="black"/>
              </a:solidFill>
              <a:latin typeface="Arial" pitchFamily="34" charset="0"/>
            </a:endParaRPr>
          </a:p>
        </p:txBody>
      </p:sp>
      <p:sp>
        <p:nvSpPr>
          <p:cNvPr id="71683" name="Rectangle 2"/>
          <p:cNvSpPr>
            <a:spLocks noGrp="1" noRot="1" noChangeAspect="1" noChangeArrowheads="1" noTextEdit="1"/>
          </p:cNvSpPr>
          <p:nvPr>
            <p:ph type="sldImg"/>
          </p:nvPr>
        </p:nvSpPr>
        <p:spPr>
          <a:xfrm>
            <a:off x="908050" y="742950"/>
            <a:ext cx="4953000" cy="3714750"/>
          </a:xfrm>
          <a:ln/>
        </p:spPr>
      </p:sp>
      <p:sp>
        <p:nvSpPr>
          <p:cNvPr id="716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600" dirty="0" err="1" smtClean="0"/>
              <a:t>Consult</a:t>
            </a:r>
            <a:r>
              <a:rPr lang="fr-BE" sz="1600" dirty="0" smtClean="0"/>
              <a:t> </a:t>
            </a:r>
            <a:r>
              <a:rPr lang="fr-BE" sz="1600" dirty="0" err="1" smtClean="0"/>
              <a:t>our</a:t>
            </a:r>
            <a:r>
              <a:rPr lang="fr-BE" sz="1600" dirty="0" smtClean="0"/>
              <a:t> </a:t>
            </a:r>
            <a:r>
              <a:rPr lang="fr-BE" sz="1600" dirty="0" err="1" smtClean="0"/>
              <a:t>website</a:t>
            </a:r>
            <a:r>
              <a:rPr lang="fr-BE" sz="1600" dirty="0" smtClean="0"/>
              <a:t> (last </a:t>
            </a:r>
            <a:r>
              <a:rPr lang="fr-BE" sz="1600" dirty="0" err="1" smtClean="0"/>
              <a:t>slide</a:t>
            </a:r>
            <a:r>
              <a:rPr lang="fr-BE" sz="1600" dirty="0" smtClean="0"/>
              <a:t>) to check the applicable per diem rate.</a:t>
            </a:r>
          </a:p>
          <a:p>
            <a:r>
              <a:rPr lang="fr-BE" sz="1600" dirty="0" smtClean="0"/>
              <a:t>The PER Diem to serve as </a:t>
            </a:r>
            <a:r>
              <a:rPr lang="fr-BE" sz="1600" dirty="0" err="1" smtClean="0"/>
              <a:t>reference</a:t>
            </a:r>
            <a:r>
              <a:rPr lang="fr-BE" sz="1600" dirty="0" smtClean="0"/>
              <a:t> </a:t>
            </a:r>
            <a:r>
              <a:rPr lang="fr-BE" sz="1600" dirty="0" err="1" smtClean="0"/>
              <a:t>is</a:t>
            </a:r>
            <a:r>
              <a:rPr lang="fr-BE" sz="1600" dirty="0" smtClean="0"/>
              <a:t> the one in force on </a:t>
            </a:r>
            <a:r>
              <a:rPr lang="fr-BE" sz="1600" dirty="0" err="1" smtClean="0"/>
              <a:t>day</a:t>
            </a:r>
            <a:r>
              <a:rPr lang="fr-BE" sz="1600" dirty="0" smtClean="0"/>
              <a:t> of </a:t>
            </a:r>
            <a:r>
              <a:rPr lang="fr-BE" sz="1600" dirty="0" err="1" smtClean="0"/>
              <a:t>contract</a:t>
            </a:r>
            <a:r>
              <a:rPr lang="fr-BE" sz="1600" dirty="0" smtClean="0"/>
              <a:t> signature</a:t>
            </a:r>
            <a:endParaRPr lang="en-GB" sz="1600" dirty="0"/>
          </a:p>
        </p:txBody>
      </p:sp>
      <p:sp>
        <p:nvSpPr>
          <p:cNvPr id="4" name="Slide Number Placeholder 3"/>
          <p:cNvSpPr>
            <a:spLocks noGrp="1"/>
          </p:cNvSpPr>
          <p:nvPr>
            <p:ph type="sldNum" sz="quarter" idx="10"/>
          </p:nvPr>
        </p:nvSpPr>
        <p:spPr/>
        <p:txBody>
          <a:bodyPr/>
          <a:lstStyle/>
          <a:p>
            <a:fld id="{09A25738-5FF5-4D1F-B940-01F9ABEEBCC8}" type="slidenum">
              <a:rPr lang="en-GB" smtClean="0"/>
              <a:t>39</a:t>
            </a:fld>
            <a:endParaRPr lang="en-GB"/>
          </a:p>
        </p:txBody>
      </p:sp>
    </p:spTree>
    <p:extLst>
      <p:ext uri="{BB962C8B-B14F-4D97-AF65-F5344CB8AC3E}">
        <p14:creationId xmlns:p14="http://schemas.microsoft.com/office/powerpoint/2010/main" val="8400676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4857CAEC-CC6D-4B70-B7F5-94CC588CB18D}" type="slidenum">
              <a:rPr lang="en-GB">
                <a:solidFill>
                  <a:prstClr val="black"/>
                </a:solidFill>
                <a:latin typeface="Arial" pitchFamily="34" charset="0"/>
              </a:rPr>
              <a:pPr eaLnBrk="1" hangingPunct="1"/>
              <a:t>40</a:t>
            </a:fld>
            <a:endParaRPr lang="en-GB">
              <a:solidFill>
                <a:prstClr val="black"/>
              </a:solidFill>
              <a:latin typeface="Arial" pitchFamily="34" charset="0"/>
            </a:endParaRPr>
          </a:p>
        </p:txBody>
      </p:sp>
      <p:sp>
        <p:nvSpPr>
          <p:cNvPr id="72707" name="Rectangle 2"/>
          <p:cNvSpPr>
            <a:spLocks noGrp="1" noRot="1" noChangeAspect="1" noChangeArrowheads="1" noTextEdit="1"/>
          </p:cNvSpPr>
          <p:nvPr>
            <p:ph type="sldImg"/>
          </p:nvPr>
        </p:nvSpPr>
        <p:spPr>
          <a:xfrm>
            <a:off x="908050" y="742950"/>
            <a:ext cx="4953000" cy="3714750"/>
          </a:xfrm>
          <a:ln/>
        </p:spPr>
      </p:sp>
      <p:sp>
        <p:nvSpPr>
          <p:cNvPr id="7270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1800" dirty="0" err="1" smtClean="0"/>
              <a:t>Without</a:t>
            </a:r>
            <a:r>
              <a:rPr lang="fr-BE" sz="1800" dirty="0" smtClean="0"/>
              <a:t> </a:t>
            </a:r>
            <a:r>
              <a:rPr lang="fr-BE" sz="1800" dirty="0" err="1" smtClean="0"/>
              <a:t>counting</a:t>
            </a:r>
            <a:r>
              <a:rPr lang="fr-BE" sz="1800" dirty="0" smtClean="0"/>
              <a:t> </a:t>
            </a:r>
            <a:r>
              <a:rPr lang="fr-BE" sz="1800" dirty="0" err="1" smtClean="0"/>
              <a:t>endorsment</a:t>
            </a:r>
            <a:r>
              <a:rPr lang="fr-BE" sz="1800" dirty="0" smtClean="0"/>
              <a:t> time.</a:t>
            </a:r>
          </a:p>
          <a:p>
            <a:endParaRPr lang="fr-BE" sz="1800" dirty="0"/>
          </a:p>
          <a:p>
            <a:r>
              <a:rPr lang="en-GB" sz="1800" dirty="0" smtClean="0"/>
              <a:t>meaning </a:t>
            </a:r>
            <a:r>
              <a:rPr lang="en-GB" sz="1800" dirty="0"/>
              <a:t>submission of the final draft Twinning Contract for Steering Committee consultation at Commission Headquarters,</a:t>
            </a:r>
          </a:p>
        </p:txBody>
      </p:sp>
      <p:sp>
        <p:nvSpPr>
          <p:cNvPr id="4" name="Slide Number Placeholder 3"/>
          <p:cNvSpPr>
            <a:spLocks noGrp="1"/>
          </p:cNvSpPr>
          <p:nvPr>
            <p:ph type="sldNum" sz="quarter" idx="10"/>
          </p:nvPr>
        </p:nvSpPr>
        <p:spPr/>
        <p:txBody>
          <a:bodyPr/>
          <a:lstStyle/>
          <a:p>
            <a:fld id="{09A25738-5FF5-4D1F-B940-01F9ABEEBCC8}" type="slidenum">
              <a:rPr lang="en-GB" smtClean="0"/>
              <a:t>41</a:t>
            </a:fld>
            <a:endParaRPr lang="en-GB"/>
          </a:p>
        </p:txBody>
      </p:sp>
    </p:spTree>
    <p:extLst>
      <p:ext uri="{BB962C8B-B14F-4D97-AF65-F5344CB8AC3E}">
        <p14:creationId xmlns:p14="http://schemas.microsoft.com/office/powerpoint/2010/main" val="3062873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908050" y="742950"/>
            <a:ext cx="4953000" cy="3714750"/>
          </a:xfrm>
          <a:ln/>
        </p:spPr>
      </p:sp>
      <p:sp>
        <p:nvSpPr>
          <p:cNvPr id="23555" name="Rectangle 3"/>
          <p:cNvSpPr>
            <a:spLocks noGrp="1" noChangeArrowheads="1"/>
          </p:cNvSpPr>
          <p:nvPr>
            <p:ph type="body" idx="1"/>
          </p:nvPr>
        </p:nvSpPr>
        <p:spPr>
          <a:xfrm>
            <a:off x="676589" y="4703569"/>
            <a:ext cx="5415924" cy="4459679"/>
          </a:xfrm>
          <a:noFill/>
        </p:spPr>
        <p:txBody>
          <a:bodyPr/>
          <a:lstStyle/>
          <a:p>
            <a:endParaRPr lang="it-IT" sz="10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DC280A"/>
                </a:solidFill>
              </a:rPr>
              <a:t>Execution and Implementation period</a:t>
            </a:r>
            <a:r>
              <a:rPr lang="en-GB" dirty="0"/>
              <a:t> of the Action (legal and work plan duration) </a:t>
            </a:r>
            <a:endParaRPr lang="en-GB" dirty="0" smtClean="0"/>
          </a:p>
          <a:p>
            <a:endParaRPr lang="en-GB" b="1" dirty="0"/>
          </a:p>
          <a:p>
            <a:r>
              <a:rPr lang="fi-FI" b="1" dirty="0" err="1" smtClean="0"/>
              <a:t>Article</a:t>
            </a:r>
            <a:r>
              <a:rPr lang="fi-FI" b="1" dirty="0" smtClean="0"/>
              <a:t> </a:t>
            </a:r>
            <a:r>
              <a:rPr lang="fi-FI" b="1" dirty="0"/>
              <a:t>2 – </a:t>
            </a:r>
            <a:r>
              <a:rPr lang="fi-FI" b="1" dirty="0" err="1"/>
              <a:t>Execution</a:t>
            </a:r>
            <a:r>
              <a:rPr lang="fi-FI" b="1" dirty="0"/>
              <a:t> and </a:t>
            </a:r>
            <a:r>
              <a:rPr lang="fi-FI" b="1" dirty="0" err="1"/>
              <a:t>Implementation</a:t>
            </a:r>
            <a:r>
              <a:rPr lang="fi-FI" b="1" dirty="0"/>
              <a:t> </a:t>
            </a:r>
            <a:r>
              <a:rPr lang="fi-FI" b="1" dirty="0" err="1"/>
              <a:t>period</a:t>
            </a:r>
            <a:r>
              <a:rPr lang="fi-FI" b="1" dirty="0"/>
              <a:t> of the Action  (</a:t>
            </a:r>
            <a:r>
              <a:rPr lang="fi-FI" b="1" dirty="0" err="1"/>
              <a:t>legal</a:t>
            </a:r>
            <a:r>
              <a:rPr lang="fi-FI" b="1" dirty="0"/>
              <a:t> and </a:t>
            </a:r>
            <a:r>
              <a:rPr lang="fi-FI" b="1" dirty="0" err="1"/>
              <a:t>work</a:t>
            </a:r>
            <a:r>
              <a:rPr lang="fi-FI" b="1" dirty="0"/>
              <a:t> </a:t>
            </a:r>
            <a:r>
              <a:rPr lang="fi-FI" b="1" dirty="0" err="1"/>
              <a:t>plan</a:t>
            </a:r>
            <a:r>
              <a:rPr lang="fi-FI" b="1" dirty="0"/>
              <a:t> </a:t>
            </a:r>
            <a:r>
              <a:rPr lang="fi-FI" b="1" dirty="0" err="1"/>
              <a:t>duration</a:t>
            </a:r>
            <a:r>
              <a:rPr lang="fi-FI" b="1" dirty="0"/>
              <a:t>)</a:t>
            </a:r>
            <a:endParaRPr lang="en-GB" dirty="0"/>
          </a:p>
          <a:p>
            <a:r>
              <a:rPr lang="fi-FI" dirty="0"/>
              <a:t> </a:t>
            </a:r>
            <a:endParaRPr lang="en-GB" dirty="0"/>
          </a:p>
          <a:p>
            <a:r>
              <a:rPr lang="fi-FI" dirty="0"/>
              <a:t>2.1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legal</a:t>
            </a:r>
            <a:r>
              <a:rPr lang="fi-FI" dirty="0"/>
              <a:t> </a:t>
            </a:r>
            <a:r>
              <a:rPr lang="fi-FI" dirty="0" err="1"/>
              <a:t>duration</a:t>
            </a:r>
            <a:r>
              <a:rPr lang="fi-FI" dirty="0"/>
              <a:t>)  </a:t>
            </a:r>
            <a:r>
              <a:rPr lang="fi-FI" dirty="0" err="1"/>
              <a:t>shall</a:t>
            </a:r>
            <a:r>
              <a:rPr lang="fi-FI" dirty="0"/>
              <a:t> </a:t>
            </a:r>
            <a:r>
              <a:rPr lang="fi-FI" dirty="0" err="1"/>
              <a:t>enter</a:t>
            </a:r>
            <a:r>
              <a:rPr lang="fi-FI" dirty="0"/>
              <a:t> into </a:t>
            </a:r>
            <a:r>
              <a:rPr lang="fi-FI" dirty="0" err="1"/>
              <a:t>force</a:t>
            </a:r>
            <a:r>
              <a:rPr lang="fi-FI" dirty="0"/>
              <a:t> </a:t>
            </a:r>
            <a:r>
              <a:rPr lang="fi-FI" dirty="0" err="1"/>
              <a:t>upon</a:t>
            </a:r>
            <a:r>
              <a:rPr lang="fi-FI" dirty="0"/>
              <a:t> the </a:t>
            </a:r>
            <a:r>
              <a:rPr lang="fi-FI" dirty="0" err="1"/>
              <a:t>date</a:t>
            </a:r>
            <a:r>
              <a:rPr lang="fi-FI" dirty="0"/>
              <a:t> of </a:t>
            </a:r>
            <a:r>
              <a:rPr lang="fi-FI" dirty="0" err="1"/>
              <a:t>notification</a:t>
            </a:r>
            <a:r>
              <a:rPr lang="fi-FI" dirty="0"/>
              <a:t> </a:t>
            </a:r>
            <a:r>
              <a:rPr lang="fi-FI" dirty="0" err="1"/>
              <a:t>by</a:t>
            </a:r>
            <a:r>
              <a:rPr lang="fi-FI" dirty="0"/>
              <a:t> the </a:t>
            </a:r>
            <a:r>
              <a:rPr lang="fi-FI" dirty="0" err="1"/>
              <a:t>Contracting</a:t>
            </a:r>
            <a:r>
              <a:rPr lang="fi-FI" dirty="0"/>
              <a:t> </a:t>
            </a:r>
            <a:r>
              <a:rPr lang="fi-FI" dirty="0" err="1"/>
              <a:t>Authority</a:t>
            </a:r>
            <a:r>
              <a:rPr lang="fi-FI" dirty="0"/>
              <a:t> of the </a:t>
            </a:r>
            <a:r>
              <a:rPr lang="fi-FI" dirty="0" err="1"/>
              <a:t>contract</a:t>
            </a:r>
            <a:r>
              <a:rPr lang="fi-FI" dirty="0"/>
              <a:t> </a:t>
            </a:r>
            <a:r>
              <a:rPr lang="fi-FI" dirty="0" err="1"/>
              <a:t>signed</a:t>
            </a:r>
            <a:r>
              <a:rPr lang="fi-FI" dirty="0"/>
              <a:t> </a:t>
            </a:r>
            <a:r>
              <a:rPr lang="fi-FI" dirty="0" err="1"/>
              <a:t>by</a:t>
            </a:r>
            <a:r>
              <a:rPr lang="fi-FI" dirty="0"/>
              <a:t> </a:t>
            </a:r>
            <a:r>
              <a:rPr lang="fi-FI" dirty="0" err="1"/>
              <a:t>all</a:t>
            </a:r>
            <a:r>
              <a:rPr lang="fi-FI" dirty="0"/>
              <a:t> </a:t>
            </a:r>
            <a:r>
              <a:rPr lang="fi-FI" dirty="0" err="1"/>
              <a:t>parties</a:t>
            </a:r>
            <a:r>
              <a:rPr lang="fi-FI" dirty="0"/>
              <a:t>. The </a:t>
            </a:r>
            <a:r>
              <a:rPr lang="fi-FI" dirty="0" err="1"/>
              <a:t>execution</a:t>
            </a:r>
            <a:r>
              <a:rPr lang="fi-FI" dirty="0"/>
              <a:t> </a:t>
            </a:r>
            <a:r>
              <a:rPr lang="fi-FI" dirty="0" err="1"/>
              <a:t>period</a:t>
            </a:r>
            <a:r>
              <a:rPr lang="fi-FI" dirty="0"/>
              <a:t> of the </a:t>
            </a:r>
            <a:r>
              <a:rPr lang="fi-FI" dirty="0" err="1"/>
              <a:t>contract</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en-GB" dirty="0"/>
          </a:p>
          <a:p>
            <a:r>
              <a:rPr lang="fi-FI" dirty="0"/>
              <a:t> </a:t>
            </a:r>
            <a:endParaRPr lang="en-GB" dirty="0"/>
          </a:p>
          <a:p>
            <a:r>
              <a:rPr lang="fi-FI" dirty="0"/>
              <a:t>2.2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a:t>
            </a:r>
            <a:r>
              <a:rPr lang="fi-FI" dirty="0"/>
              <a:t> .........</a:t>
            </a:r>
            <a:r>
              <a:rPr lang="fi-FI" dirty="0" err="1"/>
              <a:t>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r>
              <a:rPr lang="fi-FI" dirty="0" err="1"/>
              <a:t>His/her</a:t>
            </a:r>
            <a:r>
              <a:rPr lang="fi-FI" dirty="0"/>
              <a:t> </a:t>
            </a:r>
            <a:r>
              <a:rPr lang="fi-FI" dirty="0" err="1"/>
              <a:t>arrival</a:t>
            </a:r>
            <a:r>
              <a:rPr lang="fi-FI" dirty="0"/>
              <a:t> </a:t>
            </a:r>
            <a:r>
              <a:rPr lang="fi-FI" dirty="0" err="1"/>
              <a:t>has</a:t>
            </a:r>
            <a:r>
              <a:rPr lang="fi-FI" dirty="0"/>
              <a:t> to </a:t>
            </a:r>
            <a:r>
              <a:rPr lang="fi-FI" dirty="0" err="1"/>
              <a:t>take</a:t>
            </a:r>
            <a:r>
              <a:rPr lang="fi-FI" dirty="0"/>
              <a:t> </a:t>
            </a:r>
            <a:r>
              <a:rPr lang="fi-FI" dirty="0" err="1"/>
              <a:t>place</a:t>
            </a:r>
            <a:r>
              <a:rPr lang="fi-FI" dirty="0"/>
              <a:t> at the </a:t>
            </a:r>
            <a:r>
              <a:rPr lang="fi-FI" dirty="0" err="1"/>
              <a:t>latest</a:t>
            </a:r>
            <a:r>
              <a:rPr lang="fi-FI" dirty="0"/>
              <a:t> </a:t>
            </a:r>
            <a:r>
              <a:rPr lang="fi-FI" dirty="0" err="1"/>
              <a:t>within</a:t>
            </a:r>
            <a:r>
              <a:rPr lang="fi-FI" dirty="0"/>
              <a:t> </a:t>
            </a:r>
            <a:r>
              <a:rPr lang="fi-FI" dirty="0" err="1"/>
              <a:t>one</a:t>
            </a:r>
            <a:r>
              <a:rPr lang="fi-FI" dirty="0"/>
              <a:t> </a:t>
            </a:r>
            <a:r>
              <a:rPr lang="fi-FI" dirty="0" err="1"/>
              <a:t>month</a:t>
            </a:r>
            <a:r>
              <a:rPr lang="fi-FI" dirty="0"/>
              <a:t> </a:t>
            </a:r>
            <a:r>
              <a:rPr lang="fi-FI" dirty="0" err="1"/>
              <a:t>following</a:t>
            </a:r>
            <a:r>
              <a:rPr lang="fi-FI" dirty="0"/>
              <a:t> the </a:t>
            </a:r>
            <a:r>
              <a:rPr lang="fi-FI" dirty="0" err="1"/>
              <a:t>notification</a:t>
            </a:r>
            <a:r>
              <a:rPr lang="fi-FI" dirty="0"/>
              <a:t> of the Twinning </a:t>
            </a:r>
            <a:r>
              <a:rPr lang="fi-FI" dirty="0" err="1"/>
              <a:t>contract</a:t>
            </a:r>
            <a:r>
              <a:rPr lang="fi-FI" dirty="0"/>
              <a:t>.</a:t>
            </a:r>
            <a:endParaRPr lang="en-GB" dirty="0"/>
          </a:p>
          <a:p>
            <a:r>
              <a:rPr lang="fi-FI" dirty="0"/>
              <a:t> </a:t>
            </a:r>
            <a:endParaRPr lang="en-GB" dirty="0"/>
          </a:p>
          <a:p>
            <a:r>
              <a:rPr lang="fi-FI" dirty="0"/>
              <a:t>          </a:t>
            </a:r>
            <a:r>
              <a:rPr lang="fi-FI" u="sng" dirty="0"/>
              <a:t>Twinning </a:t>
            </a:r>
            <a:r>
              <a:rPr lang="fi-FI" u="sng" dirty="0" err="1"/>
              <a:t>Light</a:t>
            </a:r>
            <a:r>
              <a:rPr lang="fi-FI" u="sng" dirty="0"/>
              <a:t>:</a:t>
            </a:r>
            <a:endParaRPr lang="en-GB" dirty="0"/>
          </a:p>
          <a:p>
            <a:r>
              <a:rPr lang="fi-FI" dirty="0"/>
              <a:t>           The </a:t>
            </a:r>
            <a:r>
              <a:rPr lang="fi-FI" dirty="0" err="1"/>
              <a:t>implementation</a:t>
            </a:r>
            <a:r>
              <a:rPr lang="fi-FI" dirty="0"/>
              <a:t> </a:t>
            </a:r>
            <a:r>
              <a:rPr lang="fi-FI" dirty="0" err="1"/>
              <a:t>period</a:t>
            </a:r>
            <a:r>
              <a:rPr lang="fi-FI" dirty="0"/>
              <a:t> of the Action </a:t>
            </a:r>
            <a:r>
              <a:rPr lang="fi-FI" dirty="0" err="1"/>
              <a:t>will</a:t>
            </a:r>
            <a:r>
              <a:rPr lang="fi-FI" dirty="0"/>
              <a:t> </a:t>
            </a:r>
            <a:r>
              <a:rPr lang="fi-FI" dirty="0" err="1"/>
              <a:t>take…..months</a:t>
            </a:r>
            <a:r>
              <a:rPr lang="fi-FI" dirty="0"/>
              <a:t> and </a:t>
            </a:r>
            <a:r>
              <a:rPr lang="fi-FI" dirty="0" err="1"/>
              <a:t>shall</a:t>
            </a:r>
            <a:r>
              <a:rPr lang="fi-FI" dirty="0"/>
              <a:t> </a:t>
            </a:r>
            <a:r>
              <a:rPr lang="fi-FI" dirty="0" err="1"/>
              <a:t>start</a:t>
            </a:r>
            <a:r>
              <a:rPr lang="fi-FI" dirty="0"/>
              <a:t> on the </a:t>
            </a:r>
            <a:r>
              <a:rPr lang="fi-FI" dirty="0" err="1"/>
              <a:t>date</a:t>
            </a:r>
            <a:r>
              <a:rPr lang="fi-FI" dirty="0"/>
              <a:t> of the </a:t>
            </a:r>
            <a:endParaRPr lang="en-GB" dirty="0"/>
          </a:p>
          <a:p>
            <a:r>
              <a:rPr lang="fi-FI" dirty="0"/>
              <a:t>            </a:t>
            </a:r>
            <a:r>
              <a:rPr lang="fi-FI" dirty="0" err="1"/>
              <a:t>notification</a:t>
            </a:r>
            <a:r>
              <a:rPr lang="fi-FI" dirty="0"/>
              <a:t> of the Twinning </a:t>
            </a:r>
            <a:r>
              <a:rPr lang="fi-FI" dirty="0" err="1"/>
              <a:t>Light</a:t>
            </a:r>
            <a:r>
              <a:rPr lang="fi-FI" dirty="0"/>
              <a:t> </a:t>
            </a:r>
            <a:r>
              <a:rPr lang="fi-FI" dirty="0" err="1"/>
              <a:t>contract</a:t>
            </a:r>
            <a:r>
              <a:rPr lang="fi-FI" dirty="0"/>
              <a:t>.</a:t>
            </a:r>
            <a:endParaRPr lang="en-GB" dirty="0"/>
          </a:p>
          <a:p>
            <a:r>
              <a:rPr lang="fi-FI" dirty="0"/>
              <a:t> </a:t>
            </a:r>
            <a:endParaRPr lang="en-GB" dirty="0"/>
          </a:p>
          <a:p>
            <a:r>
              <a:rPr lang="fi-FI" dirty="0" err="1"/>
              <a:t>Which</a:t>
            </a:r>
            <a:r>
              <a:rPr lang="fi-FI" dirty="0"/>
              <a:t> </a:t>
            </a:r>
            <a:r>
              <a:rPr lang="fi-FI" dirty="0" err="1"/>
              <a:t>means</a:t>
            </a:r>
            <a:r>
              <a:rPr lang="fi-FI" dirty="0"/>
              <a:t> </a:t>
            </a:r>
            <a:r>
              <a:rPr lang="fi-FI" dirty="0" err="1"/>
              <a:t>that</a:t>
            </a:r>
            <a:r>
              <a:rPr lang="fi-FI" dirty="0"/>
              <a:t> for Full Twinning  the </a:t>
            </a:r>
            <a:r>
              <a:rPr lang="fi-FI" dirty="0" err="1"/>
              <a:t>implementation</a:t>
            </a:r>
            <a:r>
              <a:rPr lang="fi-FI" dirty="0"/>
              <a:t> </a:t>
            </a:r>
            <a:r>
              <a:rPr lang="fi-FI" dirty="0" err="1"/>
              <a:t>period</a:t>
            </a:r>
            <a:r>
              <a:rPr lang="fi-FI" dirty="0"/>
              <a:t> </a:t>
            </a:r>
            <a:r>
              <a:rPr lang="fi-FI" dirty="0" err="1"/>
              <a:t>starts</a:t>
            </a:r>
            <a:r>
              <a:rPr lang="fi-FI" dirty="0"/>
              <a:t> </a:t>
            </a:r>
            <a:r>
              <a:rPr lang="fi-FI" dirty="0" err="1"/>
              <a:t>once</a:t>
            </a:r>
            <a:r>
              <a:rPr lang="fi-FI" dirty="0"/>
              <a:t> the RTA </a:t>
            </a:r>
            <a:r>
              <a:rPr lang="fi-FI" dirty="0" err="1"/>
              <a:t>arrives</a:t>
            </a:r>
            <a:r>
              <a:rPr lang="fi-FI" dirty="0"/>
              <a:t> and the </a:t>
            </a:r>
            <a:r>
              <a:rPr lang="fi-FI" dirty="0" err="1"/>
              <a:t>execution</a:t>
            </a:r>
            <a:r>
              <a:rPr lang="fi-FI" dirty="0"/>
              <a:t> </a:t>
            </a:r>
            <a:r>
              <a:rPr lang="fi-FI" dirty="0" err="1"/>
              <a:t>period</a:t>
            </a:r>
            <a:r>
              <a:rPr lang="fi-FI" dirty="0"/>
              <a:t> </a:t>
            </a:r>
            <a:r>
              <a:rPr lang="fi-FI" dirty="0" err="1"/>
              <a:t>will</a:t>
            </a:r>
            <a:r>
              <a:rPr lang="fi-FI" dirty="0"/>
              <a:t> </a:t>
            </a:r>
            <a:r>
              <a:rPr lang="fi-FI" dirty="0" err="1"/>
              <a:t>end</a:t>
            </a:r>
            <a:r>
              <a:rPr lang="fi-FI" dirty="0"/>
              <a:t> 3 </a:t>
            </a:r>
            <a:r>
              <a:rPr lang="fi-FI" dirty="0" err="1"/>
              <a:t>months</a:t>
            </a:r>
            <a:r>
              <a:rPr lang="fi-FI" dirty="0"/>
              <a:t> </a:t>
            </a:r>
            <a:r>
              <a:rPr lang="fi-FI" dirty="0" err="1"/>
              <a:t>after</a:t>
            </a:r>
            <a:r>
              <a:rPr lang="fi-FI" dirty="0"/>
              <a:t>. The RTA </a:t>
            </a:r>
            <a:r>
              <a:rPr lang="fi-FI" dirty="0" err="1"/>
              <a:t>has</a:t>
            </a:r>
            <a:r>
              <a:rPr lang="fi-FI" dirty="0"/>
              <a:t> </a:t>
            </a:r>
            <a:r>
              <a:rPr lang="fi-FI" dirty="0" err="1"/>
              <a:t>one</a:t>
            </a:r>
            <a:r>
              <a:rPr lang="fi-FI" dirty="0"/>
              <a:t> </a:t>
            </a:r>
            <a:r>
              <a:rPr lang="fi-FI" dirty="0" err="1"/>
              <a:t>month</a:t>
            </a:r>
            <a:r>
              <a:rPr lang="fi-FI" dirty="0"/>
              <a:t> for </a:t>
            </a:r>
            <a:r>
              <a:rPr lang="fi-FI" dirty="0" err="1"/>
              <a:t>installing</a:t>
            </a:r>
            <a:r>
              <a:rPr lang="fi-FI" dirty="0"/>
              <a:t> in the BC.</a:t>
            </a:r>
            <a:endParaRPr lang="en-GB" dirty="0"/>
          </a:p>
          <a:p>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42</a:t>
            </a:fld>
            <a:endParaRPr lang="en-GB"/>
          </a:p>
        </p:txBody>
      </p:sp>
    </p:spTree>
    <p:extLst>
      <p:ext uri="{BB962C8B-B14F-4D97-AF65-F5344CB8AC3E}">
        <p14:creationId xmlns:p14="http://schemas.microsoft.com/office/powerpoint/2010/main" val="38014845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43</a:t>
            </a:fld>
            <a:endParaRPr lang="en-GB"/>
          </a:p>
        </p:txBody>
      </p:sp>
    </p:spTree>
    <p:extLst>
      <p:ext uri="{BB962C8B-B14F-4D97-AF65-F5344CB8AC3E}">
        <p14:creationId xmlns:p14="http://schemas.microsoft.com/office/powerpoint/2010/main" val="26352594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More </a:t>
            </a:r>
            <a:r>
              <a:rPr lang="fr-BE" dirty="0" err="1" smtClean="0"/>
              <a:t>flexibility</a:t>
            </a:r>
            <a:r>
              <a:rPr lang="fr-BE" dirty="0" smtClean="0"/>
              <a:t> more </a:t>
            </a:r>
            <a:r>
              <a:rPr lang="fr-BE" dirty="0" err="1" smtClean="0"/>
              <a:t>responsibility</a:t>
            </a:r>
            <a:endParaRPr lang="fr-BE" dirty="0" smtClean="0"/>
          </a:p>
          <a:p>
            <a:r>
              <a:rPr lang="fr-BE" dirty="0" err="1" smtClean="0"/>
              <a:t>Special</a:t>
            </a:r>
            <a:r>
              <a:rPr lang="fr-BE" dirty="0" smtClean="0"/>
              <a:t> </a:t>
            </a:r>
            <a:r>
              <a:rPr lang="fr-BE" dirty="0" err="1" smtClean="0"/>
              <a:t>role</a:t>
            </a:r>
            <a:r>
              <a:rPr lang="fr-BE" dirty="0" smtClean="0"/>
              <a:t> of the PL but </a:t>
            </a:r>
            <a:r>
              <a:rPr lang="fr-BE" dirty="0" err="1" smtClean="0"/>
              <a:t>also</a:t>
            </a:r>
            <a:r>
              <a:rPr lang="fr-BE" dirty="0" smtClean="0"/>
              <a:t> JPL and </a:t>
            </a:r>
            <a:r>
              <a:rPr lang="fr-BE" dirty="0" err="1" smtClean="0"/>
              <a:t>beneficiary</a:t>
            </a:r>
            <a:r>
              <a:rPr lang="fr-BE" dirty="0" smtClean="0"/>
              <a:t> PL in </a:t>
            </a:r>
            <a:r>
              <a:rPr lang="fr-BE" dirty="0" err="1" smtClean="0"/>
              <a:t>draftingthe</a:t>
            </a:r>
            <a:r>
              <a:rPr lang="fr-BE" dirty="0" smtClean="0"/>
              <a:t> OSL and </a:t>
            </a:r>
            <a:r>
              <a:rPr lang="fr-BE" dirty="0" err="1" smtClean="0"/>
              <a:t>reviewing</a:t>
            </a:r>
            <a:r>
              <a:rPr lang="fr-BE" dirty="0" smtClean="0"/>
              <a:t> </a:t>
            </a:r>
            <a:r>
              <a:rPr lang="fr-BE" dirty="0" err="1" smtClean="0"/>
              <a:t>it</a:t>
            </a:r>
            <a:r>
              <a:rPr lang="fr-BE" dirty="0" smtClean="0"/>
              <a:t> </a:t>
            </a:r>
            <a:r>
              <a:rPr lang="fr-BE" dirty="0" err="1" smtClean="0"/>
              <a:t>every</a:t>
            </a:r>
            <a:r>
              <a:rPr lang="fr-BE" dirty="0" smtClean="0"/>
              <a:t> quarter</a:t>
            </a:r>
          </a:p>
          <a:p>
            <a:endParaRPr lang="fr-BE" dirty="0"/>
          </a:p>
          <a:p>
            <a:r>
              <a:rPr lang="fr-BE" dirty="0" smtClean="0"/>
              <a:t>If confident </a:t>
            </a:r>
            <a:r>
              <a:rPr lang="fr-BE" dirty="0" err="1" smtClean="0"/>
              <a:t>enough</a:t>
            </a:r>
            <a:r>
              <a:rPr lang="fr-BE" dirty="0" smtClean="0"/>
              <a:t> </a:t>
            </a:r>
            <a:r>
              <a:rPr lang="fr-BE" dirty="0" err="1" smtClean="0"/>
              <a:t>it</a:t>
            </a:r>
            <a:r>
              <a:rPr lang="fr-BE" dirty="0" smtClean="0"/>
              <a:t> </a:t>
            </a:r>
            <a:r>
              <a:rPr lang="fr-BE" dirty="0" err="1" smtClean="0"/>
              <a:t>is</a:t>
            </a:r>
            <a:r>
              <a:rPr lang="fr-BE" dirty="0" smtClean="0"/>
              <a:t> </a:t>
            </a:r>
            <a:r>
              <a:rPr lang="fr-BE" dirty="0" err="1" smtClean="0"/>
              <a:t>always</a:t>
            </a:r>
            <a:r>
              <a:rPr lang="fr-BE" dirty="0" smtClean="0"/>
              <a:t> possible to </a:t>
            </a:r>
            <a:r>
              <a:rPr lang="fr-BE" dirty="0" err="1" smtClean="0"/>
              <a:t>make</a:t>
            </a:r>
            <a:r>
              <a:rPr lang="fr-BE" dirty="0" smtClean="0"/>
              <a:t> a </a:t>
            </a:r>
            <a:r>
              <a:rPr lang="fr-BE" dirty="0" err="1" smtClean="0"/>
              <a:t>detailed</a:t>
            </a:r>
            <a:r>
              <a:rPr lang="fr-BE" dirty="0" smtClean="0"/>
              <a:t> budget table till end of </a:t>
            </a:r>
            <a:r>
              <a:rPr lang="fr-BE" dirty="0" err="1" smtClean="0"/>
              <a:t>project</a:t>
            </a:r>
            <a:endParaRPr lang="fr-BE" dirty="0" smtClean="0"/>
          </a:p>
          <a:p>
            <a:endParaRPr lang="fr-BE" dirty="0"/>
          </a:p>
          <a:p>
            <a:r>
              <a:rPr lang="fr-BE" dirty="0" smtClean="0"/>
              <a:t>First OSL for first six </a:t>
            </a:r>
            <a:r>
              <a:rPr lang="fr-BE" dirty="0" err="1" smtClean="0"/>
              <a:t>months</a:t>
            </a:r>
            <a:r>
              <a:rPr lang="fr-BE" dirty="0" smtClean="0"/>
              <a:t> </a:t>
            </a:r>
            <a:r>
              <a:rPr lang="fr-BE" dirty="0" err="1" smtClean="0"/>
              <a:t>then</a:t>
            </a:r>
            <a:r>
              <a:rPr lang="fr-BE" dirty="0" smtClean="0"/>
              <a:t> update </a:t>
            </a:r>
            <a:r>
              <a:rPr lang="fr-BE" dirty="0" err="1" smtClean="0"/>
              <a:t>every</a:t>
            </a:r>
            <a:r>
              <a:rPr lang="fr-BE" dirty="0" smtClean="0"/>
              <a:t> 3 </a:t>
            </a:r>
            <a:r>
              <a:rPr lang="fr-BE" dirty="0" err="1" smtClean="0"/>
              <a:t>months</a:t>
            </a:r>
            <a:endParaRPr lang="fr-BE" dirty="0" smtClean="0"/>
          </a:p>
          <a:p>
            <a:endParaRPr lang="fr-BE" dirty="0"/>
          </a:p>
          <a:p>
            <a:r>
              <a:rPr lang="fr-BE" dirty="0" smtClean="0"/>
              <a:t>Not part of the </a:t>
            </a:r>
            <a:r>
              <a:rPr lang="fr-BE" dirty="0" err="1" smtClean="0"/>
              <a:t>contract</a:t>
            </a:r>
            <a:endParaRPr lang="en-GB" dirty="0"/>
          </a:p>
        </p:txBody>
      </p:sp>
      <p:sp>
        <p:nvSpPr>
          <p:cNvPr id="4" name="Slide Number Placeholder 3"/>
          <p:cNvSpPr>
            <a:spLocks noGrp="1"/>
          </p:cNvSpPr>
          <p:nvPr>
            <p:ph type="sldNum" sz="quarter" idx="10"/>
          </p:nvPr>
        </p:nvSpPr>
        <p:spPr/>
        <p:txBody>
          <a:bodyPr/>
          <a:lstStyle/>
          <a:p>
            <a:fld id="{09A25738-5FF5-4D1F-B940-01F9ABEEBCC8}" type="slidenum">
              <a:rPr lang="en-GB" smtClean="0"/>
              <a:t>44</a:t>
            </a:fld>
            <a:endParaRPr lang="en-GB"/>
          </a:p>
        </p:txBody>
      </p:sp>
    </p:spTree>
    <p:extLst>
      <p:ext uri="{BB962C8B-B14F-4D97-AF65-F5344CB8AC3E}">
        <p14:creationId xmlns:p14="http://schemas.microsoft.com/office/powerpoint/2010/main" val="8585007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45</a:t>
            </a:fld>
            <a:endParaRPr lang="en-GB"/>
          </a:p>
        </p:txBody>
      </p:sp>
    </p:spTree>
    <p:extLst>
      <p:ext uri="{BB962C8B-B14F-4D97-AF65-F5344CB8AC3E}">
        <p14:creationId xmlns:p14="http://schemas.microsoft.com/office/powerpoint/2010/main" val="21884730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17FC0A13-0092-4ACC-AAA3-A78CB9CDA7B3}" type="slidenum">
              <a:rPr lang="en-GB">
                <a:solidFill>
                  <a:prstClr val="black"/>
                </a:solidFill>
                <a:latin typeface="Arial" pitchFamily="34" charset="0"/>
              </a:rPr>
              <a:pPr eaLnBrk="1" hangingPunct="1"/>
              <a:t>46</a:t>
            </a:fld>
            <a:endParaRPr lang="en-GB">
              <a:solidFill>
                <a:prstClr val="black"/>
              </a:solidFill>
              <a:latin typeface="Arial" pitchFamily="34" charset="0"/>
            </a:endParaRPr>
          </a:p>
        </p:txBody>
      </p:sp>
      <p:sp>
        <p:nvSpPr>
          <p:cNvPr id="73731" name="Rectangle 2"/>
          <p:cNvSpPr>
            <a:spLocks noGrp="1" noRot="1" noChangeAspect="1" noChangeArrowheads="1" noTextEdit="1"/>
          </p:cNvSpPr>
          <p:nvPr>
            <p:ph type="sldImg"/>
          </p:nvPr>
        </p:nvSpPr>
        <p:spPr>
          <a:xfrm>
            <a:off x="908050" y="742950"/>
            <a:ext cx="4953000" cy="3714750"/>
          </a:xfrm>
          <a:ln/>
        </p:spPr>
      </p:sp>
      <p:sp>
        <p:nvSpPr>
          <p:cNvPr id="7373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0721" indent="-284893" eaLnBrk="0" hangingPunct="0">
              <a:defRPr sz="1200">
                <a:solidFill>
                  <a:srgbClr val="0F5494"/>
                </a:solidFill>
                <a:latin typeface="Verdana" pitchFamily="34" charset="0"/>
              </a:defRPr>
            </a:lvl2pPr>
            <a:lvl3pPr marL="1139571" indent="-227914" eaLnBrk="0" hangingPunct="0">
              <a:defRPr sz="1200">
                <a:solidFill>
                  <a:srgbClr val="0F5494"/>
                </a:solidFill>
                <a:latin typeface="Verdana" pitchFamily="34" charset="0"/>
              </a:defRPr>
            </a:lvl3pPr>
            <a:lvl4pPr marL="1595399" indent="-227914" eaLnBrk="0" hangingPunct="0">
              <a:defRPr sz="1200">
                <a:solidFill>
                  <a:srgbClr val="0F5494"/>
                </a:solidFill>
                <a:latin typeface="Verdana" pitchFamily="34" charset="0"/>
              </a:defRPr>
            </a:lvl4pPr>
            <a:lvl5pPr marL="2051228" indent="-227914" eaLnBrk="0" hangingPunct="0">
              <a:defRPr sz="1200">
                <a:solidFill>
                  <a:srgbClr val="0F5494"/>
                </a:solidFill>
                <a:latin typeface="Verdana" pitchFamily="34" charset="0"/>
              </a:defRPr>
            </a:lvl5pPr>
            <a:lvl6pPr marL="2507056" indent="-227914" eaLnBrk="0" fontAlgn="base" hangingPunct="0">
              <a:spcBef>
                <a:spcPct val="0"/>
              </a:spcBef>
              <a:spcAft>
                <a:spcPct val="0"/>
              </a:spcAft>
              <a:defRPr sz="1200">
                <a:solidFill>
                  <a:srgbClr val="0F5494"/>
                </a:solidFill>
                <a:latin typeface="Verdana" pitchFamily="34" charset="0"/>
              </a:defRPr>
            </a:lvl6pPr>
            <a:lvl7pPr marL="2962885" indent="-227914" eaLnBrk="0" fontAlgn="base" hangingPunct="0">
              <a:spcBef>
                <a:spcPct val="0"/>
              </a:spcBef>
              <a:spcAft>
                <a:spcPct val="0"/>
              </a:spcAft>
              <a:defRPr sz="1200">
                <a:solidFill>
                  <a:srgbClr val="0F5494"/>
                </a:solidFill>
                <a:latin typeface="Verdana" pitchFamily="34" charset="0"/>
              </a:defRPr>
            </a:lvl7pPr>
            <a:lvl8pPr marL="3418713" indent="-227914" eaLnBrk="0" fontAlgn="base" hangingPunct="0">
              <a:spcBef>
                <a:spcPct val="0"/>
              </a:spcBef>
              <a:spcAft>
                <a:spcPct val="0"/>
              </a:spcAft>
              <a:defRPr sz="1200">
                <a:solidFill>
                  <a:srgbClr val="0F5494"/>
                </a:solidFill>
                <a:latin typeface="Verdana" pitchFamily="34" charset="0"/>
              </a:defRPr>
            </a:lvl8pPr>
            <a:lvl9pPr marL="3874541" indent="-227914" eaLnBrk="0" fontAlgn="base" hangingPunct="0">
              <a:spcBef>
                <a:spcPct val="0"/>
              </a:spcBef>
              <a:spcAft>
                <a:spcPct val="0"/>
              </a:spcAft>
              <a:defRPr sz="1200">
                <a:solidFill>
                  <a:srgbClr val="0F5494"/>
                </a:solidFill>
                <a:latin typeface="Verdana" pitchFamily="34" charset="0"/>
              </a:defRPr>
            </a:lvl9pPr>
          </a:lstStyle>
          <a:p>
            <a:pPr eaLnBrk="1" hangingPunct="1"/>
            <a:fld id="{A371ED94-8F23-47EA-8442-9F7C8D7404A8}" type="slidenum">
              <a:rPr lang="en-GB">
                <a:solidFill>
                  <a:prstClr val="black"/>
                </a:solidFill>
                <a:latin typeface="Arial" pitchFamily="34" charset="0"/>
              </a:rPr>
              <a:pPr eaLnBrk="1" hangingPunct="1"/>
              <a:t>47</a:t>
            </a:fld>
            <a:endParaRPr lang="en-GB">
              <a:solidFill>
                <a:prstClr val="black"/>
              </a:solidFill>
              <a:latin typeface="Arial" pitchFamily="34" charset="0"/>
            </a:endParaRPr>
          </a:p>
        </p:txBody>
      </p:sp>
      <p:sp>
        <p:nvSpPr>
          <p:cNvPr id="74755" name="Rectangle 2"/>
          <p:cNvSpPr>
            <a:spLocks noGrp="1" noRot="1" noChangeAspect="1" noChangeArrowheads="1" noTextEdit="1"/>
          </p:cNvSpPr>
          <p:nvPr>
            <p:ph type="sldImg"/>
          </p:nvPr>
        </p:nvSpPr>
        <p:spPr>
          <a:xfrm>
            <a:off x="908050" y="742950"/>
            <a:ext cx="4953000" cy="3714750"/>
          </a:xfrm>
          <a:ln/>
        </p:spPr>
      </p:sp>
      <p:sp>
        <p:nvSpPr>
          <p:cNvPr id="7475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0721" indent="-284893" eaLnBrk="0" hangingPunct="0">
              <a:defRPr sz="1200">
                <a:solidFill>
                  <a:srgbClr val="0F5494"/>
                </a:solidFill>
                <a:latin typeface="Verdana" pitchFamily="34" charset="0"/>
              </a:defRPr>
            </a:lvl2pPr>
            <a:lvl3pPr marL="1139571" indent="-227914" eaLnBrk="0" hangingPunct="0">
              <a:defRPr sz="1200">
                <a:solidFill>
                  <a:srgbClr val="0F5494"/>
                </a:solidFill>
                <a:latin typeface="Verdana" pitchFamily="34" charset="0"/>
              </a:defRPr>
            </a:lvl3pPr>
            <a:lvl4pPr marL="1595399" indent="-227914" eaLnBrk="0" hangingPunct="0">
              <a:defRPr sz="1200">
                <a:solidFill>
                  <a:srgbClr val="0F5494"/>
                </a:solidFill>
                <a:latin typeface="Verdana" pitchFamily="34" charset="0"/>
              </a:defRPr>
            </a:lvl4pPr>
            <a:lvl5pPr marL="2051228" indent="-227914" eaLnBrk="0" hangingPunct="0">
              <a:defRPr sz="1200">
                <a:solidFill>
                  <a:srgbClr val="0F5494"/>
                </a:solidFill>
                <a:latin typeface="Verdana" pitchFamily="34" charset="0"/>
              </a:defRPr>
            </a:lvl5pPr>
            <a:lvl6pPr marL="2507056" indent="-227914" eaLnBrk="0" fontAlgn="base" hangingPunct="0">
              <a:spcBef>
                <a:spcPct val="0"/>
              </a:spcBef>
              <a:spcAft>
                <a:spcPct val="0"/>
              </a:spcAft>
              <a:defRPr sz="1200">
                <a:solidFill>
                  <a:srgbClr val="0F5494"/>
                </a:solidFill>
                <a:latin typeface="Verdana" pitchFamily="34" charset="0"/>
              </a:defRPr>
            </a:lvl6pPr>
            <a:lvl7pPr marL="2962885" indent="-227914" eaLnBrk="0" fontAlgn="base" hangingPunct="0">
              <a:spcBef>
                <a:spcPct val="0"/>
              </a:spcBef>
              <a:spcAft>
                <a:spcPct val="0"/>
              </a:spcAft>
              <a:defRPr sz="1200">
                <a:solidFill>
                  <a:srgbClr val="0F5494"/>
                </a:solidFill>
                <a:latin typeface="Verdana" pitchFamily="34" charset="0"/>
              </a:defRPr>
            </a:lvl7pPr>
            <a:lvl8pPr marL="3418713" indent="-227914" eaLnBrk="0" fontAlgn="base" hangingPunct="0">
              <a:spcBef>
                <a:spcPct val="0"/>
              </a:spcBef>
              <a:spcAft>
                <a:spcPct val="0"/>
              </a:spcAft>
              <a:defRPr sz="1200">
                <a:solidFill>
                  <a:srgbClr val="0F5494"/>
                </a:solidFill>
                <a:latin typeface="Verdana" pitchFamily="34" charset="0"/>
              </a:defRPr>
            </a:lvl8pPr>
            <a:lvl9pPr marL="3874541" indent="-227914" eaLnBrk="0" fontAlgn="base" hangingPunct="0">
              <a:spcBef>
                <a:spcPct val="0"/>
              </a:spcBef>
              <a:spcAft>
                <a:spcPct val="0"/>
              </a:spcAft>
              <a:defRPr sz="1200">
                <a:solidFill>
                  <a:srgbClr val="0F5494"/>
                </a:solidFill>
                <a:latin typeface="Verdana" pitchFamily="34" charset="0"/>
              </a:defRPr>
            </a:lvl9pPr>
          </a:lstStyle>
          <a:p>
            <a:pPr eaLnBrk="1" hangingPunct="1"/>
            <a:fld id="{597F5BD6-03EF-4A31-A2C7-0E0200787F86}" type="slidenum">
              <a:rPr lang="en-GB">
                <a:solidFill>
                  <a:prstClr val="black"/>
                </a:solidFill>
                <a:latin typeface="Arial" pitchFamily="34" charset="0"/>
              </a:rPr>
              <a:pPr eaLnBrk="1" hangingPunct="1"/>
              <a:t>48</a:t>
            </a:fld>
            <a:endParaRPr lang="en-GB">
              <a:solidFill>
                <a:prstClr val="black"/>
              </a:solidFill>
              <a:latin typeface="Arial" pitchFamily="34" charset="0"/>
            </a:endParaRPr>
          </a:p>
        </p:txBody>
      </p:sp>
      <p:sp>
        <p:nvSpPr>
          <p:cNvPr id="75779" name="Rectangle 2"/>
          <p:cNvSpPr>
            <a:spLocks noGrp="1" noRot="1" noChangeAspect="1" noChangeArrowheads="1" noTextEdit="1"/>
          </p:cNvSpPr>
          <p:nvPr>
            <p:ph type="sldImg"/>
          </p:nvPr>
        </p:nvSpPr>
        <p:spPr>
          <a:xfrm>
            <a:off x="908050" y="742950"/>
            <a:ext cx="4953000" cy="3714750"/>
          </a:xfrm>
          <a:ln/>
        </p:spPr>
      </p:sp>
      <p:sp>
        <p:nvSpPr>
          <p:cNvPr id="7578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0721" indent="-284893" eaLnBrk="0" hangingPunct="0">
              <a:defRPr sz="1200">
                <a:solidFill>
                  <a:srgbClr val="0F5494"/>
                </a:solidFill>
                <a:latin typeface="Verdana" pitchFamily="34" charset="0"/>
              </a:defRPr>
            </a:lvl2pPr>
            <a:lvl3pPr marL="1139571" indent="-227914" eaLnBrk="0" hangingPunct="0">
              <a:defRPr sz="1200">
                <a:solidFill>
                  <a:srgbClr val="0F5494"/>
                </a:solidFill>
                <a:latin typeface="Verdana" pitchFamily="34" charset="0"/>
              </a:defRPr>
            </a:lvl3pPr>
            <a:lvl4pPr marL="1595399" indent="-227914" eaLnBrk="0" hangingPunct="0">
              <a:defRPr sz="1200">
                <a:solidFill>
                  <a:srgbClr val="0F5494"/>
                </a:solidFill>
                <a:latin typeface="Verdana" pitchFamily="34" charset="0"/>
              </a:defRPr>
            </a:lvl4pPr>
            <a:lvl5pPr marL="2051228" indent="-227914" eaLnBrk="0" hangingPunct="0">
              <a:defRPr sz="1200">
                <a:solidFill>
                  <a:srgbClr val="0F5494"/>
                </a:solidFill>
                <a:latin typeface="Verdana" pitchFamily="34" charset="0"/>
              </a:defRPr>
            </a:lvl5pPr>
            <a:lvl6pPr marL="2507056" indent="-227914" eaLnBrk="0" fontAlgn="base" hangingPunct="0">
              <a:spcBef>
                <a:spcPct val="0"/>
              </a:spcBef>
              <a:spcAft>
                <a:spcPct val="0"/>
              </a:spcAft>
              <a:defRPr sz="1200">
                <a:solidFill>
                  <a:srgbClr val="0F5494"/>
                </a:solidFill>
                <a:latin typeface="Verdana" pitchFamily="34" charset="0"/>
              </a:defRPr>
            </a:lvl6pPr>
            <a:lvl7pPr marL="2962885" indent="-227914" eaLnBrk="0" fontAlgn="base" hangingPunct="0">
              <a:spcBef>
                <a:spcPct val="0"/>
              </a:spcBef>
              <a:spcAft>
                <a:spcPct val="0"/>
              </a:spcAft>
              <a:defRPr sz="1200">
                <a:solidFill>
                  <a:srgbClr val="0F5494"/>
                </a:solidFill>
                <a:latin typeface="Verdana" pitchFamily="34" charset="0"/>
              </a:defRPr>
            </a:lvl7pPr>
            <a:lvl8pPr marL="3418713" indent="-227914" eaLnBrk="0" fontAlgn="base" hangingPunct="0">
              <a:spcBef>
                <a:spcPct val="0"/>
              </a:spcBef>
              <a:spcAft>
                <a:spcPct val="0"/>
              </a:spcAft>
              <a:defRPr sz="1200">
                <a:solidFill>
                  <a:srgbClr val="0F5494"/>
                </a:solidFill>
                <a:latin typeface="Verdana" pitchFamily="34" charset="0"/>
              </a:defRPr>
            </a:lvl8pPr>
            <a:lvl9pPr marL="3874541" indent="-227914" eaLnBrk="0" fontAlgn="base" hangingPunct="0">
              <a:spcBef>
                <a:spcPct val="0"/>
              </a:spcBef>
              <a:spcAft>
                <a:spcPct val="0"/>
              </a:spcAft>
              <a:defRPr sz="1200">
                <a:solidFill>
                  <a:srgbClr val="0F5494"/>
                </a:solidFill>
                <a:latin typeface="Verdana" pitchFamily="34" charset="0"/>
              </a:defRPr>
            </a:lvl9pPr>
          </a:lstStyle>
          <a:p>
            <a:pPr eaLnBrk="1" hangingPunct="1"/>
            <a:fld id="{F6E4BE59-2772-4FBF-962C-F828A328BDF3}" type="slidenum">
              <a:rPr lang="en-GB">
                <a:solidFill>
                  <a:prstClr val="black"/>
                </a:solidFill>
                <a:latin typeface="Arial" pitchFamily="34" charset="0"/>
              </a:rPr>
              <a:pPr eaLnBrk="1" hangingPunct="1"/>
              <a:t>49</a:t>
            </a:fld>
            <a:endParaRPr lang="en-GB">
              <a:solidFill>
                <a:prstClr val="black"/>
              </a:solidFill>
              <a:latin typeface="Arial" pitchFamily="34" charset="0"/>
            </a:endParaRPr>
          </a:p>
        </p:txBody>
      </p:sp>
      <p:sp>
        <p:nvSpPr>
          <p:cNvPr id="76803" name="Rectangle 2"/>
          <p:cNvSpPr>
            <a:spLocks noGrp="1" noRot="1" noChangeAspect="1" noChangeArrowheads="1" noTextEdit="1"/>
          </p:cNvSpPr>
          <p:nvPr>
            <p:ph type="sldImg"/>
          </p:nvPr>
        </p:nvSpPr>
        <p:spPr>
          <a:xfrm>
            <a:off x="908050" y="742950"/>
            <a:ext cx="4953000" cy="3714750"/>
          </a:xfrm>
          <a:ln/>
        </p:spPr>
      </p:sp>
      <p:sp>
        <p:nvSpPr>
          <p:cNvPr id="76804" name="Rectangle 3"/>
          <p:cNvSpPr>
            <a:spLocks noGrp="1" noChangeArrowheads="1"/>
          </p:cNvSpPr>
          <p:nvPr>
            <p:ph type="body" idx="1"/>
          </p:nvPr>
        </p:nvSpPr>
        <p:spPr>
          <a:noFill/>
        </p:spPr>
        <p:txBody>
          <a:bodyPr/>
          <a:lstStyle/>
          <a:p>
            <a:pPr eaLnBrk="1" hangingPunct="1"/>
            <a:endParaRPr 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0721" indent="-284893" eaLnBrk="0" hangingPunct="0">
              <a:defRPr sz="1200">
                <a:solidFill>
                  <a:srgbClr val="0F5494"/>
                </a:solidFill>
                <a:latin typeface="Verdana" pitchFamily="34" charset="0"/>
              </a:defRPr>
            </a:lvl2pPr>
            <a:lvl3pPr marL="1139571" indent="-227914" eaLnBrk="0" hangingPunct="0">
              <a:defRPr sz="1200">
                <a:solidFill>
                  <a:srgbClr val="0F5494"/>
                </a:solidFill>
                <a:latin typeface="Verdana" pitchFamily="34" charset="0"/>
              </a:defRPr>
            </a:lvl3pPr>
            <a:lvl4pPr marL="1595399" indent="-227914" eaLnBrk="0" hangingPunct="0">
              <a:defRPr sz="1200">
                <a:solidFill>
                  <a:srgbClr val="0F5494"/>
                </a:solidFill>
                <a:latin typeface="Verdana" pitchFamily="34" charset="0"/>
              </a:defRPr>
            </a:lvl4pPr>
            <a:lvl5pPr marL="2051228" indent="-227914" eaLnBrk="0" hangingPunct="0">
              <a:defRPr sz="1200">
                <a:solidFill>
                  <a:srgbClr val="0F5494"/>
                </a:solidFill>
                <a:latin typeface="Verdana" pitchFamily="34" charset="0"/>
              </a:defRPr>
            </a:lvl5pPr>
            <a:lvl6pPr marL="2507056" indent="-227914" eaLnBrk="0" fontAlgn="base" hangingPunct="0">
              <a:spcBef>
                <a:spcPct val="0"/>
              </a:spcBef>
              <a:spcAft>
                <a:spcPct val="0"/>
              </a:spcAft>
              <a:defRPr sz="1200">
                <a:solidFill>
                  <a:srgbClr val="0F5494"/>
                </a:solidFill>
                <a:latin typeface="Verdana" pitchFamily="34" charset="0"/>
              </a:defRPr>
            </a:lvl6pPr>
            <a:lvl7pPr marL="2962885" indent="-227914" eaLnBrk="0" fontAlgn="base" hangingPunct="0">
              <a:spcBef>
                <a:spcPct val="0"/>
              </a:spcBef>
              <a:spcAft>
                <a:spcPct val="0"/>
              </a:spcAft>
              <a:defRPr sz="1200">
                <a:solidFill>
                  <a:srgbClr val="0F5494"/>
                </a:solidFill>
                <a:latin typeface="Verdana" pitchFamily="34" charset="0"/>
              </a:defRPr>
            </a:lvl7pPr>
            <a:lvl8pPr marL="3418713" indent="-227914" eaLnBrk="0" fontAlgn="base" hangingPunct="0">
              <a:spcBef>
                <a:spcPct val="0"/>
              </a:spcBef>
              <a:spcAft>
                <a:spcPct val="0"/>
              </a:spcAft>
              <a:defRPr sz="1200">
                <a:solidFill>
                  <a:srgbClr val="0F5494"/>
                </a:solidFill>
                <a:latin typeface="Verdana" pitchFamily="34" charset="0"/>
              </a:defRPr>
            </a:lvl8pPr>
            <a:lvl9pPr marL="3874541" indent="-227914" eaLnBrk="0" fontAlgn="base" hangingPunct="0">
              <a:spcBef>
                <a:spcPct val="0"/>
              </a:spcBef>
              <a:spcAft>
                <a:spcPct val="0"/>
              </a:spcAft>
              <a:defRPr sz="1200">
                <a:solidFill>
                  <a:srgbClr val="0F5494"/>
                </a:solidFill>
                <a:latin typeface="Verdana" pitchFamily="34" charset="0"/>
              </a:defRPr>
            </a:lvl9pPr>
          </a:lstStyle>
          <a:p>
            <a:pPr eaLnBrk="1" hangingPunct="1"/>
            <a:fld id="{77BE0975-E3F0-425F-A99F-0CBAE9881688}" type="slidenum">
              <a:rPr lang="en-GB">
                <a:solidFill>
                  <a:prstClr val="black"/>
                </a:solidFill>
                <a:latin typeface="Arial" pitchFamily="34" charset="0"/>
              </a:rPr>
              <a:pPr eaLnBrk="1" hangingPunct="1"/>
              <a:t>50</a:t>
            </a:fld>
            <a:endParaRPr lang="en-GB">
              <a:solidFill>
                <a:prstClr val="black"/>
              </a:solidFill>
              <a:latin typeface="Arial" pitchFamily="34" charset="0"/>
            </a:endParaRPr>
          </a:p>
        </p:txBody>
      </p:sp>
      <p:sp>
        <p:nvSpPr>
          <p:cNvPr id="77827" name="Rectangle 2"/>
          <p:cNvSpPr>
            <a:spLocks noGrp="1" noRot="1" noChangeAspect="1" noChangeArrowheads="1" noTextEdit="1"/>
          </p:cNvSpPr>
          <p:nvPr>
            <p:ph type="sldImg"/>
          </p:nvPr>
        </p:nvSpPr>
        <p:spPr>
          <a:xfrm>
            <a:off x="908050" y="742950"/>
            <a:ext cx="4953000" cy="3714750"/>
          </a:xfrm>
          <a:ln/>
        </p:spPr>
      </p:sp>
      <p:sp>
        <p:nvSpPr>
          <p:cNvPr id="77828" name="Rectangle 3"/>
          <p:cNvSpPr>
            <a:spLocks noGrp="1" noChangeArrowheads="1"/>
          </p:cNvSpPr>
          <p:nvPr>
            <p:ph type="body" idx="1"/>
          </p:nvPr>
        </p:nvSpPr>
        <p:spPr>
          <a:noFill/>
        </p:spPr>
        <p:txBody>
          <a:bodyPr/>
          <a:lstStyle/>
          <a:p>
            <a:pPr eaLnBrk="1" hangingPunct="1"/>
            <a:r>
              <a:rPr lang="en-US" dirty="0" smtClean="0">
                <a:solidFill>
                  <a:schemeClr val="bg2"/>
                </a:solidFill>
              </a:rPr>
              <a:t>These are Maximum ceilings, the MS PL is entitled to pay less.</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eaLnBrk="0" hangingPunct="0">
              <a:defRPr sz="1200">
                <a:solidFill>
                  <a:srgbClr val="0F5494"/>
                </a:solidFill>
                <a:latin typeface="Verdana" pitchFamily="34" charset="0"/>
              </a:defRPr>
            </a:lvl1pPr>
            <a:lvl2pPr marL="740721" indent="-284893" eaLnBrk="0" hangingPunct="0">
              <a:defRPr sz="1200">
                <a:solidFill>
                  <a:srgbClr val="0F5494"/>
                </a:solidFill>
                <a:latin typeface="Verdana" pitchFamily="34" charset="0"/>
              </a:defRPr>
            </a:lvl2pPr>
            <a:lvl3pPr marL="1139571" indent="-227914" eaLnBrk="0" hangingPunct="0">
              <a:defRPr sz="1200">
                <a:solidFill>
                  <a:srgbClr val="0F5494"/>
                </a:solidFill>
                <a:latin typeface="Verdana" pitchFamily="34" charset="0"/>
              </a:defRPr>
            </a:lvl3pPr>
            <a:lvl4pPr marL="1595399" indent="-227914" eaLnBrk="0" hangingPunct="0">
              <a:defRPr sz="1200">
                <a:solidFill>
                  <a:srgbClr val="0F5494"/>
                </a:solidFill>
                <a:latin typeface="Verdana" pitchFamily="34" charset="0"/>
              </a:defRPr>
            </a:lvl4pPr>
            <a:lvl5pPr marL="2051228" indent="-227914" eaLnBrk="0" hangingPunct="0">
              <a:defRPr sz="1200">
                <a:solidFill>
                  <a:srgbClr val="0F5494"/>
                </a:solidFill>
                <a:latin typeface="Verdana" pitchFamily="34" charset="0"/>
              </a:defRPr>
            </a:lvl5pPr>
            <a:lvl6pPr marL="2507056" indent="-227914" eaLnBrk="0" fontAlgn="base" hangingPunct="0">
              <a:spcBef>
                <a:spcPct val="0"/>
              </a:spcBef>
              <a:spcAft>
                <a:spcPct val="0"/>
              </a:spcAft>
              <a:defRPr sz="1200">
                <a:solidFill>
                  <a:srgbClr val="0F5494"/>
                </a:solidFill>
                <a:latin typeface="Verdana" pitchFamily="34" charset="0"/>
              </a:defRPr>
            </a:lvl6pPr>
            <a:lvl7pPr marL="2962885" indent="-227914" eaLnBrk="0" fontAlgn="base" hangingPunct="0">
              <a:spcBef>
                <a:spcPct val="0"/>
              </a:spcBef>
              <a:spcAft>
                <a:spcPct val="0"/>
              </a:spcAft>
              <a:defRPr sz="1200">
                <a:solidFill>
                  <a:srgbClr val="0F5494"/>
                </a:solidFill>
                <a:latin typeface="Verdana" pitchFamily="34" charset="0"/>
              </a:defRPr>
            </a:lvl7pPr>
            <a:lvl8pPr marL="3418713" indent="-227914" eaLnBrk="0" fontAlgn="base" hangingPunct="0">
              <a:spcBef>
                <a:spcPct val="0"/>
              </a:spcBef>
              <a:spcAft>
                <a:spcPct val="0"/>
              </a:spcAft>
              <a:defRPr sz="1200">
                <a:solidFill>
                  <a:srgbClr val="0F5494"/>
                </a:solidFill>
                <a:latin typeface="Verdana" pitchFamily="34" charset="0"/>
              </a:defRPr>
            </a:lvl8pPr>
            <a:lvl9pPr marL="3874541" indent="-227914" eaLnBrk="0" fontAlgn="base" hangingPunct="0">
              <a:spcBef>
                <a:spcPct val="0"/>
              </a:spcBef>
              <a:spcAft>
                <a:spcPct val="0"/>
              </a:spcAft>
              <a:defRPr sz="1200">
                <a:solidFill>
                  <a:srgbClr val="0F5494"/>
                </a:solidFill>
                <a:latin typeface="Verdana" pitchFamily="34" charset="0"/>
              </a:defRPr>
            </a:lvl9pPr>
          </a:lstStyle>
          <a:p>
            <a:pPr eaLnBrk="1" hangingPunct="1"/>
            <a:fld id="{33B9FA56-1E82-4D70-989B-9B1C473AF8ED}" type="slidenum">
              <a:rPr lang="en-GB">
                <a:solidFill>
                  <a:prstClr val="black"/>
                </a:solidFill>
                <a:latin typeface="Arial" pitchFamily="34" charset="0"/>
              </a:rPr>
              <a:pPr eaLnBrk="1" hangingPunct="1"/>
              <a:t>51</a:t>
            </a:fld>
            <a:endParaRPr lang="en-GB">
              <a:solidFill>
                <a:prstClr val="black"/>
              </a:solidFill>
              <a:latin typeface="Arial" pitchFamily="34" charset="0"/>
            </a:endParaRPr>
          </a:p>
        </p:txBody>
      </p:sp>
      <p:sp>
        <p:nvSpPr>
          <p:cNvPr id="78851" name="Rectangle 2"/>
          <p:cNvSpPr>
            <a:spLocks noGrp="1" noRot="1" noChangeAspect="1" noChangeArrowheads="1" noTextEdit="1"/>
          </p:cNvSpPr>
          <p:nvPr>
            <p:ph type="sldImg"/>
          </p:nvPr>
        </p:nvSpPr>
        <p:spPr>
          <a:xfrm>
            <a:off x="908050" y="742950"/>
            <a:ext cx="4953000" cy="3714750"/>
          </a:xfrm>
          <a:ln/>
        </p:spPr>
      </p:sp>
      <p:sp>
        <p:nvSpPr>
          <p:cNvPr id="7885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6</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r>
              <a:rPr lang="en-US" altLang="en-US" smtClean="0">
                <a:latin typeface="Arial" charset="0"/>
              </a:rPr>
              <a:t>The mission of the Service for Foreign Policy Instruments (FPI) is to support the attainment of the objectives of the EU foreign and security policy as defined in Article 21 of the Treaty on European Union, in particular as regards peace and conflict prevention, and to project the EU’s interests and image in the world. </a:t>
            </a:r>
            <a:endParaRPr lang="en-GB" altLang="en-US" smtClean="0">
              <a:latin typeface="Arial" charset="0"/>
            </a:endParaRPr>
          </a:p>
          <a:p>
            <a:endParaRPr lang="en-GB" altLang="en-US" smtClean="0">
              <a:latin typeface="Arial" charset="0"/>
            </a:endParaRPr>
          </a:p>
          <a:p>
            <a:r>
              <a:rPr lang="en-GB" altLang="en-US" smtClean="0">
                <a:latin typeface="Arial" charset="0"/>
              </a:rPr>
              <a:t>The overall objective is to:</a:t>
            </a:r>
          </a:p>
          <a:p>
            <a:r>
              <a:rPr lang="en-GB" altLang="en-US" smtClean="0">
                <a:latin typeface="Arial" charset="0"/>
              </a:rPr>
              <a:t>facilitate the implementation of EU bilateral Cooperation Agreements or similar policy agreements, with a focus on regulatory convergence in partner countries, </a:t>
            </a:r>
          </a:p>
          <a:p>
            <a:r>
              <a:rPr lang="en-GB" altLang="en-US" smtClean="0">
                <a:latin typeface="Arial" charset="0"/>
              </a:rPr>
              <a:t>to share with them experience, know-how and information on EU policies and legislation in the widest sense </a:t>
            </a:r>
          </a:p>
          <a:p>
            <a:r>
              <a:rPr lang="en-GB" altLang="en-US" smtClean="0">
                <a:latin typeface="Arial" charset="0"/>
              </a:rPr>
              <a:t>and to support the implementation of mutually agreed commitments</a:t>
            </a:r>
          </a:p>
          <a:p>
            <a:endParaRPr lang="en-US" altLang="en-US" smtClean="0">
              <a:latin typeface="Arial" charset="0"/>
            </a:endParaRPr>
          </a:p>
          <a:p>
            <a:r>
              <a:rPr lang="en-US" altLang="en-US" smtClean="0">
                <a:latin typeface="Arial" charset="0"/>
              </a:rPr>
              <a:t>For that purpose FPI is responsible, under the authority of the High Representative of the Union for Foreign Affairs and Security Policy in his/her capacity as Vice-President of the Commission, for the operational and financial management of the budgets for Common Foreign and Security Policy (CFSP), Instrument contributing to Stability and Peace (IcSP), Partnership Instrument, Election Observation Missions (EOMs) and press and public diplomacy (PPD). </a:t>
            </a:r>
            <a:endParaRPr lang="en-GB" altLang="en-US" smtClean="0">
              <a:latin typeface="Arial" charset="0"/>
            </a:endParaRPr>
          </a:p>
          <a:p>
            <a:r>
              <a:rPr lang="en-US" altLang="en-US" smtClean="0">
                <a:latin typeface="Arial" charset="0"/>
              </a:rPr>
              <a:t>In addition, FPI is also responsible for the implementation of Foreign Policy Regulatory Instruments (such as "Sanctions", the Kimberley Process on conflict diamonds, and the "Anti-Torture" Regulation).</a:t>
            </a:r>
            <a:endParaRPr lang="en-GB" altLang="en-US" smtClean="0">
              <a:latin typeface="Arial" charset="0"/>
            </a:endParaRPr>
          </a:p>
          <a:p>
            <a:r>
              <a:rPr lang="en-US" altLang="en-US" smtClean="0">
                <a:latin typeface="Arial" charset="0"/>
              </a:rPr>
              <a:t>The Service is directly attached to the High Representative/Vice-President and works closely with the European External Action Service and with the Commission's Directorates-General, notably Development and Cooperation - EuropeAid, Enlargement, Trade and ECHO.</a:t>
            </a:r>
            <a:endParaRPr lang="en-GB" altLang="en-US" smtClean="0">
              <a:latin typeface="Arial" charset="0"/>
            </a:endParaRPr>
          </a:p>
          <a:p>
            <a:r>
              <a:rPr lang="en-US" altLang="en-US" smtClean="0">
                <a:latin typeface="Arial" charset="0"/>
              </a:rPr>
              <a:t> </a:t>
            </a:r>
            <a:endParaRPr lang="en-GB" altLang="en-US" smtClean="0">
              <a:latin typeface="Arial" charset="0"/>
            </a:endParaRPr>
          </a:p>
          <a:p>
            <a:r>
              <a:rPr lang="en-US" altLang="en-US" smtClean="0">
                <a:latin typeface="Arial" charset="0"/>
              </a:rPr>
              <a:t> </a:t>
            </a:r>
            <a:endParaRPr lang="en-GB" altLang="en-US" smtClean="0">
              <a:latin typeface="Arial" charset="0"/>
            </a:endParaRPr>
          </a:p>
          <a:p>
            <a:endParaRPr lang="en-US" altLang="en-US" smtClean="0">
              <a:latin typeface="Arial" charset="0"/>
            </a:endParaRPr>
          </a:p>
        </p:txBody>
      </p:sp>
      <p:sp>
        <p:nvSpPr>
          <p:cNvPr id="36868" name="Slide Number Placeholder 3"/>
          <p:cNvSpPr>
            <a:spLocks noGrp="1"/>
          </p:cNvSpPr>
          <p:nvPr>
            <p:ph type="sldNum" sz="quarter" idx="5"/>
          </p:nvPr>
        </p:nvSpPr>
        <p:spPr>
          <a:noFill/>
        </p:spPr>
        <p:txBody>
          <a:bodyPr/>
          <a:lstStyle>
            <a:lvl1pPr defTabSz="908050" eaLnBrk="0" hangingPunct="0">
              <a:spcBef>
                <a:spcPct val="30000"/>
              </a:spcBef>
              <a:defRPr sz="1200">
                <a:solidFill>
                  <a:schemeClr val="tx1"/>
                </a:solidFill>
                <a:latin typeface="Arial" charset="0"/>
              </a:defRPr>
            </a:lvl1pPr>
            <a:lvl2pPr marL="742950" indent="-285750" defTabSz="908050" eaLnBrk="0" hangingPunct="0">
              <a:spcBef>
                <a:spcPct val="30000"/>
              </a:spcBef>
              <a:defRPr sz="1200">
                <a:solidFill>
                  <a:schemeClr val="tx1"/>
                </a:solidFill>
                <a:latin typeface="Arial" charset="0"/>
              </a:defRPr>
            </a:lvl2pPr>
            <a:lvl3pPr marL="1143000" indent="-228600" defTabSz="908050" eaLnBrk="0" hangingPunct="0">
              <a:spcBef>
                <a:spcPct val="30000"/>
              </a:spcBef>
              <a:defRPr sz="1200">
                <a:solidFill>
                  <a:schemeClr val="tx1"/>
                </a:solidFill>
                <a:latin typeface="Arial" charset="0"/>
              </a:defRPr>
            </a:lvl3pPr>
            <a:lvl4pPr marL="1600200" indent="-228600" defTabSz="908050" eaLnBrk="0" hangingPunct="0">
              <a:spcBef>
                <a:spcPct val="30000"/>
              </a:spcBef>
              <a:defRPr sz="1200">
                <a:solidFill>
                  <a:schemeClr val="tx1"/>
                </a:solidFill>
                <a:latin typeface="Arial" charset="0"/>
              </a:defRPr>
            </a:lvl4pPr>
            <a:lvl5pPr marL="2057400" indent="-228600" defTabSz="908050" eaLnBrk="0" hangingPunct="0">
              <a:spcBef>
                <a:spcPct val="30000"/>
              </a:spcBef>
              <a:defRPr sz="1200">
                <a:solidFill>
                  <a:schemeClr val="tx1"/>
                </a:solidFill>
                <a:latin typeface="Arial" charset="0"/>
              </a:defRPr>
            </a:lvl5pPr>
            <a:lvl6pPr marL="2514600" indent="-228600" defTabSz="908050" eaLnBrk="0" fontAlgn="base" hangingPunct="0">
              <a:spcBef>
                <a:spcPct val="30000"/>
              </a:spcBef>
              <a:spcAft>
                <a:spcPct val="0"/>
              </a:spcAft>
              <a:defRPr sz="1200">
                <a:solidFill>
                  <a:schemeClr val="tx1"/>
                </a:solidFill>
                <a:latin typeface="Arial" charset="0"/>
              </a:defRPr>
            </a:lvl6pPr>
            <a:lvl7pPr marL="2971800" indent="-228600" defTabSz="908050" eaLnBrk="0" fontAlgn="base" hangingPunct="0">
              <a:spcBef>
                <a:spcPct val="30000"/>
              </a:spcBef>
              <a:spcAft>
                <a:spcPct val="0"/>
              </a:spcAft>
              <a:defRPr sz="1200">
                <a:solidFill>
                  <a:schemeClr val="tx1"/>
                </a:solidFill>
                <a:latin typeface="Arial" charset="0"/>
              </a:defRPr>
            </a:lvl7pPr>
            <a:lvl8pPr marL="3429000" indent="-228600" defTabSz="908050" eaLnBrk="0" fontAlgn="base" hangingPunct="0">
              <a:spcBef>
                <a:spcPct val="30000"/>
              </a:spcBef>
              <a:spcAft>
                <a:spcPct val="0"/>
              </a:spcAft>
              <a:defRPr sz="1200">
                <a:solidFill>
                  <a:schemeClr val="tx1"/>
                </a:solidFill>
                <a:latin typeface="Arial" charset="0"/>
              </a:defRPr>
            </a:lvl8pPr>
            <a:lvl9pPr marL="3886200" indent="-228600" defTabSz="90805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B3ED2B3-4E85-4BF1-BD82-07A9440EC24A}" type="slidenum">
              <a:rPr lang="en-GB" altLang="en-US" smtClean="0"/>
              <a:pPr eaLnBrk="1" hangingPunct="1">
                <a:spcBef>
                  <a:spcPct val="0"/>
                </a:spcBef>
              </a:pPr>
              <a:t>53</a:t>
            </a:fld>
            <a:endParaRPr lang="en-GB"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7</a:t>
            </a:fld>
            <a:endParaRPr lang="en-GB"/>
          </a:p>
        </p:txBody>
      </p:sp>
    </p:spTree>
    <p:extLst>
      <p:ext uri="{BB962C8B-B14F-4D97-AF65-F5344CB8AC3E}">
        <p14:creationId xmlns:p14="http://schemas.microsoft.com/office/powerpoint/2010/main" val="2838817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Peer to </a:t>
            </a:r>
            <a:r>
              <a:rPr lang="fr-BE" dirty="0" err="1" smtClean="0"/>
              <a:t>peer</a:t>
            </a:r>
            <a:r>
              <a:rPr lang="fr-BE" dirty="0" smtClean="0"/>
              <a:t> </a:t>
            </a:r>
            <a:r>
              <a:rPr lang="fr-BE" dirty="0" err="1" smtClean="0"/>
              <a:t>cooperation</a:t>
            </a:r>
            <a:r>
              <a:rPr lang="fr-BE" dirty="0" smtClean="0"/>
              <a:t> instrument, best </a:t>
            </a:r>
            <a:r>
              <a:rPr lang="fr-BE" dirty="0" err="1" smtClean="0"/>
              <a:t>way</a:t>
            </a:r>
            <a:r>
              <a:rPr lang="fr-BE" dirty="0" smtClean="0"/>
              <a:t> to </a:t>
            </a:r>
            <a:r>
              <a:rPr lang="fr-BE" dirty="0" err="1" smtClean="0"/>
              <a:t>ensure</a:t>
            </a:r>
            <a:r>
              <a:rPr lang="fr-BE" dirty="0" smtClean="0"/>
              <a:t> a </a:t>
            </a:r>
            <a:r>
              <a:rPr lang="fr-BE" dirty="0" err="1" smtClean="0"/>
              <a:t>fruitful</a:t>
            </a:r>
            <a:r>
              <a:rPr lang="fr-BE" dirty="0" smtClean="0"/>
              <a:t> </a:t>
            </a:r>
            <a:r>
              <a:rPr lang="fr-BE" dirty="0" err="1" smtClean="0"/>
              <a:t>cooperation</a:t>
            </a:r>
            <a:endParaRPr lang="fr-BE" dirty="0" smtClean="0"/>
          </a:p>
        </p:txBody>
      </p:sp>
      <p:sp>
        <p:nvSpPr>
          <p:cNvPr id="4" name="Slide Number Placeholder 3"/>
          <p:cNvSpPr>
            <a:spLocks noGrp="1"/>
          </p:cNvSpPr>
          <p:nvPr>
            <p:ph type="sldNum" sz="quarter" idx="10"/>
          </p:nvPr>
        </p:nvSpPr>
        <p:spPr/>
        <p:txBody>
          <a:bodyPr/>
          <a:lstStyle/>
          <a:p>
            <a:fld id="{09A25738-5FF5-4D1F-B940-01F9ABEEBCC8}" type="slidenum">
              <a:rPr lang="en-GB" smtClean="0"/>
              <a:t>8</a:t>
            </a:fld>
            <a:endParaRPr lang="en-GB"/>
          </a:p>
        </p:txBody>
      </p:sp>
    </p:spTree>
    <p:extLst>
      <p:ext uri="{BB962C8B-B14F-4D97-AF65-F5344CB8AC3E}">
        <p14:creationId xmlns:p14="http://schemas.microsoft.com/office/powerpoint/2010/main" val="40080875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9</a:t>
            </a:fld>
            <a:endParaRPr lang="en-GB"/>
          </a:p>
        </p:txBody>
      </p:sp>
    </p:spTree>
    <p:extLst>
      <p:ext uri="{BB962C8B-B14F-4D97-AF65-F5344CB8AC3E}">
        <p14:creationId xmlns:p14="http://schemas.microsoft.com/office/powerpoint/2010/main" val="1435008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9A25738-5FF5-4D1F-B940-01F9ABEEBCC8}" type="slidenum">
              <a:rPr lang="en-GB" smtClean="0"/>
              <a:t>10</a:t>
            </a:fld>
            <a:endParaRPr lang="en-GB"/>
          </a:p>
        </p:txBody>
      </p:sp>
    </p:spTree>
    <p:extLst>
      <p:ext uri="{BB962C8B-B14F-4D97-AF65-F5344CB8AC3E}">
        <p14:creationId xmlns:p14="http://schemas.microsoft.com/office/powerpoint/2010/main" val="42452735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hemeOverride" Target="../theme/themeOverride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fontAlgn="base">
              <a:spcBef>
                <a:spcPct val="0"/>
              </a:spcBef>
              <a:spcAft>
                <a:spcPct val="0"/>
              </a:spcAft>
            </a:pPr>
            <a:endParaRPr lang="en-US"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51544B07-07DB-4F9B-A01F-3CB583C0792C}"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4097530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89DFCDD-B3C7-4CD2-A5F6-E7A51B5DFDEF}"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090531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575ED07-ED8F-4BAD-A619-DC757B5535D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34426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C0877F4-B264-4AEA-9C23-9FD2C5D777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994563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D046D76-64C6-4B8F-BAC2-C89D20DCA64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879933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999504B2-306F-4217-BD0F-90B339BDA28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41396281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9064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5" name="Picture 10"/>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54438" y="306388"/>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249738" y="6453188"/>
            <a:ext cx="60960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C:\Users\lupasst\Desktop\Graphics\Footer Box NEAR2.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33863" y="6437313"/>
            <a:ext cx="630237"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4229100" y="6416675"/>
            <a:ext cx="676275"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1" name="Content Placeholder 2"/>
          <p:cNvSpPr>
            <a:spLocks noGrp="1"/>
          </p:cNvSpPr>
          <p:nvPr>
            <p:ph idx="1"/>
          </p:nvPr>
        </p:nvSpPr>
        <p:spPr>
          <a:xfrm>
            <a:off x="457200" y="2636912"/>
            <a:ext cx="8229600" cy="3384476"/>
          </a:xfrm>
        </p:spPr>
        <p:txBody>
          <a:bodyPr/>
          <a:lstStyle>
            <a:lvl1pPr marL="0" indent="-342900">
              <a:buClr>
                <a:srgbClr val="0F5494"/>
              </a:buClr>
              <a:buSzPct val="120000"/>
              <a:buFont typeface="Arial" pitchFamily="34" charset="0"/>
              <a:buChar char="•"/>
              <a:defRPr/>
            </a:lvl1pPr>
            <a:lvl2pPr>
              <a:buClr>
                <a:srgbClr val="009FBA"/>
              </a:buClr>
              <a:defRPr/>
            </a:lvl2pPr>
            <a:lvl3pPr>
              <a:buFontTx/>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9" name="Rectangle 4"/>
          <p:cNvSpPr>
            <a:spLocks noGrp="1" noChangeArrowheads="1"/>
          </p:cNvSpPr>
          <p:nvPr>
            <p:ph type="dt" sz="half" idx="10"/>
          </p:nvPr>
        </p:nvSpPr>
        <p:spPr>
          <a:xfrm>
            <a:off x="457200" y="6092825"/>
            <a:ext cx="2133600" cy="476250"/>
          </a:xfrm>
        </p:spPr>
        <p:txBody>
          <a:bodyPr/>
          <a:lstStyle>
            <a:lvl1pPr>
              <a:defRPr>
                <a:solidFill>
                  <a:srgbClr val="000000"/>
                </a:solidFill>
              </a:defRPr>
            </a:lvl1pPr>
          </a:lstStyle>
          <a:p>
            <a:pPr>
              <a:defRPr/>
            </a:pPr>
            <a:endParaRPr lang="en-GB"/>
          </a:p>
        </p:txBody>
      </p:sp>
      <p:sp>
        <p:nvSpPr>
          <p:cNvPr id="10" name="Rectangle 5"/>
          <p:cNvSpPr>
            <a:spLocks noGrp="1" noChangeArrowheads="1"/>
          </p:cNvSpPr>
          <p:nvPr>
            <p:ph type="ftr" sz="quarter" idx="11"/>
          </p:nvPr>
        </p:nvSpPr>
        <p:spPr>
          <a:xfrm>
            <a:off x="3124200" y="6092825"/>
            <a:ext cx="2895600" cy="476250"/>
          </a:xfrm>
        </p:spPr>
        <p:txBody>
          <a:bodyPr/>
          <a:lstStyle>
            <a:lvl1pPr>
              <a:defRPr>
                <a:solidFill>
                  <a:srgbClr val="000000"/>
                </a:solidFill>
              </a:defRPr>
            </a:lvl1pPr>
          </a:lstStyle>
          <a:p>
            <a:pPr>
              <a:defRPr/>
            </a:pPr>
            <a:endParaRPr/>
          </a:p>
        </p:txBody>
      </p:sp>
      <p:sp>
        <p:nvSpPr>
          <p:cNvPr id="12" name="Rectangle 6"/>
          <p:cNvSpPr>
            <a:spLocks noGrp="1" noChangeArrowheads="1"/>
          </p:cNvSpPr>
          <p:nvPr>
            <p:ph type="sldNum" sz="quarter" idx="12"/>
          </p:nvPr>
        </p:nvSpPr>
        <p:spPr>
          <a:xfrm>
            <a:off x="6553200" y="6092825"/>
            <a:ext cx="2133600" cy="476250"/>
          </a:xfrm>
        </p:spPr>
        <p:txBody>
          <a:bodyPr/>
          <a:lstStyle>
            <a:lvl1pPr>
              <a:defRPr>
                <a:solidFill>
                  <a:srgbClr val="000000"/>
                </a:solidFill>
              </a:defRPr>
            </a:lvl1pPr>
          </a:lstStyle>
          <a:p>
            <a:pPr>
              <a:defRPr/>
            </a:pPr>
            <a:fld id="{96D3A144-CD8C-46AF-98DC-AB71CD9A1915}" type="slidenum">
              <a:rPr lang="en-GB"/>
              <a:pPr>
                <a:defRPr/>
              </a:pPr>
              <a:t>‹#›</a:t>
            </a:fld>
            <a:endParaRPr lang="en-GB" dirty="0"/>
          </a:p>
        </p:txBody>
      </p:sp>
    </p:spTree>
    <p:extLst>
      <p:ext uri="{BB962C8B-B14F-4D97-AF65-F5344CB8AC3E}">
        <p14:creationId xmlns:p14="http://schemas.microsoft.com/office/powerpoint/2010/main" val="4045178207"/>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fontAlgn="base" hangingPunct="1">
              <a:spcBef>
                <a:spcPct val="0"/>
              </a:spcBef>
              <a:spcAft>
                <a:spcPct val="0"/>
              </a:spcAft>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1044704E-716D-4961-ACAC-8B5775F2B8CB}"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15179424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B5FB1C-37BC-4A3F-8755-B2C3A90153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70182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F804C7-E3F5-40EC-B02D-3E5050FF88C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183616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5A5FDF-6C78-405E-8D89-83FB1B6A347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63790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0FF7E3-ADAB-44C4-8266-8D42E377A06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0406897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8D43585-104E-4BD8-AD38-05829D804C1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88761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8E79C50-ACDF-4E6F-BB5F-9B988E4B7FE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372752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2974E9B-712E-483F-A9A0-513D9B3F546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497740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7A1D27-C9A9-4454-B2E5-380AF8390EB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550649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C123A6-AF64-4F59-91AF-824AB89AF1E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505066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82D2B0F-759D-479D-B023-8F1A02EB6DE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24891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E7C23C-9344-4C65-B610-8F0B69683F6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90179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5FB492-7206-4C60-B8A6-569BBEADCD1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83287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able Placeholder 2"/>
          <p:cNvSpPr>
            <a:spLocks noGrp="1"/>
          </p:cNvSpPr>
          <p:nvPr>
            <p:ph type="tbl" idx="1"/>
          </p:nvPr>
        </p:nvSpPr>
        <p:spPr>
          <a:xfrm>
            <a:off x="457200" y="2492375"/>
            <a:ext cx="8229600" cy="352901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BF0C4A-9AF5-4172-B226-C0C5567F82C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86476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fontAlgn="base" hangingPunct="1">
              <a:spcBef>
                <a:spcPct val="0"/>
              </a:spcBef>
              <a:spcAft>
                <a:spcPct val="0"/>
              </a:spcAft>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1044704E-716D-4961-ACAC-8B5775F2B8CB}" type="slidenum">
              <a:rPr lang="en-GB">
                <a:solidFill>
                  <a:srgbClr val="FFFFFF"/>
                </a:solidFill>
              </a:rPr>
              <a:pPr>
                <a:defRPr/>
              </a:pPr>
              <a:t>‹#›</a:t>
            </a:fld>
            <a:endParaRPr lang="en-GB">
              <a:solidFill>
                <a:srgbClr val="FFFFFF"/>
              </a:solidFill>
            </a:endParaRPr>
          </a:p>
        </p:txBody>
      </p:sp>
    </p:spTree>
    <p:extLst>
      <p:ext uri="{BB962C8B-B14F-4D97-AF65-F5344CB8AC3E}">
        <p14:creationId xmlns:p14="http://schemas.microsoft.com/office/powerpoint/2010/main" val="1517942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0F65C28-BB8C-4FAC-AB10-AB605C6BBC5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2532020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2B5FB1C-37BC-4A3F-8755-B2C3A901538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70182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2F804C7-E3F5-40EC-B02D-3E5050FF88C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6183616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D5A5FDF-6C78-405E-8D89-83FB1B6A347B}"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06379088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8D43585-104E-4BD8-AD38-05829D804C18}"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388761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28E79C50-ACDF-4E6F-BB5F-9B988E4B7FEC}"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372752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2974E9B-712E-483F-A9A0-513D9B3F5463}"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36497740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77A1D27-C9A9-4454-B2E5-380AF8390EB4}"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41550649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C123A6-AF64-4F59-91AF-824AB89AF1E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4505066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82D2B0F-759D-479D-B023-8F1A02EB6DE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5524891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3E7C23C-9344-4C65-B610-8F0B69683F67}"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590179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7ADC2D8-E021-4184-AD4D-CBEA840EA9D6}"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05089661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35FB492-7206-4C60-B8A6-569BBEADCD1E}"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883287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s-ES"/>
          </a:p>
        </p:txBody>
      </p:sp>
      <p:sp>
        <p:nvSpPr>
          <p:cNvPr id="3" name="Table Placeholder 2"/>
          <p:cNvSpPr>
            <a:spLocks noGrp="1"/>
          </p:cNvSpPr>
          <p:nvPr>
            <p:ph type="tbl" idx="1"/>
          </p:nvPr>
        </p:nvSpPr>
        <p:spPr>
          <a:xfrm>
            <a:off x="457200" y="2492375"/>
            <a:ext cx="8229600" cy="352901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BBF0C4A-9AF5-4172-B226-C0C5567F82CD}"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78647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EDD56BA3-4E28-4B70-B725-D84C630D53D5}"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711023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E93AF70-CDDF-43A3-A995-530CC2ECB701}"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167489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DFF6448-5616-41B3-873E-7C5A6042021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340668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8C2DFE8-CF7D-4AFD-AFC4-26556A56B6C2}"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2590533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0EF6EBA4-1624-463D-8433-334C2347B779}" type="slidenum">
              <a:rPr lang="en-GB">
                <a:solidFill>
                  <a:srgbClr val="000000"/>
                </a:solidFill>
              </a:rPr>
              <a:pPr>
                <a:defRPr/>
              </a:pPr>
              <a:t>‹#›</a:t>
            </a:fld>
            <a:endParaRPr lang="en-GB">
              <a:solidFill>
                <a:srgbClr val="000000"/>
              </a:solidFill>
            </a:endParaRPr>
          </a:p>
        </p:txBody>
      </p:sp>
    </p:spTree>
    <p:extLst>
      <p:ext uri="{BB962C8B-B14F-4D97-AF65-F5344CB8AC3E}">
        <p14:creationId xmlns:p14="http://schemas.microsoft.com/office/powerpoint/2010/main" val="1312613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7.pn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image" Target="../media/image7.png"/><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94A53FA9-7A3C-44B2-A4EC-D03BD684C5C8}"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20989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703" r:id="rId15"/>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AF9A4006-1528-4550-AAC8-DCC1C70182CA}"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83375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fontAlgn="base">
              <a:spcBef>
                <a:spcPct val="0"/>
              </a:spcBef>
              <a:spcAft>
                <a:spcPct val="0"/>
              </a:spcAft>
              <a:defRPr/>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fontAlgn="base">
              <a:spcBef>
                <a:spcPct val="0"/>
              </a:spcBef>
              <a:spcAft>
                <a:spcPct val="0"/>
              </a:spcAft>
              <a:defRPr/>
            </a:pPr>
            <a:fld id="{AF9A4006-1528-4550-AAC8-DCC1C70182CA}" type="slidenum">
              <a:rPr lang="en-GB">
                <a:solidFill>
                  <a:srgbClr val="000000"/>
                </a:solidFill>
              </a:rPr>
              <a:pPr fontAlgn="base">
                <a:spcBef>
                  <a:spcPct val="0"/>
                </a:spcBef>
                <a:spcAft>
                  <a:spcPct val="0"/>
                </a:spcAft>
                <a:defRPr/>
              </a:pPr>
              <a:t>‹#›</a:t>
            </a:fld>
            <a:endParaRPr lang="en-GB">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a:solidFill>
                <a:srgbClr val="FFFFFF"/>
              </a:solidFill>
            </a:endParaRPr>
          </a:p>
        </p:txBody>
      </p:sp>
      <p:pic>
        <p:nvPicPr>
          <p:cNvPr id="1033" name="Picture 17" descr="LOGO CE_Vertical_EN_NEG_quadri_H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483375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28.emf"/></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mailto:Christophe.CASILLAS-VACHER@ec.europa.eu" TargetMode="External"/><Relationship Id="rId2" Type="http://schemas.openxmlformats.org/officeDocument/2006/relationships/hyperlink" Target="https://circabc.europa.eu/" TargetMode="External"/><Relationship Id="rId1" Type="http://schemas.openxmlformats.org/officeDocument/2006/relationships/slideLayout" Target="../slideLayouts/slideLayout17.xml"/></Relationships>
</file>

<file path=ppt/slides/_rels/slide53.xml.rels><?xml version="1.0" encoding="UTF-8" standalone="yes"?>
<Relationships xmlns="http://schemas.openxmlformats.org/package/2006/relationships"><Relationship Id="rId3" Type="http://schemas.openxmlformats.org/officeDocument/2006/relationships/hyperlink" Target="https://myintracomm.ec.europa.eu/dg/fpi/whoweare/about_fpi/Pages/Index.aspx"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hyperlink" Target="http://ec.europa.eu/taiex/experts"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ec.europa.eu/twinning/" TargetMode="External"/><Relationship Id="rId2" Type="http://schemas.openxmlformats.org/officeDocument/2006/relationships/image" Target="../media/image30.jpeg"/><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extLst>
              <p:ext uri="{D42A27DB-BD31-4B8C-83A1-F6EECF244321}">
                <p14:modId xmlns:p14="http://schemas.microsoft.com/office/powerpoint/2010/main" val="4067640869"/>
              </p:ext>
            </p:extLst>
          </p:nvPr>
        </p:nvGraphicFramePr>
        <p:xfrm>
          <a:off x="7236296" y="5111750"/>
          <a:ext cx="971550" cy="971550"/>
        </p:xfrm>
        <a:graphic>
          <a:graphicData uri="http://schemas.openxmlformats.org/presentationml/2006/ole">
            <mc:AlternateContent xmlns:mc="http://schemas.openxmlformats.org/markup-compatibility/2006">
              <mc:Choice xmlns:v="urn:schemas-microsoft-com:vml" Requires="v">
                <p:oleObj spid="_x0000_s2177" name="Picture" r:id="rId4" imgW="1514196" imgH="1514196" progId="StaticMetafile">
                  <p:embed/>
                </p:oleObj>
              </mc:Choice>
              <mc:Fallback>
                <p:oleObj name="Picture" r:id="rId4" imgW="1514196" imgH="1514196" progId="StaticMetafil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6296" y="5111750"/>
                        <a:ext cx="971550" cy="9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9091" name="Rectangle 3"/>
          <p:cNvSpPr>
            <a:spLocks noGrp="1" noChangeArrowheads="1"/>
          </p:cNvSpPr>
          <p:nvPr>
            <p:ph type="subTitle" idx="1"/>
          </p:nvPr>
        </p:nvSpPr>
        <p:spPr>
          <a:xfrm>
            <a:off x="457200" y="1524000"/>
            <a:ext cx="7848600" cy="720725"/>
          </a:xfrm>
        </p:spPr>
        <p:txBody>
          <a:bodyPr/>
          <a:lstStyle/>
          <a:p>
            <a:pPr algn="ctr" eaLnBrk="1" hangingPunct="1">
              <a:defRPr/>
            </a:pPr>
            <a:r>
              <a:rPr lang="en-GB" sz="4800" b="0" i="1" dirty="0" smtClean="0">
                <a:effectLst>
                  <a:outerShdw blurRad="38100" dist="38100" dir="2700000" algn="tl">
                    <a:srgbClr val="C0C0C0"/>
                  </a:outerShdw>
                </a:effectLst>
              </a:rPr>
              <a:t>Practical advice on Twining working methods and management issues</a:t>
            </a:r>
          </a:p>
          <a:p>
            <a:pPr algn="ctr" eaLnBrk="1" hangingPunct="1">
              <a:defRPr/>
            </a:pPr>
            <a:endParaRPr lang="en-GB" dirty="0" smtClean="0"/>
          </a:p>
        </p:txBody>
      </p:sp>
      <p:sp>
        <p:nvSpPr>
          <p:cNvPr id="89092" name="Text Box 4"/>
          <p:cNvSpPr txBox="1">
            <a:spLocks noChangeArrowheads="1"/>
          </p:cNvSpPr>
          <p:nvPr/>
        </p:nvSpPr>
        <p:spPr bwMode="auto">
          <a:xfrm>
            <a:off x="0" y="5105400"/>
            <a:ext cx="7848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defRPr/>
            </a:pP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DG Enlargement – Unit D2</a:t>
            </a:r>
          </a:p>
          <a:p>
            <a:pPr algn="ctr" fontAlgn="base">
              <a:spcBef>
                <a:spcPct val="50000"/>
              </a:spcBef>
              <a:spcAft>
                <a:spcPct val="0"/>
              </a:spcAft>
              <a:defRPr/>
            </a:pPr>
            <a:r>
              <a:rPr lang="en-GB" sz="3200" dirty="0" smtClean="0">
                <a:solidFill>
                  <a:srgbClr val="FFD624"/>
                </a:solidFill>
                <a:effectLst>
                  <a:outerShdw blurRad="38100" dist="38100" dir="2700000" algn="tl">
                    <a:srgbClr val="C0C0C0"/>
                  </a:outerShdw>
                </a:effectLst>
                <a:latin typeface="Arial Rounded MT Bold" pitchFamily="34" charset="0"/>
                <a:cs typeface="Arial" pitchFamily="34" charset="0"/>
              </a:rPr>
              <a:t>November </a:t>
            </a:r>
            <a:r>
              <a:rPr lang="en-GB" sz="3200" dirty="0">
                <a:solidFill>
                  <a:srgbClr val="FFD624"/>
                </a:solidFill>
                <a:effectLst>
                  <a:outerShdw blurRad="38100" dist="38100" dir="2700000" algn="tl">
                    <a:srgbClr val="C0C0C0"/>
                  </a:outerShdw>
                </a:effectLst>
                <a:latin typeface="Arial Rounded MT Bold" pitchFamily="34" charset="0"/>
                <a:cs typeface="Arial" pitchFamily="34" charset="0"/>
              </a:rPr>
              <a:t>2013</a:t>
            </a:r>
          </a:p>
        </p:txBody>
      </p:sp>
      <p:pic>
        <p:nvPicPr>
          <p:cNvPr id="1047" name="Picture 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990599"/>
            <a:ext cx="9144000" cy="58674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514600" y="2743200"/>
            <a:ext cx="6248400" cy="1569660"/>
          </a:xfrm>
          <a:prstGeom prst="rect">
            <a:avLst/>
          </a:prstGeom>
          <a:noFill/>
        </p:spPr>
        <p:txBody>
          <a:bodyPr wrap="square" rtlCol="0">
            <a:spAutoFit/>
          </a:bodyPr>
          <a:lstStyle/>
          <a:p>
            <a:r>
              <a:rPr lang="fr-BE" sz="3200" dirty="0" err="1" smtClean="0">
                <a:solidFill>
                  <a:srgbClr val="FFFF00"/>
                </a:solidFill>
              </a:rPr>
              <a:t>Practical</a:t>
            </a:r>
            <a:r>
              <a:rPr lang="fr-BE" sz="3200" dirty="0" smtClean="0">
                <a:solidFill>
                  <a:srgbClr val="FFFF00"/>
                </a:solidFill>
              </a:rPr>
              <a:t> </a:t>
            </a:r>
            <a:r>
              <a:rPr lang="fr-BE" sz="3200" dirty="0" err="1" smtClean="0">
                <a:solidFill>
                  <a:srgbClr val="FFFF00"/>
                </a:solidFill>
              </a:rPr>
              <a:t>advice</a:t>
            </a:r>
            <a:r>
              <a:rPr lang="fr-BE" sz="3200" dirty="0" smtClean="0">
                <a:solidFill>
                  <a:srgbClr val="FFFF00"/>
                </a:solidFill>
              </a:rPr>
              <a:t> on Twinning </a:t>
            </a:r>
            <a:r>
              <a:rPr lang="fr-BE" sz="3200" dirty="0" err="1" smtClean="0">
                <a:solidFill>
                  <a:srgbClr val="FFFF00"/>
                </a:solidFill>
              </a:rPr>
              <a:t>working</a:t>
            </a:r>
            <a:r>
              <a:rPr lang="fr-BE" sz="3200" dirty="0" smtClean="0">
                <a:solidFill>
                  <a:srgbClr val="FFFF00"/>
                </a:solidFill>
              </a:rPr>
              <a:t> </a:t>
            </a:r>
            <a:r>
              <a:rPr lang="fr-BE" sz="3200" dirty="0" err="1" smtClean="0">
                <a:solidFill>
                  <a:srgbClr val="FFFF00"/>
                </a:solidFill>
              </a:rPr>
              <a:t>methods</a:t>
            </a:r>
            <a:r>
              <a:rPr lang="fr-BE" sz="3200" dirty="0" smtClean="0">
                <a:solidFill>
                  <a:srgbClr val="FFFF00"/>
                </a:solidFill>
              </a:rPr>
              <a:t> and management issues</a:t>
            </a:r>
            <a:endParaRPr lang="en-GB" sz="3200" dirty="0">
              <a:solidFill>
                <a:srgbClr val="FFFF00"/>
              </a:solidFill>
            </a:endParaRPr>
          </a:p>
        </p:txBody>
      </p:sp>
      <p:sp>
        <p:nvSpPr>
          <p:cNvPr id="4" name="TextBox 3"/>
          <p:cNvSpPr txBox="1"/>
          <p:nvPr/>
        </p:nvSpPr>
        <p:spPr>
          <a:xfrm>
            <a:off x="1524000" y="6027003"/>
            <a:ext cx="7467600" cy="830997"/>
          </a:xfrm>
          <a:prstGeom prst="rect">
            <a:avLst/>
          </a:prstGeom>
          <a:noFill/>
        </p:spPr>
        <p:txBody>
          <a:bodyPr wrap="square" rtlCol="0">
            <a:spAutoFit/>
          </a:bodyPr>
          <a:lstStyle/>
          <a:p>
            <a:r>
              <a:rPr lang="fr-BE" sz="2400" dirty="0" smtClean="0">
                <a:solidFill>
                  <a:srgbClr val="FFFF00"/>
                </a:solidFill>
              </a:rPr>
              <a:t>Christophe Casillas</a:t>
            </a:r>
          </a:p>
          <a:p>
            <a:r>
              <a:rPr lang="fr-BE" sz="2400" dirty="0" smtClean="0">
                <a:solidFill>
                  <a:srgbClr val="FFFF00"/>
                </a:solidFill>
              </a:rPr>
              <a:t>DG NEAR – Unit C 3 – 8 &amp; 9 </a:t>
            </a:r>
            <a:r>
              <a:rPr lang="fr-BE" sz="2400" dirty="0" err="1" smtClean="0">
                <a:solidFill>
                  <a:srgbClr val="FFFF00"/>
                </a:solidFill>
              </a:rPr>
              <a:t>December</a:t>
            </a:r>
            <a:r>
              <a:rPr lang="fr-BE" sz="2400" dirty="0" smtClean="0">
                <a:solidFill>
                  <a:srgbClr val="FFFF00"/>
                </a:solidFill>
              </a:rPr>
              <a:t> 2016</a:t>
            </a:r>
            <a:endParaRPr lang="en-GB" sz="2400" dirty="0">
              <a:solidFill>
                <a:srgbClr val="FFFF00"/>
              </a:solidFill>
            </a:endParaRPr>
          </a:p>
        </p:txBody>
      </p:sp>
      <p:pic>
        <p:nvPicPr>
          <p:cNvPr id="2073" name="Picture 2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48600" y="4361329"/>
            <a:ext cx="1219200" cy="744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554334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47530"/>
            <a:ext cx="5257800" cy="936625"/>
          </a:xfrm>
        </p:spPr>
        <p:txBody>
          <a:bodyPr/>
          <a:lstStyle/>
          <a:p>
            <a:r>
              <a:rPr lang="en-GB" altLang="en-US" sz="3200" dirty="0">
                <a:solidFill>
                  <a:srgbClr val="C00000"/>
                </a:solidFill>
              </a:rPr>
              <a:t>TWINNING CYCLE: KEY ACTORS</a:t>
            </a:r>
            <a:endParaRPr lang="en-GB" dirty="0">
              <a:solidFill>
                <a:srgbClr val="C00000"/>
              </a:solidFill>
            </a:endParaRPr>
          </a:p>
        </p:txBody>
      </p:sp>
      <p:sp>
        <p:nvSpPr>
          <p:cNvPr id="3" name="Content Placeholder 2"/>
          <p:cNvSpPr>
            <a:spLocks noGrp="1"/>
          </p:cNvSpPr>
          <p:nvPr>
            <p:ph idx="1"/>
          </p:nvPr>
        </p:nvSpPr>
        <p:spPr>
          <a:xfrm>
            <a:off x="26894" y="1828800"/>
            <a:ext cx="4849907" cy="5029200"/>
          </a:xfrm>
        </p:spPr>
        <p:txBody>
          <a:bodyPr/>
          <a:lstStyle/>
          <a:p>
            <a:pPr>
              <a:buFont typeface="Wingdings" panose="05000000000000000000" pitchFamily="2" charset="2"/>
              <a:buChar char="ü"/>
            </a:pPr>
            <a:r>
              <a:rPr lang="en-GB" altLang="en-US" dirty="0" smtClean="0">
                <a:solidFill>
                  <a:schemeClr val="tx1"/>
                </a:solidFill>
              </a:rPr>
              <a:t>PAO-CFCU</a:t>
            </a:r>
            <a:endParaRPr lang="en-GB" altLang="en-US" dirty="0">
              <a:solidFill>
                <a:schemeClr val="tx1"/>
              </a:solidFill>
            </a:endParaRPr>
          </a:p>
          <a:p>
            <a:pPr>
              <a:buFont typeface="Wingdings" panose="05000000000000000000" pitchFamily="2" charset="2"/>
              <a:buChar char="ü"/>
            </a:pPr>
            <a:r>
              <a:rPr lang="en-GB" altLang="en-US" dirty="0">
                <a:solidFill>
                  <a:schemeClr val="tx1"/>
                </a:solidFill>
              </a:rPr>
              <a:t>Beneficiary Administration </a:t>
            </a:r>
          </a:p>
          <a:p>
            <a:pPr>
              <a:buFont typeface="Wingdings" panose="05000000000000000000" pitchFamily="2" charset="2"/>
              <a:buChar char="ü"/>
            </a:pPr>
            <a:r>
              <a:rPr lang="en-GB" altLang="en-US" dirty="0" smtClean="0">
                <a:solidFill>
                  <a:schemeClr val="tx1"/>
                </a:solidFill>
              </a:rPr>
              <a:t>MS NCP </a:t>
            </a:r>
          </a:p>
          <a:p>
            <a:pPr>
              <a:buFont typeface="Wingdings" panose="05000000000000000000" pitchFamily="2" charset="2"/>
              <a:buChar char="ü"/>
            </a:pPr>
            <a:r>
              <a:rPr lang="en-GB" altLang="en-US" dirty="0" smtClean="0">
                <a:solidFill>
                  <a:schemeClr val="tx1"/>
                </a:solidFill>
              </a:rPr>
              <a:t>EU Delegation (Twinning focal point/Press and </a:t>
            </a:r>
            <a:r>
              <a:rPr lang="en-GB" altLang="en-US" dirty="0">
                <a:solidFill>
                  <a:schemeClr val="tx1"/>
                </a:solidFill>
              </a:rPr>
              <a:t>information Officer/PAR coordinator)</a:t>
            </a:r>
          </a:p>
          <a:p>
            <a:pPr>
              <a:buFont typeface="Wingdings" panose="05000000000000000000" pitchFamily="2" charset="2"/>
              <a:buChar char="ü"/>
            </a:pPr>
            <a:r>
              <a:rPr lang="en-GB" altLang="en-US" dirty="0">
                <a:solidFill>
                  <a:schemeClr val="tx1"/>
                </a:solidFill>
              </a:rPr>
              <a:t>EC </a:t>
            </a:r>
            <a:r>
              <a:rPr lang="en-GB" altLang="en-US" dirty="0" smtClean="0">
                <a:solidFill>
                  <a:schemeClr val="tx1"/>
                </a:solidFill>
              </a:rPr>
              <a:t>Headquarters</a:t>
            </a:r>
            <a:endParaRPr lang="en-GB" altLang="en-US" dirty="0">
              <a:solidFill>
                <a:schemeClr val="tx1"/>
              </a:solidFill>
            </a:endParaRPr>
          </a:p>
          <a:p>
            <a:pPr>
              <a:buFont typeface="Wingdings" panose="05000000000000000000" pitchFamily="2" charset="2"/>
              <a:buChar char="ü"/>
            </a:pPr>
            <a:r>
              <a:rPr lang="en-GB" dirty="0" smtClean="0">
                <a:solidFill>
                  <a:schemeClr val="tx1"/>
                </a:solidFill>
              </a:rPr>
              <a:t>Project </a:t>
            </a:r>
            <a:r>
              <a:rPr lang="en-GB" dirty="0">
                <a:solidFill>
                  <a:schemeClr val="tx1"/>
                </a:solidFill>
              </a:rPr>
              <a:t>Leaders</a:t>
            </a:r>
          </a:p>
          <a:p>
            <a:pPr>
              <a:buFont typeface="Wingdings" panose="05000000000000000000" pitchFamily="2" charset="2"/>
              <a:buChar char="ü"/>
            </a:pPr>
            <a:r>
              <a:rPr lang="en-GB" dirty="0">
                <a:solidFill>
                  <a:schemeClr val="tx1"/>
                </a:solidFill>
              </a:rPr>
              <a:t>Resident Twinning </a:t>
            </a:r>
            <a:r>
              <a:rPr lang="en-GB" dirty="0" smtClean="0">
                <a:solidFill>
                  <a:schemeClr val="tx1"/>
                </a:solidFill>
              </a:rPr>
              <a:t>Advisers</a:t>
            </a:r>
            <a:endParaRPr lang="en-GB" dirty="0">
              <a:solidFill>
                <a:schemeClr val="tx1"/>
              </a:solidFill>
            </a:endParaRPr>
          </a:p>
          <a:p>
            <a:pPr>
              <a:buFont typeface="Wingdings" panose="05000000000000000000" pitchFamily="2" charset="2"/>
              <a:buChar char="ü"/>
            </a:pPr>
            <a:r>
              <a:rPr lang="en-GB" dirty="0" smtClean="0">
                <a:solidFill>
                  <a:schemeClr val="tx1"/>
                </a:solidFill>
              </a:rPr>
              <a:t>Component Leaders</a:t>
            </a:r>
          </a:p>
          <a:p>
            <a:pPr>
              <a:buFont typeface="Wingdings" panose="05000000000000000000" pitchFamily="2" charset="2"/>
              <a:buChar char="ü"/>
            </a:pPr>
            <a:r>
              <a:rPr lang="en-GB" dirty="0" smtClean="0">
                <a:solidFill>
                  <a:schemeClr val="tx1"/>
                </a:solidFill>
              </a:rPr>
              <a:t>Short </a:t>
            </a:r>
            <a:r>
              <a:rPr lang="en-GB" dirty="0">
                <a:solidFill>
                  <a:schemeClr val="tx1"/>
                </a:solidFill>
              </a:rPr>
              <a:t>Term </a:t>
            </a:r>
            <a:r>
              <a:rPr lang="en-GB" dirty="0" smtClean="0">
                <a:solidFill>
                  <a:schemeClr val="tx1"/>
                </a:solidFill>
              </a:rPr>
              <a:t>Experts…</a:t>
            </a:r>
            <a:endParaRPr lang="en-GB" dirty="0">
              <a:solidFill>
                <a:schemeClr val="tx1"/>
              </a:solidFill>
            </a:endParaRP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10</a:t>
            </a:fld>
            <a:endParaRPr lang="en-GB">
              <a:solidFill>
                <a:srgbClr val="000000"/>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1" y="914400"/>
            <a:ext cx="42672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1116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68313" y="1052513"/>
            <a:ext cx="8229600" cy="936625"/>
          </a:xfrm>
        </p:spPr>
        <p:txBody>
          <a:bodyPr/>
          <a:lstStyle/>
          <a:p>
            <a:r>
              <a:rPr lang="en-GB" altLang="en-US" sz="2800" smtClean="0">
                <a:solidFill>
                  <a:srgbClr val="C00000"/>
                </a:solidFill>
              </a:rPr>
              <a:t>Mandated Bodies</a:t>
            </a:r>
          </a:p>
        </p:txBody>
      </p:sp>
      <p:sp>
        <p:nvSpPr>
          <p:cNvPr id="3" name="Content Placeholder 2"/>
          <p:cNvSpPr>
            <a:spLocks noGrp="1"/>
          </p:cNvSpPr>
          <p:nvPr>
            <p:ph idx="1"/>
          </p:nvPr>
        </p:nvSpPr>
        <p:spPr>
          <a:xfrm>
            <a:off x="457200" y="1916113"/>
            <a:ext cx="8229600" cy="4608512"/>
          </a:xfrm>
        </p:spPr>
        <p:txBody>
          <a:bodyPr/>
          <a:lstStyle/>
          <a:p>
            <a:pPr algn="just">
              <a:buClr>
                <a:srgbClr val="3166CF"/>
              </a:buClr>
              <a:defRPr/>
            </a:pPr>
            <a:r>
              <a:rPr lang="en-GB" dirty="0" smtClean="0"/>
              <a:t>Mandated bodies are semi-public bodies that must satisfy the following criteria:</a:t>
            </a:r>
          </a:p>
          <a:p>
            <a:pPr marL="914400" lvl="1" indent="-457200" algn="just">
              <a:buClr>
                <a:srgbClr val="3166CF"/>
              </a:buClr>
              <a:buFont typeface="+mj-lt"/>
              <a:buAutoNum type="arabicPeriod"/>
              <a:defRPr/>
            </a:pPr>
            <a:r>
              <a:rPr lang="en-GB" dirty="0" smtClean="0"/>
              <a:t>Proven competence in a field of the </a:t>
            </a:r>
            <a:r>
              <a:rPr lang="en-GB" i="1" dirty="0" smtClean="0"/>
              <a:t>EU </a:t>
            </a:r>
            <a:r>
              <a:rPr lang="en-GB" i="1" dirty="0" err="1" smtClean="0"/>
              <a:t>Acquis</a:t>
            </a:r>
            <a:endParaRPr lang="en-GB" i="1" dirty="0" smtClean="0"/>
          </a:p>
          <a:p>
            <a:pPr marL="914400" lvl="1" indent="-457200" algn="just">
              <a:buClr>
                <a:srgbClr val="3166CF"/>
              </a:buClr>
              <a:buFont typeface="+mj-lt"/>
              <a:buAutoNum type="arabicPeriod"/>
              <a:defRPr/>
            </a:pPr>
            <a:r>
              <a:rPr lang="en-GB" dirty="0" smtClean="0"/>
              <a:t>Non-profit structure, non-commercial purpose</a:t>
            </a:r>
          </a:p>
          <a:p>
            <a:pPr marL="914400" lvl="1" indent="-457200" algn="just">
              <a:buClr>
                <a:srgbClr val="3166CF"/>
              </a:buClr>
              <a:buFont typeface="+mj-lt"/>
              <a:buAutoNum type="arabicPeriod"/>
              <a:defRPr/>
            </a:pPr>
            <a:r>
              <a:rPr lang="en-GB" dirty="0" smtClean="0"/>
              <a:t>Public ownership</a:t>
            </a:r>
          </a:p>
          <a:p>
            <a:pPr marL="914400" lvl="1" indent="-457200" algn="just">
              <a:buClr>
                <a:srgbClr val="3166CF"/>
              </a:buClr>
              <a:buFont typeface="+mj-lt"/>
              <a:buAutoNum type="arabicPeriod"/>
              <a:defRPr/>
            </a:pPr>
            <a:r>
              <a:rPr lang="en-GB" dirty="0" smtClean="0"/>
              <a:t>Under the permanent and structural supervision of a government authority</a:t>
            </a:r>
          </a:p>
          <a:p>
            <a:pPr marL="914400" lvl="1" indent="-457200" algn="just">
              <a:buClr>
                <a:srgbClr val="3166CF"/>
              </a:buClr>
              <a:buFont typeface="+mj-lt"/>
              <a:buAutoNum type="arabicPeriod"/>
              <a:defRPr/>
            </a:pPr>
            <a:r>
              <a:rPr lang="en-GB" dirty="0" smtClean="0"/>
              <a:t>A sufficient and proportionate level of permanent staff</a:t>
            </a:r>
          </a:p>
          <a:p>
            <a:pPr marL="514350" indent="-457200" algn="just">
              <a:buClr>
                <a:srgbClr val="3166CF"/>
              </a:buClr>
              <a:defRPr/>
            </a:pPr>
            <a:r>
              <a:rPr lang="en-GB" dirty="0" smtClean="0"/>
              <a:t>In case criteria 2 and 3 are partially fulfilled, an </a:t>
            </a:r>
            <a:r>
              <a:rPr lang="en-GB" smtClean="0"/>
              <a:t>ad hoc </a:t>
            </a:r>
            <a:r>
              <a:rPr lang="en-GB" dirty="0" smtClean="0"/>
              <a:t>mandated body status can be granted.</a:t>
            </a:r>
          </a:p>
          <a:p>
            <a:pPr lvl="1">
              <a:buClr>
                <a:srgbClr val="3166CF"/>
              </a:buClr>
              <a:defRPr/>
            </a:pPr>
            <a:endParaRPr lang="en-GB" dirty="0" smtClean="0"/>
          </a:p>
          <a:p>
            <a:pPr lvl="1">
              <a:buClr>
                <a:srgbClr val="3166CF"/>
              </a:buClr>
              <a:defRPr/>
            </a:pPr>
            <a:endParaRPr lang="en-GB" dirty="0"/>
          </a:p>
        </p:txBody>
      </p:sp>
      <p:sp>
        <p:nvSpPr>
          <p:cNvPr id="6148" name="TextBox 3"/>
          <p:cNvSpPr txBox="1">
            <a:spLocks noChangeArrowheads="1"/>
          </p:cNvSpPr>
          <p:nvPr/>
        </p:nvSpPr>
        <p:spPr bwMode="auto">
          <a:xfrm>
            <a:off x="323850" y="260350"/>
            <a:ext cx="3527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r>
              <a:rPr lang="fr-BE" altLang="en-US" sz="1800" b="1" i="0">
                <a:solidFill>
                  <a:schemeClr val="bg1"/>
                </a:solidFill>
              </a:rPr>
              <a:t>Twinning Manual page 36</a:t>
            </a:r>
            <a:endParaRPr lang="en-GB" altLang="en-US" sz="1800" b="1" i="0">
              <a:solidFill>
                <a:schemeClr val="bg1"/>
              </a:solidFill>
            </a:endParaRPr>
          </a:p>
        </p:txBody>
      </p:sp>
      <p:sp>
        <p:nvSpPr>
          <p:cNvPr id="6149"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735E8B7B-C76C-4F9C-A5E7-80269E8A6FCA}" type="slidenum">
              <a:rPr lang="en-GB" altLang="en-US" sz="1400" i="0" smtClean="0">
                <a:solidFill>
                  <a:schemeClr val="tx1"/>
                </a:solidFill>
                <a:latin typeface="Arial" charset="0"/>
              </a:rPr>
              <a:pPr eaLnBrk="1" hangingPunct="1">
                <a:spcBef>
                  <a:spcPct val="0"/>
                </a:spcBef>
                <a:buClrTx/>
                <a:buFontTx/>
                <a:buNone/>
              </a:pPr>
              <a:t>11</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6470522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fr-BE" altLang="en-US" sz="2800" smtClean="0">
                <a:solidFill>
                  <a:srgbClr val="C00000"/>
                </a:solidFill>
              </a:rPr>
              <a:t>Different kinds of status</a:t>
            </a:r>
            <a:endParaRPr lang="en-GB" altLang="en-US" sz="2800" smtClean="0">
              <a:solidFill>
                <a:srgbClr val="C00000"/>
              </a:solidFill>
            </a:endParaRPr>
          </a:p>
        </p:txBody>
      </p:sp>
      <p:sp>
        <p:nvSpPr>
          <p:cNvPr id="7171" name="Content Placeholder 4"/>
          <p:cNvSpPr>
            <a:spLocks noGrp="1"/>
          </p:cNvSpPr>
          <p:nvPr>
            <p:ph idx="1"/>
          </p:nvPr>
        </p:nvSpPr>
        <p:spPr>
          <a:xfrm>
            <a:off x="179388" y="2205038"/>
            <a:ext cx="8785225" cy="4319587"/>
          </a:xfrm>
        </p:spPr>
        <p:txBody>
          <a:bodyPr/>
          <a:lstStyle/>
          <a:p>
            <a:pPr>
              <a:buFont typeface="Wingdings" pitchFamily="2" charset="2"/>
              <a:buChar char="v"/>
            </a:pPr>
            <a:r>
              <a:rPr lang="fr-BE" altLang="en-US" i="0" smtClean="0"/>
              <a:t>- MS Administration/Public body </a:t>
            </a:r>
          </a:p>
          <a:p>
            <a:pPr>
              <a:buFont typeface="Wingdings" pitchFamily="2" charset="2"/>
              <a:buChar char="v"/>
            </a:pPr>
            <a:r>
              <a:rPr lang="fr-BE" altLang="en-US" i="0" smtClean="0"/>
              <a:t>- Full Mandated Body </a:t>
            </a:r>
          </a:p>
          <a:p>
            <a:pPr>
              <a:buFont typeface="Wingdings" pitchFamily="2" charset="2"/>
              <a:buChar char="v"/>
            </a:pPr>
            <a:r>
              <a:rPr lang="fr-BE" altLang="en-US" i="0" smtClean="0"/>
              <a:t>- Full Mandated Body, Restricted</a:t>
            </a:r>
          </a:p>
          <a:p>
            <a:pPr>
              <a:buFont typeface="Wingdings" pitchFamily="2" charset="2"/>
              <a:buChar char="v"/>
            </a:pPr>
            <a:r>
              <a:rPr lang="fr-BE" altLang="en-US" i="0" smtClean="0"/>
              <a:t>- Ad Hoc Mandated Body Status</a:t>
            </a:r>
          </a:p>
          <a:p>
            <a:pPr>
              <a:buFont typeface="Wingdings" pitchFamily="2" charset="2"/>
              <a:buChar char="v"/>
            </a:pPr>
            <a:r>
              <a:rPr lang="fr-BE" altLang="en-US" i="0" smtClean="0"/>
              <a:t>- Ad Hoc Mandated Body Status, Restricted</a:t>
            </a:r>
          </a:p>
          <a:p>
            <a:endParaRPr lang="fr-BE" altLang="en-US" i="0" smtClean="0"/>
          </a:p>
          <a:p>
            <a:r>
              <a:rPr lang="fr-BE" altLang="en-US" i="0" smtClean="0"/>
              <a:t>private companies, NGOs, </a:t>
            </a:r>
            <a:r>
              <a:rPr lang="fr-BE" altLang="en-US" b="1" i="0" u="sng" smtClean="0"/>
              <a:t>Excluded from Twinning?</a:t>
            </a:r>
            <a:r>
              <a:rPr lang="fr-BE" altLang="en-US" b="1" i="0" smtClean="0"/>
              <a:t> (No Management costs, very limited)</a:t>
            </a:r>
          </a:p>
          <a:p>
            <a:endParaRPr lang="en-GB" altLang="en-US" i="0" smtClean="0"/>
          </a:p>
        </p:txBody>
      </p:sp>
      <p:sp>
        <p:nvSpPr>
          <p:cNvPr id="717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9113F83A-CA40-4C87-9972-DBE1C4AA9361}" type="slidenum">
              <a:rPr lang="en-GB" altLang="en-US" sz="1400" i="0" smtClean="0">
                <a:solidFill>
                  <a:schemeClr val="tx1"/>
                </a:solidFill>
                <a:latin typeface="Arial" charset="0"/>
              </a:rPr>
              <a:pPr eaLnBrk="1" hangingPunct="1">
                <a:spcBef>
                  <a:spcPct val="0"/>
                </a:spcBef>
                <a:buClrTx/>
                <a:buFontTx/>
                <a:buNone/>
              </a:pPr>
              <a:t>12</a:t>
            </a:fld>
            <a:endParaRPr lang="en-GB" altLang="en-US" sz="1400" i="0" smtClean="0">
              <a:solidFill>
                <a:schemeClr val="tx1"/>
              </a:solidFill>
              <a:latin typeface="Arial" charset="0"/>
            </a:endParaRPr>
          </a:p>
        </p:txBody>
      </p:sp>
    </p:spTree>
    <p:extLst>
      <p:ext uri="{BB962C8B-B14F-4D97-AF65-F5344CB8AC3E}">
        <p14:creationId xmlns:p14="http://schemas.microsoft.com/office/powerpoint/2010/main" val="705587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76200" y="990600"/>
            <a:ext cx="8229600" cy="936625"/>
          </a:xfrm>
        </p:spPr>
        <p:txBody>
          <a:bodyPr/>
          <a:lstStyle/>
          <a:p>
            <a:pPr indent="0" eaLnBrk="1" hangingPunct="1"/>
            <a:r>
              <a:rPr lang="en-GB" dirty="0" smtClean="0">
                <a:solidFill>
                  <a:srgbClr val="C00000"/>
                </a:solidFill>
              </a:rPr>
              <a:t>MS Project Leader</a:t>
            </a:r>
          </a:p>
        </p:txBody>
      </p:sp>
      <p:sp>
        <p:nvSpPr>
          <p:cNvPr id="6147" name="Rectangle 3"/>
          <p:cNvSpPr>
            <a:spLocks noGrp="1" noChangeArrowheads="1"/>
          </p:cNvSpPr>
          <p:nvPr>
            <p:ph idx="1"/>
          </p:nvPr>
        </p:nvSpPr>
        <p:spPr>
          <a:xfrm>
            <a:off x="152399" y="1828800"/>
            <a:ext cx="8807451" cy="4667250"/>
          </a:xfrm>
          <a:ln>
            <a:solidFill>
              <a:schemeClr val="bg1"/>
            </a:solidFill>
          </a:ln>
        </p:spPr>
        <p:txBody>
          <a:bodyPr>
            <a:noAutofit/>
          </a:bodyPr>
          <a:lstStyle/>
          <a:p>
            <a:pPr marL="0" indent="0" eaLnBrk="1" hangingPunct="1">
              <a:buClr>
                <a:srgbClr val="0F5494"/>
              </a:buClr>
              <a:buFontTx/>
              <a:buNone/>
            </a:pPr>
            <a:r>
              <a:rPr lang="en-GB" dirty="0" smtClean="0"/>
              <a:t>The </a:t>
            </a:r>
            <a:r>
              <a:rPr lang="en-GB" dirty="0" smtClean="0">
                <a:solidFill>
                  <a:srgbClr val="FF0000"/>
                </a:solidFill>
              </a:rPr>
              <a:t>responsibility</a:t>
            </a:r>
            <a:r>
              <a:rPr lang="en-GB" dirty="0" smtClean="0"/>
              <a:t> and involvement of the PL </a:t>
            </a:r>
            <a:r>
              <a:rPr lang="en-GB" dirty="0" smtClean="0">
                <a:solidFill>
                  <a:srgbClr val="FF0000"/>
                </a:solidFill>
              </a:rPr>
              <a:t>grows significantly</a:t>
            </a:r>
            <a:r>
              <a:rPr lang="en-GB" dirty="0" smtClean="0"/>
              <a:t>:</a:t>
            </a:r>
          </a:p>
          <a:p>
            <a:pPr marL="0" indent="0" eaLnBrk="1" hangingPunct="1">
              <a:buClr>
                <a:srgbClr val="0F5494"/>
              </a:buClr>
              <a:buFontTx/>
              <a:buNone/>
            </a:pPr>
            <a:endParaRPr lang="en-GB" i="1" dirty="0" smtClean="0"/>
          </a:p>
          <a:p>
            <a:pPr marL="0" indent="0" eaLnBrk="1" hangingPunct="1">
              <a:buClr>
                <a:srgbClr val="0F5494"/>
              </a:buClr>
              <a:buFontTx/>
              <a:buNone/>
            </a:pPr>
            <a:r>
              <a:rPr lang="en-GB" i="1" dirty="0" smtClean="0"/>
              <a:t>"In particular, the Project Leader must ensure his/her presence at all meetings of each quarterly Project Steering Committee (PSC) during which the detailed description of activities is updated."</a:t>
            </a:r>
          </a:p>
          <a:p>
            <a:pPr eaLnBrk="1" hangingPunct="1">
              <a:buClr>
                <a:srgbClr val="0F5494"/>
              </a:buClr>
            </a:pPr>
            <a:endParaRPr lang="en-GB" dirty="0" smtClean="0"/>
          </a:p>
          <a:p>
            <a:pPr eaLnBrk="1" hangingPunct="1">
              <a:buClr>
                <a:srgbClr val="0F5494"/>
              </a:buClr>
            </a:pPr>
            <a:endParaRPr lang="en-GB" dirty="0" smtClean="0"/>
          </a:p>
          <a:p>
            <a:pPr eaLnBrk="1" hangingPunct="1">
              <a:buClr>
                <a:srgbClr val="0F5494"/>
              </a:buClr>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13</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Roles in Twinning				</a:t>
            </a:r>
            <a:r>
              <a:rPr lang="en-US" sz="2400" kern="0" dirty="0" smtClean="0">
                <a:solidFill>
                  <a:srgbClr val="FFFF00"/>
                </a:solidFill>
              </a:rPr>
              <a:t>IPA</a:t>
            </a:r>
            <a:endParaRPr lang="en-US" sz="1600" kern="0" dirty="0" smtClean="0">
              <a:solidFill>
                <a:srgbClr val="FFFF00"/>
              </a:solidFill>
            </a:endParaRPr>
          </a:p>
        </p:txBody>
      </p:sp>
    </p:spTree>
    <p:extLst>
      <p:ext uri="{BB962C8B-B14F-4D97-AF65-F5344CB8AC3E}">
        <p14:creationId xmlns:p14="http://schemas.microsoft.com/office/powerpoint/2010/main" val="28978433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indent="0" eaLnBrk="1" hangingPunct="1"/>
            <a:r>
              <a:rPr lang="en-GB" dirty="0">
                <a:solidFill>
                  <a:srgbClr val="C00000"/>
                </a:solidFill>
              </a:rPr>
              <a:t>Junior Project Leader</a:t>
            </a:r>
          </a:p>
        </p:txBody>
      </p:sp>
      <p:sp>
        <p:nvSpPr>
          <p:cNvPr id="7171" name="Rectangle 3"/>
          <p:cNvSpPr>
            <a:spLocks noGrp="1" noChangeArrowheads="1"/>
          </p:cNvSpPr>
          <p:nvPr>
            <p:ph idx="1"/>
          </p:nvPr>
        </p:nvSpPr>
        <p:spPr>
          <a:xfrm>
            <a:off x="457200" y="2492375"/>
            <a:ext cx="8229600" cy="4060825"/>
          </a:xfrm>
        </p:spPr>
        <p:txBody>
          <a:bodyPr/>
          <a:lstStyle/>
          <a:p>
            <a:pPr algn="just" eaLnBrk="1" hangingPunct="1">
              <a:buClr>
                <a:srgbClr val="0F5494"/>
              </a:buClr>
            </a:pPr>
            <a:r>
              <a:rPr lang="en-GB" dirty="0" smtClean="0"/>
              <a:t>JPL has a role to play as facilitator for the project.</a:t>
            </a:r>
          </a:p>
          <a:p>
            <a:pPr marL="0" indent="0" algn="just" eaLnBrk="1" hangingPunct="1">
              <a:buClr>
                <a:srgbClr val="0F5494"/>
              </a:buClr>
              <a:buNone/>
            </a:pPr>
            <a:endParaRPr lang="en-GB" dirty="0" smtClean="0"/>
          </a:p>
          <a:p>
            <a:pPr algn="just" eaLnBrk="1" hangingPunct="1">
              <a:buClr>
                <a:srgbClr val="0F5494"/>
              </a:buClr>
            </a:pPr>
            <a:r>
              <a:rPr lang="en-GB" dirty="0" smtClean="0"/>
              <a:t>the JPL can attend Project Steering Committees at the cost of project</a:t>
            </a:r>
          </a:p>
          <a:p>
            <a:pPr eaLnBrk="1" hangingPunct="1">
              <a:buClr>
                <a:srgbClr val="0F5494"/>
              </a:buClr>
            </a:pPr>
            <a:endParaRPr lang="en-GB" dirty="0" smtClean="0"/>
          </a:p>
          <a:p>
            <a:pPr lvl="1" eaLnBrk="1" hangingPunct="1">
              <a:buClr>
                <a:srgbClr val="0F5494"/>
              </a:buClr>
            </a:pPr>
            <a:endParaRPr lang="en-GB" dirty="0" smtClean="0"/>
          </a:p>
          <a:p>
            <a:pPr eaLnBrk="1" hangingPunct="1">
              <a:buClr>
                <a:srgbClr val="0F5494"/>
              </a:buClr>
            </a:pPr>
            <a:endParaRPr lang="en-GB" dirty="0" smtClean="0"/>
          </a:p>
        </p:txBody>
      </p:sp>
      <p:graphicFrame>
        <p:nvGraphicFramePr>
          <p:cNvPr id="184368" name="Group 48"/>
          <p:cNvGraphicFramePr>
            <a:graphicFrameLocks noGrp="1"/>
          </p:cNvGraphicFramePr>
          <p:nvPr>
            <p:extLst>
              <p:ext uri="{D42A27DB-BD31-4B8C-83A1-F6EECF244321}">
                <p14:modId xmlns:p14="http://schemas.microsoft.com/office/powerpoint/2010/main" val="2822067993"/>
              </p:ext>
            </p:extLst>
          </p:nvPr>
        </p:nvGraphicFramePr>
        <p:xfrm>
          <a:off x="762000" y="4495800"/>
          <a:ext cx="7776864" cy="1591515"/>
        </p:xfrm>
        <a:graphic>
          <a:graphicData uri="http://schemas.openxmlformats.org/drawingml/2006/table">
            <a:tbl>
              <a:tblPr/>
              <a:tblGrid>
                <a:gridCol w="2592288"/>
                <a:gridCol w="2592288"/>
                <a:gridCol w="2592288"/>
              </a:tblGrid>
              <a:tr h="450158">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STAFF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TASKS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bg1"/>
                        </a:buClr>
                        <a:buSzTx/>
                        <a:buFontTx/>
                        <a:buNone/>
                        <a:tabLst/>
                      </a:pPr>
                      <a:r>
                        <a:rPr kumimoji="0" lang="en-GB" sz="2400" b="0" i="0" u="none" strike="noStrike" cap="none" normalizeH="0" baseline="0" dirty="0" smtClean="0">
                          <a:ln>
                            <a:noFill/>
                          </a:ln>
                          <a:solidFill>
                            <a:srgbClr val="0F5494"/>
                          </a:solidFill>
                          <a:effectLst/>
                          <a:latin typeface="Times New Roman" pitchFamily="18" charset="0"/>
                        </a:rPr>
                        <a:t>INPUTS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34315">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Junior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Ensures the good coordination with Project Leader</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pPr>
                      <a:r>
                        <a:rPr kumimoji="0" lang="en-GB" sz="1600" b="0" i="0" u="none" strike="noStrike" cap="none" normalizeH="0" baseline="0" dirty="0" smtClean="0">
                          <a:ln>
                            <a:noFill/>
                          </a:ln>
                          <a:solidFill>
                            <a:srgbClr val="000000"/>
                          </a:solidFill>
                          <a:effectLst/>
                          <a:latin typeface="Times New Roman" pitchFamily="18" charset="0"/>
                          <a:cs typeface="Times New Roman" pitchFamily="18" charset="0"/>
                        </a:rPr>
                        <a:t>Attendance to quarterly project steering committees is recommended.</a:t>
                      </a:r>
                      <a:endParaRPr kumimoji="0" lang="en-GB" sz="2400" b="0" i="0" u="none" strike="noStrike" cap="none" normalizeH="0" baseline="0" dirty="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Slide Number Placeholder 2"/>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14</a:t>
            </a:fld>
            <a:endParaRPr lang="en-GB">
              <a:solidFill>
                <a:srgbClr val="000000"/>
              </a:solidFill>
            </a:endParaRPr>
          </a:p>
        </p:txBody>
      </p:sp>
      <p:sp>
        <p:nvSpPr>
          <p:cNvPr id="7"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990600"/>
            <a:ext cx="3048000"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1070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288" y="1339851"/>
            <a:ext cx="8229600" cy="793750"/>
          </a:xfrm>
        </p:spPr>
        <p:txBody>
          <a:bodyPr>
            <a:normAutofit/>
          </a:bodyPr>
          <a:lstStyle/>
          <a:p>
            <a:pPr indent="0" eaLnBrk="1" hangingPunct="1"/>
            <a:r>
              <a:rPr lang="en-GB" dirty="0">
                <a:solidFill>
                  <a:srgbClr val="C00000"/>
                </a:solidFill>
              </a:rPr>
              <a:t>Role of the RTA</a:t>
            </a:r>
          </a:p>
        </p:txBody>
      </p:sp>
      <p:sp>
        <p:nvSpPr>
          <p:cNvPr id="9219" name="Rectangle 3"/>
          <p:cNvSpPr>
            <a:spLocks noGrp="1" noChangeArrowheads="1"/>
          </p:cNvSpPr>
          <p:nvPr>
            <p:ph idx="1"/>
          </p:nvPr>
        </p:nvSpPr>
        <p:spPr/>
        <p:txBody>
          <a:bodyPr/>
          <a:lstStyle/>
          <a:p>
            <a:pPr eaLnBrk="1" hangingPunct="1">
              <a:lnSpc>
                <a:spcPct val="90000"/>
              </a:lnSpc>
              <a:buClr>
                <a:srgbClr val="0F5494"/>
              </a:buClr>
            </a:pPr>
            <a:r>
              <a:rPr lang="en-GB" sz="2000" b="1" dirty="0" smtClean="0">
                <a:solidFill>
                  <a:schemeClr val="accent4"/>
                </a:solidFill>
              </a:rPr>
              <a:t>No standard twinning can run without the RTA</a:t>
            </a:r>
            <a:r>
              <a:rPr lang="en-GB" sz="2000" dirty="0" smtClean="0">
                <a:solidFill>
                  <a:schemeClr val="tx2"/>
                </a:solidFill>
              </a:rPr>
              <a:t>.</a:t>
            </a:r>
            <a:r>
              <a:rPr lang="en-GB" sz="2000" dirty="0" smtClean="0"/>
              <a:t> </a:t>
            </a:r>
          </a:p>
          <a:p>
            <a:pPr eaLnBrk="1" hangingPunct="1">
              <a:lnSpc>
                <a:spcPct val="90000"/>
              </a:lnSpc>
              <a:buClr>
                <a:srgbClr val="0F5494"/>
              </a:buClr>
            </a:pPr>
            <a:r>
              <a:rPr lang="en-GB" sz="2000" dirty="0" smtClean="0">
                <a:solidFill>
                  <a:schemeClr val="accent4"/>
                </a:solidFill>
              </a:rPr>
              <a:t>Reinforced importance of RTA</a:t>
            </a:r>
            <a:r>
              <a:rPr lang="en-GB" sz="2000" dirty="0" smtClean="0"/>
              <a:t>’s presence (subsection 2.2.1 of TM 2012)</a:t>
            </a:r>
          </a:p>
          <a:p>
            <a:pPr lvl="1" eaLnBrk="1" hangingPunct="1">
              <a:lnSpc>
                <a:spcPct val="90000"/>
              </a:lnSpc>
              <a:buClr>
                <a:srgbClr val="0F5494"/>
              </a:buClr>
              <a:buFontTx/>
              <a:buNone/>
            </a:pPr>
            <a:r>
              <a:rPr lang="en-GB" sz="1800" dirty="0" smtClean="0"/>
              <a:t>	</a:t>
            </a:r>
            <a:r>
              <a:rPr lang="en-GB" sz="1800" b="0" i="1" dirty="0" smtClean="0"/>
              <a:t>…</a:t>
            </a:r>
            <a:r>
              <a:rPr lang="en-GB" sz="1800" i="1" dirty="0" smtClean="0"/>
              <a:t>The RTA is </a:t>
            </a:r>
            <a:r>
              <a:rPr lang="en-GB" sz="1800" b="0" i="1" dirty="0" smtClean="0"/>
              <a:t>the </a:t>
            </a:r>
            <a:r>
              <a:rPr lang="en-GB" sz="1800" i="1" dirty="0" smtClean="0"/>
              <a:t>backbone of a Twinning project </a:t>
            </a:r>
            <a:r>
              <a:rPr lang="en-GB" sz="1800" i="1" u="sng" dirty="0" smtClean="0"/>
              <a:t>throughout the entire duration of the implementation period of the Action</a:t>
            </a:r>
            <a:r>
              <a:rPr lang="en-GB" sz="1800" b="0" i="1" dirty="0" smtClean="0"/>
              <a:t>. He or she is supported in his or her MS administration for logistics, accounting and administrative tasks. This support should allow the RTA to concentrate on the essence of the project.</a:t>
            </a:r>
          </a:p>
          <a:p>
            <a:pPr eaLnBrk="1" hangingPunct="1">
              <a:lnSpc>
                <a:spcPct val="90000"/>
              </a:lnSpc>
              <a:buClr>
                <a:srgbClr val="0F5494"/>
              </a:buClr>
            </a:pPr>
            <a:r>
              <a:rPr lang="en-GB" sz="2000" i="0" dirty="0" smtClean="0"/>
              <a:t>Addition in first paragraph Annex B1:</a:t>
            </a:r>
          </a:p>
          <a:p>
            <a:pPr lvl="1" eaLnBrk="1" hangingPunct="1">
              <a:lnSpc>
                <a:spcPct val="90000"/>
              </a:lnSpc>
              <a:buClr>
                <a:srgbClr val="0F5494"/>
              </a:buClr>
              <a:buFontTx/>
              <a:buNone/>
            </a:pPr>
            <a:r>
              <a:rPr lang="en-GB" sz="1800" i="1" dirty="0" smtClean="0"/>
              <a:t>	</a:t>
            </a:r>
            <a:r>
              <a:rPr lang="en-GB" sz="1800" b="0" i="1" dirty="0" smtClean="0"/>
              <a:t>…RTAs made available by</a:t>
            </a:r>
            <a:r>
              <a:rPr lang="en-GB" sz="1800" i="1" dirty="0" smtClean="0"/>
              <a:t> </a:t>
            </a:r>
            <a:r>
              <a:rPr lang="en-GB" sz="1800" b="0" i="1" dirty="0" smtClean="0"/>
              <a:t>MS… </a:t>
            </a:r>
            <a:r>
              <a:rPr lang="en-GB" sz="1800" i="1" u="sng" dirty="0" smtClean="0">
                <a:solidFill>
                  <a:schemeClr val="accent4"/>
                </a:solidFill>
              </a:rPr>
              <a:t>throughout the entire duration of the implementation period of the Action</a:t>
            </a:r>
            <a:r>
              <a:rPr lang="en-GB" sz="1800" i="1" dirty="0" smtClean="0"/>
              <a:t>.</a:t>
            </a:r>
          </a:p>
          <a:p>
            <a:pPr eaLnBrk="1" hangingPunct="1">
              <a:lnSpc>
                <a:spcPct val="90000"/>
              </a:lnSpc>
              <a:buClr>
                <a:srgbClr val="0F5494"/>
              </a:buClr>
            </a:pPr>
            <a:endParaRPr lang="en-GB" sz="20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15</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1847455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7"/>
          <p:cNvSpPr>
            <a:spLocks noGrp="1" noChangeArrowheads="1"/>
          </p:cNvSpPr>
          <p:nvPr>
            <p:ph type="title"/>
          </p:nvPr>
        </p:nvSpPr>
        <p:spPr>
          <a:noFill/>
        </p:spPr>
        <p:txBody>
          <a:bodyPr>
            <a:normAutofit/>
          </a:bodyPr>
          <a:lstStyle/>
          <a:p>
            <a:r>
              <a:rPr lang="en-GB" dirty="0">
                <a:solidFill>
                  <a:srgbClr val="C00000"/>
                </a:solidFill>
              </a:rPr>
              <a:t>Repeated assignments as RTA</a:t>
            </a:r>
          </a:p>
        </p:txBody>
      </p:sp>
      <p:sp>
        <p:nvSpPr>
          <p:cNvPr id="10242" name="Rectangle 5"/>
          <p:cNvSpPr>
            <a:spLocks noGrp="1" noChangeArrowheads="1"/>
          </p:cNvSpPr>
          <p:nvPr>
            <p:ph idx="1"/>
          </p:nvPr>
        </p:nvSpPr>
        <p:spPr/>
        <p:txBody>
          <a:bodyPr>
            <a:normAutofit/>
          </a:bodyPr>
          <a:lstStyle/>
          <a:p>
            <a:pPr eaLnBrk="1" hangingPunct="1">
              <a:lnSpc>
                <a:spcPct val="90000"/>
              </a:lnSpc>
              <a:buClr>
                <a:srgbClr val="2D5EC1"/>
              </a:buClr>
            </a:pPr>
            <a:r>
              <a:rPr lang="en-GB" dirty="0"/>
              <a:t>No more than 36 months in one Beneficiary country</a:t>
            </a:r>
          </a:p>
          <a:p>
            <a:pPr eaLnBrk="1" hangingPunct="1">
              <a:lnSpc>
                <a:spcPct val="90000"/>
              </a:lnSpc>
              <a:buClr>
                <a:srgbClr val="2D5EC1"/>
              </a:buClr>
            </a:pPr>
            <a:r>
              <a:rPr lang="en-GB" dirty="0"/>
              <a:t>No more than 2 assignments in the same region (IPA, </a:t>
            </a:r>
            <a:r>
              <a:rPr lang="en-GB" dirty="0" smtClean="0"/>
              <a:t>ENI </a:t>
            </a:r>
            <a:r>
              <a:rPr lang="en-GB" dirty="0"/>
              <a:t>South, </a:t>
            </a:r>
            <a:r>
              <a:rPr lang="en-GB" dirty="0" smtClean="0"/>
              <a:t>ENI </a:t>
            </a:r>
            <a:r>
              <a:rPr lang="en-GB" dirty="0"/>
              <a:t>East)</a:t>
            </a:r>
          </a:p>
          <a:p>
            <a:pPr eaLnBrk="1" hangingPunct="1">
              <a:lnSpc>
                <a:spcPct val="90000"/>
              </a:lnSpc>
              <a:buClr>
                <a:srgbClr val="2D5EC1"/>
              </a:buClr>
            </a:pPr>
            <a:r>
              <a:rPr lang="en-GB" dirty="0"/>
              <a:t>Maximum 4 assignments in total</a:t>
            </a:r>
          </a:p>
          <a:p>
            <a:pPr eaLnBrk="1" hangingPunct="1">
              <a:lnSpc>
                <a:spcPct val="90000"/>
              </a:lnSpc>
              <a:buClr>
                <a:srgbClr val="2D5EC1"/>
              </a:buClr>
            </a:pPr>
            <a:r>
              <a:rPr lang="en-GB" dirty="0"/>
              <a:t>Uninterrupted period of 6 months back in MS Administration between the 2nd and the 3rd</a:t>
            </a:r>
          </a:p>
          <a:p>
            <a:pPr eaLnBrk="1" hangingPunct="1">
              <a:lnSpc>
                <a:spcPct val="90000"/>
              </a:lnSpc>
              <a:buClr>
                <a:srgbClr val="2D5EC1"/>
              </a:buClr>
            </a:pPr>
            <a:r>
              <a:rPr lang="en-GB" dirty="0"/>
              <a:t>3 years back in MS Administration if a 4th assignment is sought.</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16</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30460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229600" cy="936625"/>
          </a:xfrm>
        </p:spPr>
        <p:txBody>
          <a:bodyPr/>
          <a:lstStyle/>
          <a:p>
            <a:r>
              <a:rPr lang="fr-BE" dirty="0">
                <a:solidFill>
                  <a:srgbClr val="C00000"/>
                </a:solidFill>
              </a:rPr>
              <a:t>RTA assistant(s)</a:t>
            </a:r>
            <a:endParaRPr lang="en-GB" dirty="0">
              <a:solidFill>
                <a:srgbClr val="C00000"/>
              </a:solidFill>
            </a:endParaRPr>
          </a:p>
        </p:txBody>
      </p:sp>
      <p:sp>
        <p:nvSpPr>
          <p:cNvPr id="3" name="Content Placeholder 2"/>
          <p:cNvSpPr>
            <a:spLocks noGrp="1"/>
          </p:cNvSpPr>
          <p:nvPr>
            <p:ph idx="1"/>
          </p:nvPr>
        </p:nvSpPr>
        <p:spPr>
          <a:xfrm>
            <a:off x="533400" y="1524000"/>
            <a:ext cx="8229600" cy="5334000"/>
          </a:xfrm>
        </p:spPr>
        <p:txBody>
          <a:bodyPr/>
          <a:lstStyle/>
          <a:p>
            <a:r>
              <a:rPr lang="en-GB" sz="1600" b="1" dirty="0" smtClean="0"/>
              <a:t>RTA's choice</a:t>
            </a:r>
          </a:p>
          <a:p>
            <a:endParaRPr lang="en-GB" sz="1600" dirty="0" smtClean="0"/>
          </a:p>
          <a:p>
            <a:r>
              <a:rPr lang="en-GB" sz="1600" dirty="0" smtClean="0"/>
              <a:t>One or two</a:t>
            </a:r>
            <a:r>
              <a:rPr lang="en-GB" sz="1600" dirty="0"/>
              <a:t>, t</a:t>
            </a:r>
            <a:r>
              <a:rPr lang="en-GB" sz="1600" dirty="0" smtClean="0"/>
              <a:t>he </a:t>
            </a:r>
            <a:r>
              <a:rPr lang="en-GB" sz="1600" dirty="0"/>
              <a:t>MS must demonstrate it is more economical to recruit </a:t>
            </a:r>
            <a:r>
              <a:rPr lang="en-GB" sz="1600" dirty="0" smtClean="0"/>
              <a:t>a </a:t>
            </a:r>
            <a:r>
              <a:rPr lang="en-GB" sz="1600" b="1" dirty="0"/>
              <a:t>language </a:t>
            </a:r>
            <a:r>
              <a:rPr lang="en-GB" sz="1600" b="1" dirty="0" smtClean="0"/>
              <a:t>assistant </a:t>
            </a:r>
            <a:r>
              <a:rPr lang="en-GB" sz="1600" dirty="0"/>
              <a:t>than to use the budget line for </a:t>
            </a:r>
            <a:r>
              <a:rPr lang="en-GB" sz="1600" dirty="0" smtClean="0"/>
              <a:t>interpretation, c</a:t>
            </a:r>
            <a:r>
              <a:rPr lang="fr-BE" sz="1600" dirty="0" err="1" smtClean="0"/>
              <a:t>lear</a:t>
            </a:r>
            <a:r>
              <a:rPr lang="fr-BE" sz="1600" dirty="0" smtClean="0"/>
              <a:t> distribution of </a:t>
            </a:r>
            <a:r>
              <a:rPr lang="fr-BE" sz="1600" dirty="0" err="1" smtClean="0"/>
              <a:t>tasks</a:t>
            </a:r>
            <a:r>
              <a:rPr lang="fr-BE" sz="1600" dirty="0" smtClean="0"/>
              <a:t>: </a:t>
            </a:r>
            <a:r>
              <a:rPr lang="fr-BE" sz="1600" dirty="0" err="1" smtClean="0"/>
              <a:t>Interpreter</a:t>
            </a:r>
            <a:r>
              <a:rPr lang="fr-BE" sz="1600" dirty="0" smtClean="0"/>
              <a:t>/translator/administrative </a:t>
            </a:r>
            <a:r>
              <a:rPr lang="fr-BE" sz="1600" dirty="0" err="1" smtClean="0"/>
              <a:t>tasks</a:t>
            </a:r>
            <a:r>
              <a:rPr lang="fr-BE" sz="1600" dirty="0" smtClean="0"/>
              <a:t>;</a:t>
            </a:r>
          </a:p>
          <a:p>
            <a:endParaRPr lang="en-GB" sz="1600" dirty="0"/>
          </a:p>
          <a:p>
            <a:r>
              <a:rPr lang="en-GB" sz="1600" dirty="0" smtClean="0"/>
              <a:t>Can be </a:t>
            </a:r>
            <a:r>
              <a:rPr lang="en-GB" sz="1600" b="1" dirty="0" smtClean="0"/>
              <a:t>identified </a:t>
            </a:r>
            <a:r>
              <a:rPr lang="en-GB" sz="1600" b="1" dirty="0"/>
              <a:t>and selected</a:t>
            </a:r>
            <a:r>
              <a:rPr lang="en-GB" sz="1600" dirty="0"/>
              <a:t> before the implementation period </a:t>
            </a:r>
            <a:r>
              <a:rPr lang="en-GB" sz="1600" b="1" dirty="0" smtClean="0"/>
              <a:t>during </a:t>
            </a:r>
            <a:r>
              <a:rPr lang="en-GB" sz="1600" dirty="0"/>
              <a:t>the </a:t>
            </a:r>
            <a:r>
              <a:rPr lang="en-GB" sz="1600" b="1" dirty="0" smtClean="0"/>
              <a:t>contract preparation</a:t>
            </a:r>
            <a:r>
              <a:rPr lang="en-GB" sz="1600" dirty="0" smtClean="0"/>
              <a:t> so he/she/they </a:t>
            </a:r>
            <a:r>
              <a:rPr lang="en-GB" sz="1600" dirty="0"/>
              <a:t>are operational from the very first day of venue of the </a:t>
            </a:r>
            <a:r>
              <a:rPr lang="en-GB" sz="1600" dirty="0" smtClean="0"/>
              <a:t>RTA;</a:t>
            </a:r>
          </a:p>
          <a:p>
            <a:endParaRPr lang="fr-BE" sz="1600" dirty="0"/>
          </a:p>
          <a:p>
            <a:r>
              <a:rPr lang="fr-BE" sz="1600" dirty="0" smtClean="0"/>
              <a:t>If the RTA assistant must </a:t>
            </a:r>
            <a:r>
              <a:rPr lang="fr-BE" sz="1600" dirty="0" err="1" smtClean="0"/>
              <a:t>be</a:t>
            </a:r>
            <a:r>
              <a:rPr lang="fr-BE" sz="1600" dirty="0" smtClean="0"/>
              <a:t> </a:t>
            </a:r>
            <a:r>
              <a:rPr lang="fr-BE" sz="1600" dirty="0" err="1" smtClean="0"/>
              <a:t>replaced</a:t>
            </a:r>
            <a:r>
              <a:rPr lang="fr-BE" sz="1600" dirty="0" smtClean="0"/>
              <a:t>, a </a:t>
            </a:r>
            <a:r>
              <a:rPr lang="fr-BE" sz="1600" dirty="0"/>
              <a:t>new</a:t>
            </a:r>
            <a:r>
              <a:rPr lang="fr-BE" sz="1600" b="1" dirty="0"/>
              <a:t> public </a:t>
            </a:r>
            <a:r>
              <a:rPr lang="fr-BE" sz="1600" b="1" dirty="0" err="1"/>
              <a:t>selection</a:t>
            </a:r>
            <a:r>
              <a:rPr lang="fr-BE" sz="1600" b="1" dirty="0"/>
              <a:t> </a:t>
            </a:r>
            <a:r>
              <a:rPr lang="fr-BE" sz="1600" b="1" dirty="0" err="1" smtClean="0"/>
              <a:t>procedure</a:t>
            </a:r>
            <a:r>
              <a:rPr lang="fr-BE" sz="1600" b="1" dirty="0" smtClean="0"/>
              <a:t> </a:t>
            </a:r>
            <a:r>
              <a:rPr lang="fr-BE" sz="1600" dirty="0" smtClean="0"/>
              <a:t>must </a:t>
            </a:r>
            <a:r>
              <a:rPr lang="fr-BE" sz="1600" dirty="0" err="1" smtClean="0"/>
              <a:t>be</a:t>
            </a:r>
            <a:r>
              <a:rPr lang="fr-BE" sz="1600" dirty="0" smtClean="0"/>
              <a:t> </a:t>
            </a:r>
            <a:r>
              <a:rPr lang="fr-BE" sz="1600" dirty="0" err="1" smtClean="0"/>
              <a:t>carried</a:t>
            </a:r>
            <a:r>
              <a:rPr lang="fr-BE" sz="1600" dirty="0" smtClean="0"/>
              <a:t> out </a:t>
            </a:r>
            <a:r>
              <a:rPr lang="fr-BE" sz="1600" dirty="0" err="1" smtClean="0"/>
              <a:t>with</a:t>
            </a:r>
            <a:r>
              <a:rPr lang="fr-BE" sz="1600" dirty="0" smtClean="0"/>
              <a:t> public </a:t>
            </a:r>
            <a:r>
              <a:rPr lang="fr-BE" sz="1600" dirty="0" err="1" smtClean="0"/>
              <a:t>advertisement</a:t>
            </a:r>
            <a:r>
              <a:rPr lang="fr-BE" sz="1600" dirty="0" smtClean="0"/>
              <a:t> (</a:t>
            </a:r>
            <a:r>
              <a:rPr lang="fr-BE" sz="1600" dirty="0" err="1" smtClean="0"/>
              <a:t>beneficiary's</a:t>
            </a:r>
            <a:r>
              <a:rPr lang="fr-BE" sz="1600" dirty="0" smtClean="0"/>
              <a:t> </a:t>
            </a:r>
            <a:r>
              <a:rPr lang="fr-BE" sz="1600" dirty="0" err="1" smtClean="0"/>
              <a:t>webpage</a:t>
            </a:r>
            <a:r>
              <a:rPr lang="fr-BE" sz="1600" dirty="0" smtClean="0"/>
              <a:t>, EU </a:t>
            </a:r>
            <a:r>
              <a:rPr lang="fr-BE" sz="1600" dirty="0" err="1" smtClean="0"/>
              <a:t>Delegation</a:t>
            </a:r>
            <a:r>
              <a:rPr lang="fr-BE" sz="1600" dirty="0" smtClean="0"/>
              <a:t>, </a:t>
            </a:r>
            <a:r>
              <a:rPr lang="fr-BE" sz="1600" dirty="0" err="1" smtClean="0"/>
              <a:t>newspapers</a:t>
            </a:r>
            <a:r>
              <a:rPr lang="fr-BE" sz="1600" dirty="0" smtClean="0"/>
              <a:t>);</a:t>
            </a:r>
          </a:p>
          <a:p>
            <a:endParaRPr lang="fr-BE" sz="1600" dirty="0" smtClean="0"/>
          </a:p>
          <a:p>
            <a:r>
              <a:rPr lang="fr-BE" sz="1600" dirty="0" smtClean="0"/>
              <a:t>If RTA assistant </a:t>
            </a:r>
            <a:r>
              <a:rPr lang="fr-BE" sz="1600" dirty="0" err="1" smtClean="0"/>
              <a:t>participates</a:t>
            </a:r>
            <a:r>
              <a:rPr lang="fr-BE" sz="1600" dirty="0" smtClean="0"/>
              <a:t> as </a:t>
            </a:r>
            <a:r>
              <a:rPr lang="fr-BE" sz="1600" b="1" dirty="0" err="1" smtClean="0"/>
              <a:t>interpreter</a:t>
            </a:r>
            <a:r>
              <a:rPr lang="fr-BE" sz="1600" dirty="0" smtClean="0"/>
              <a:t> in </a:t>
            </a:r>
            <a:r>
              <a:rPr lang="fr-BE" sz="1600" b="1" dirty="0" err="1" smtClean="0"/>
              <a:t>study</a:t>
            </a:r>
            <a:r>
              <a:rPr lang="fr-BE" sz="1600" b="1" dirty="0" smtClean="0"/>
              <a:t> </a:t>
            </a:r>
            <a:r>
              <a:rPr lang="fr-BE" sz="1600" b="1" dirty="0" err="1" smtClean="0"/>
              <a:t>visit</a:t>
            </a:r>
            <a:r>
              <a:rPr lang="fr-BE" sz="1600" dirty="0" smtClean="0"/>
              <a:t>, </a:t>
            </a:r>
            <a:r>
              <a:rPr lang="fr-BE" sz="1600" dirty="0" err="1" smtClean="0"/>
              <a:t>he</a:t>
            </a:r>
            <a:r>
              <a:rPr lang="fr-BE" sz="1600" dirty="0" smtClean="0"/>
              <a:t>/</a:t>
            </a:r>
            <a:r>
              <a:rPr lang="fr-BE" sz="1600" dirty="0" err="1" smtClean="0"/>
              <a:t>she</a:t>
            </a:r>
            <a:r>
              <a:rPr lang="fr-BE" sz="1600" dirty="0" smtClean="0"/>
              <a:t> </a:t>
            </a:r>
            <a:r>
              <a:rPr lang="en-GB" sz="1600" dirty="0" smtClean="0"/>
              <a:t>receives </a:t>
            </a:r>
            <a:r>
              <a:rPr lang="en-GB" sz="1600" dirty="0"/>
              <a:t>travel costs and Per </a:t>
            </a:r>
            <a:r>
              <a:rPr lang="en-GB" sz="1600" dirty="0" smtClean="0"/>
              <a:t>Diem but no interpretation fees;</a:t>
            </a:r>
          </a:p>
          <a:p>
            <a:endParaRPr lang="en-GB" sz="1600" dirty="0" smtClean="0"/>
          </a:p>
          <a:p>
            <a:r>
              <a:rPr lang="fr-BE" sz="1600" dirty="0" smtClean="0"/>
              <a:t>Service </a:t>
            </a:r>
            <a:r>
              <a:rPr lang="fr-BE" sz="1600" dirty="0" err="1" smtClean="0"/>
              <a:t>contract</a:t>
            </a:r>
            <a:r>
              <a:rPr lang="fr-BE" sz="1600" dirty="0" smtClean="0"/>
              <a:t> (local </a:t>
            </a:r>
            <a:r>
              <a:rPr lang="fr-BE" sz="1600" dirty="0" err="1" smtClean="0"/>
              <a:t>legislation</a:t>
            </a:r>
            <a:r>
              <a:rPr lang="fr-BE" sz="1600" dirty="0" smtClean="0"/>
              <a:t> </a:t>
            </a:r>
            <a:r>
              <a:rPr lang="fr-BE" sz="1600" dirty="0" err="1" smtClean="0"/>
              <a:t>applyes</a:t>
            </a:r>
            <a:r>
              <a:rPr lang="fr-BE" sz="1600" dirty="0" smtClean="0"/>
              <a:t>) </a:t>
            </a:r>
            <a:r>
              <a:rPr lang="fr-BE" sz="1600" dirty="0" err="1" smtClean="0"/>
              <a:t>should</a:t>
            </a:r>
            <a:r>
              <a:rPr lang="fr-BE" sz="1600" dirty="0" smtClean="0"/>
              <a:t> </a:t>
            </a:r>
            <a:r>
              <a:rPr lang="fr-BE" sz="1600" dirty="0" err="1" smtClean="0"/>
              <a:t>start</a:t>
            </a:r>
            <a:r>
              <a:rPr lang="fr-BE" sz="1600" dirty="0" smtClean="0"/>
              <a:t> </a:t>
            </a:r>
            <a:r>
              <a:rPr lang="fr-BE" sz="1600" dirty="0" err="1" smtClean="0"/>
              <a:t>day</a:t>
            </a:r>
            <a:r>
              <a:rPr lang="fr-BE" sz="1600" dirty="0" smtClean="0"/>
              <a:t> of </a:t>
            </a:r>
            <a:r>
              <a:rPr lang="fr-BE" sz="1600" dirty="0" err="1" smtClean="0"/>
              <a:t>arrival</a:t>
            </a:r>
            <a:r>
              <a:rPr lang="fr-BE" sz="1600" dirty="0" smtClean="0"/>
              <a:t> of RTA, </a:t>
            </a:r>
            <a:r>
              <a:rPr lang="fr-BE" sz="1600" b="1" dirty="0" smtClean="0"/>
              <a:t>not </a:t>
            </a:r>
            <a:r>
              <a:rPr lang="fr-BE" sz="1600" b="1" dirty="0" err="1" smtClean="0"/>
              <a:t>before</a:t>
            </a:r>
            <a:r>
              <a:rPr lang="fr-BE" sz="1600" b="1" dirty="0" smtClean="0"/>
              <a:t>.</a:t>
            </a:r>
            <a:endParaRPr lang="en-GB" sz="1600" b="1"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17</a:t>
            </a:fld>
            <a:endParaRPr lang="en-GB">
              <a:solidFill>
                <a:srgbClr val="000000"/>
              </a:solidFill>
            </a:endParaRPr>
          </a:p>
        </p:txBody>
      </p:sp>
    </p:spTree>
    <p:extLst>
      <p:ext uri="{BB962C8B-B14F-4D97-AF65-F5344CB8AC3E}">
        <p14:creationId xmlns:p14="http://schemas.microsoft.com/office/powerpoint/2010/main" val="3397651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990600"/>
            <a:ext cx="4267199" cy="5867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20001" y="120732"/>
            <a:ext cx="1219200" cy="75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lIns="0" tIns="0" rIns="0" bIns="0"/>
          <a:lstStyle/>
          <a:p>
            <a:r>
              <a:rPr lang="fr-BE" sz="3200" dirty="0" err="1">
                <a:solidFill>
                  <a:srgbClr val="C00000"/>
                </a:solidFill>
              </a:rPr>
              <a:t>Role</a:t>
            </a:r>
            <a:r>
              <a:rPr lang="fr-BE" sz="3200" dirty="0">
                <a:solidFill>
                  <a:srgbClr val="C00000"/>
                </a:solidFill>
              </a:rPr>
              <a:t> of the </a:t>
            </a:r>
            <a:r>
              <a:rPr lang="fr-BE" sz="3200" dirty="0" err="1" smtClean="0">
                <a:solidFill>
                  <a:srgbClr val="C00000"/>
                </a:solidFill>
              </a:rPr>
              <a:t>Beneficiary</a:t>
            </a:r>
            <a:r>
              <a:rPr lang="fr-BE" sz="3200" dirty="0" smtClean="0">
                <a:solidFill>
                  <a:srgbClr val="C00000"/>
                </a:solidFill>
              </a:rPr>
              <a:t> PL and RTA</a:t>
            </a:r>
            <a:endParaRPr lang="en-GB" sz="3200" dirty="0">
              <a:solidFill>
                <a:srgbClr val="C00000"/>
              </a:solidFill>
            </a:endParaRPr>
          </a:p>
        </p:txBody>
      </p:sp>
      <p:sp>
        <p:nvSpPr>
          <p:cNvPr id="3" name="Content Placeholder 2"/>
          <p:cNvSpPr>
            <a:spLocks noGrp="1"/>
          </p:cNvSpPr>
          <p:nvPr>
            <p:ph idx="1"/>
          </p:nvPr>
        </p:nvSpPr>
        <p:spPr>
          <a:xfrm>
            <a:off x="457200" y="2209800"/>
            <a:ext cx="8229600" cy="4419600"/>
          </a:xfrm>
        </p:spPr>
        <p:txBody>
          <a:bodyPr/>
          <a:lstStyle/>
          <a:p>
            <a:pPr marL="0" indent="0">
              <a:buNone/>
            </a:pPr>
            <a:r>
              <a:rPr lang="en-GB" sz="3000" b="1" dirty="0" smtClean="0">
                <a:solidFill>
                  <a:srgbClr val="C00000"/>
                </a:solidFill>
                <a:latin typeface="+mj-lt"/>
                <a:ea typeface="+mj-ea"/>
                <a:cs typeface="+mj-cs"/>
              </a:rPr>
              <a:t>Master words:</a:t>
            </a:r>
            <a:endParaRPr lang="en-GB" sz="3000" b="1" dirty="0">
              <a:solidFill>
                <a:srgbClr val="C00000"/>
              </a:solidFill>
              <a:latin typeface="+mj-lt"/>
              <a:ea typeface="+mj-ea"/>
              <a:cs typeface="+mj-cs"/>
            </a:endParaRPr>
          </a:p>
          <a:p>
            <a:pPr algn="just" eaLnBrk="1" hangingPunct="1">
              <a:lnSpc>
                <a:spcPct val="90000"/>
              </a:lnSpc>
              <a:buClr>
                <a:srgbClr val="0F5494"/>
              </a:buClr>
              <a:buFont typeface="Arial" panose="020B0604020202020204" pitchFamily="34" charset="0"/>
              <a:buChar char="•"/>
            </a:pPr>
            <a:r>
              <a:rPr lang="en-GB" b="1" dirty="0" smtClean="0"/>
              <a:t>Commitment</a:t>
            </a:r>
          </a:p>
          <a:p>
            <a:pPr>
              <a:lnSpc>
                <a:spcPct val="90000"/>
              </a:lnSpc>
              <a:buFontTx/>
              <a:buChar char="-"/>
            </a:pPr>
            <a:r>
              <a:rPr lang="en-GB" b="1" dirty="0" smtClean="0"/>
              <a:t>Mobilisation </a:t>
            </a:r>
            <a:r>
              <a:rPr lang="en-GB" b="1" dirty="0"/>
              <a:t>of the </a:t>
            </a:r>
            <a:r>
              <a:rPr lang="en-GB" b="1" dirty="0" smtClean="0"/>
              <a:t>institution's staff</a:t>
            </a:r>
          </a:p>
          <a:p>
            <a:pPr algn="just" eaLnBrk="1" hangingPunct="1">
              <a:lnSpc>
                <a:spcPct val="90000"/>
              </a:lnSpc>
              <a:buClr>
                <a:srgbClr val="0F5494"/>
              </a:buClr>
              <a:buFont typeface="Arial" panose="020B0604020202020204" pitchFamily="34" charset="0"/>
              <a:buChar char="•"/>
            </a:pPr>
            <a:r>
              <a:rPr lang="en-GB" b="1" dirty="0" smtClean="0"/>
              <a:t>Ownership</a:t>
            </a:r>
            <a:endParaRPr lang="en-GB" b="1" dirty="0"/>
          </a:p>
          <a:p>
            <a:pPr algn="just" eaLnBrk="1" hangingPunct="1">
              <a:lnSpc>
                <a:spcPct val="90000"/>
              </a:lnSpc>
              <a:buClr>
                <a:srgbClr val="0F5494"/>
              </a:buClr>
              <a:buFont typeface="Arial" panose="020B0604020202020204" pitchFamily="34" charset="0"/>
              <a:buChar char="•"/>
            </a:pPr>
            <a:r>
              <a:rPr lang="fr-BE" b="1" dirty="0"/>
              <a:t>Relation of </a:t>
            </a:r>
            <a:r>
              <a:rPr lang="fr-BE" b="1" u="sng" dirty="0" err="1" smtClean="0"/>
              <a:t>equals</a:t>
            </a:r>
            <a:endParaRPr lang="fr-BE" b="1" u="sng" dirty="0" smtClean="0"/>
          </a:p>
          <a:p>
            <a:pPr marL="0" indent="0">
              <a:lnSpc>
                <a:spcPct val="90000"/>
              </a:lnSpc>
              <a:buNone/>
            </a:pPr>
            <a:r>
              <a:rPr lang="en-GB" sz="3000" b="1" dirty="0">
                <a:solidFill>
                  <a:srgbClr val="C00000"/>
                </a:solidFill>
                <a:latin typeface="+mj-lt"/>
                <a:ea typeface="+mj-ea"/>
                <a:cs typeface="+mj-cs"/>
              </a:rPr>
              <a:t>Best practices:</a:t>
            </a:r>
          </a:p>
          <a:p>
            <a:pPr marL="0" indent="0">
              <a:buNone/>
            </a:pPr>
            <a:r>
              <a:rPr lang="en-GB" b="1" dirty="0" smtClean="0"/>
              <a:t>- BA component leaders</a:t>
            </a:r>
          </a:p>
          <a:p>
            <a:pPr marL="0" indent="0">
              <a:buNone/>
            </a:pPr>
            <a:r>
              <a:rPr lang="en-GB" b="1" dirty="0" smtClean="0"/>
              <a:t>- Working groups</a:t>
            </a:r>
          </a:p>
          <a:p>
            <a:pPr marL="0" indent="0">
              <a:buNone/>
            </a:pPr>
            <a:r>
              <a:rPr lang="en-GB" b="1" dirty="0" smtClean="0"/>
              <a:t>- Synergies with other </a:t>
            </a:r>
            <a:r>
              <a:rPr lang="en-GB" b="1" dirty="0"/>
              <a:t>stakeholders?</a:t>
            </a:r>
          </a:p>
          <a:p>
            <a:pPr>
              <a:buFontTx/>
              <a:buChar char="-"/>
            </a:pPr>
            <a:endParaRPr lang="en-GB" b="1" dirty="0"/>
          </a:p>
          <a:p>
            <a:endParaRPr lang="en-GB" dirty="0" smtClean="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18</a:t>
            </a:fld>
            <a:endParaRPr lang="en-GB" dirty="0">
              <a:solidFill>
                <a:srgbClr val="000000"/>
              </a:solidFill>
            </a:endParaRPr>
          </a:p>
        </p:txBody>
      </p:sp>
      <p:sp>
        <p:nvSpPr>
          <p:cNvPr id="5"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Who?</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9993798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04800" y="1125538"/>
            <a:ext cx="8229600" cy="723900"/>
          </a:xfrm>
        </p:spPr>
        <p:txBody>
          <a:bodyPr/>
          <a:lstStyle/>
          <a:p>
            <a:pPr indent="0" eaLnBrk="1" hangingPunct="1"/>
            <a:r>
              <a:rPr lang="en-GB" sz="3200" dirty="0" smtClean="0">
                <a:solidFill>
                  <a:srgbClr val="C00000"/>
                </a:solidFill>
              </a:rPr>
              <a:t>CONTRACTING AUTHORITY (CA)</a:t>
            </a:r>
          </a:p>
        </p:txBody>
      </p:sp>
      <p:sp>
        <p:nvSpPr>
          <p:cNvPr id="8195" name="Rectangle 3"/>
          <p:cNvSpPr>
            <a:spLocks noGrp="1" noChangeArrowheads="1"/>
          </p:cNvSpPr>
          <p:nvPr>
            <p:ph type="body" idx="1"/>
          </p:nvPr>
        </p:nvSpPr>
        <p:spPr>
          <a:xfrm>
            <a:off x="381000" y="1295400"/>
            <a:ext cx="8610600" cy="5638800"/>
          </a:xfrm>
        </p:spPr>
        <p:txBody>
          <a:bodyPr/>
          <a:lstStyle/>
          <a:p>
            <a:pPr marL="0" indent="0" algn="just" eaLnBrk="1" hangingPunct="1">
              <a:lnSpc>
                <a:spcPct val="90000"/>
              </a:lnSpc>
              <a:buClr>
                <a:srgbClr val="0F5494"/>
              </a:buClr>
              <a:buNone/>
            </a:pPr>
            <a:endParaRPr lang="en-GB" dirty="0" smtClean="0"/>
          </a:p>
          <a:p>
            <a:pPr algn="just" eaLnBrk="1" hangingPunct="1">
              <a:lnSpc>
                <a:spcPct val="90000"/>
              </a:lnSpc>
              <a:buClr>
                <a:srgbClr val="0F5494"/>
              </a:buClr>
            </a:pPr>
            <a:r>
              <a:rPr lang="en-GB" dirty="0" smtClean="0"/>
              <a:t>Twinning partners should always refer to the </a:t>
            </a:r>
            <a:r>
              <a:rPr lang="en-GB" b="1" dirty="0"/>
              <a:t>Contracting Authority</a:t>
            </a:r>
            <a:r>
              <a:rPr lang="en-GB" dirty="0"/>
              <a:t> for </a:t>
            </a:r>
            <a:r>
              <a:rPr lang="en-GB" dirty="0" smtClean="0"/>
              <a:t>financial and contractual issues </a:t>
            </a:r>
          </a:p>
          <a:p>
            <a:pPr algn="just" eaLnBrk="1" hangingPunct="1">
              <a:lnSpc>
                <a:spcPct val="90000"/>
              </a:lnSpc>
              <a:buClr>
                <a:srgbClr val="0F5494"/>
              </a:buClr>
            </a:pPr>
            <a:endParaRPr lang="en-GB" dirty="0" smtClean="0"/>
          </a:p>
          <a:p>
            <a:pPr algn="just" eaLnBrk="1" hangingPunct="1">
              <a:lnSpc>
                <a:spcPct val="90000"/>
              </a:lnSpc>
              <a:buClr>
                <a:srgbClr val="0F5494"/>
              </a:buClr>
            </a:pPr>
            <a:r>
              <a:rPr lang="en-GB" b="1" u="sng" dirty="0" smtClean="0"/>
              <a:t>The CA can be:</a:t>
            </a:r>
          </a:p>
          <a:p>
            <a:pPr marL="0" indent="0" algn="just" eaLnBrk="1" hangingPunct="1">
              <a:lnSpc>
                <a:spcPct val="90000"/>
              </a:lnSpc>
              <a:buClr>
                <a:srgbClr val="0F5494"/>
              </a:buClr>
              <a:buNone/>
            </a:pPr>
            <a:r>
              <a:rPr lang="en-GB" dirty="0" smtClean="0"/>
              <a:t>1.the </a:t>
            </a:r>
            <a:r>
              <a:rPr lang="en-GB" b="1" dirty="0"/>
              <a:t>Commission</a:t>
            </a:r>
            <a:r>
              <a:rPr lang="en-GB" dirty="0"/>
              <a:t> </a:t>
            </a:r>
            <a:r>
              <a:rPr lang="en-GB" dirty="0" smtClean="0"/>
              <a:t>(for Direct/centralised management programmes), with the </a:t>
            </a:r>
            <a:r>
              <a:rPr lang="en-GB" b="1" dirty="0" smtClean="0"/>
              <a:t>EU Delegation</a:t>
            </a:r>
          </a:p>
          <a:p>
            <a:pPr marL="0" indent="0" algn="just" eaLnBrk="1" hangingPunct="1">
              <a:lnSpc>
                <a:spcPct val="90000"/>
              </a:lnSpc>
              <a:buClr>
                <a:srgbClr val="0F5494"/>
              </a:buClr>
              <a:buNone/>
            </a:pPr>
            <a:r>
              <a:rPr lang="en-GB" dirty="0" smtClean="0"/>
              <a:t> </a:t>
            </a:r>
          </a:p>
          <a:p>
            <a:pPr marL="0" indent="0" algn="just" eaLnBrk="1" hangingPunct="1">
              <a:lnSpc>
                <a:spcPct val="90000"/>
              </a:lnSpc>
              <a:buClr>
                <a:srgbClr val="0F5494"/>
              </a:buClr>
              <a:buNone/>
            </a:pPr>
            <a:r>
              <a:rPr lang="en-GB" dirty="0" smtClean="0"/>
              <a:t>2.the </a:t>
            </a:r>
            <a:r>
              <a:rPr lang="en-GB" b="1" dirty="0"/>
              <a:t>CFCU</a:t>
            </a:r>
            <a:r>
              <a:rPr lang="en-GB" dirty="0"/>
              <a:t> </a:t>
            </a:r>
            <a:r>
              <a:rPr lang="en-GB" dirty="0" smtClean="0"/>
              <a:t>(indirect/decentralised management mode after conferral of management power to the national authorities) in IPA region,</a:t>
            </a:r>
          </a:p>
          <a:p>
            <a:pPr marL="0" indent="0" algn="just" eaLnBrk="1" hangingPunct="1">
              <a:lnSpc>
                <a:spcPct val="90000"/>
              </a:lnSpc>
              <a:buClr>
                <a:srgbClr val="0F5494"/>
              </a:buClr>
              <a:buNone/>
            </a:pPr>
            <a:endParaRPr lang="en-GB" dirty="0" smtClean="0"/>
          </a:p>
          <a:p>
            <a:pPr marL="0" indent="0" algn="just" eaLnBrk="1" hangingPunct="1">
              <a:lnSpc>
                <a:spcPct val="90000"/>
              </a:lnSpc>
              <a:buClr>
                <a:srgbClr val="0F5494"/>
              </a:buClr>
              <a:buNone/>
            </a:pPr>
            <a:r>
              <a:rPr lang="en-GB" dirty="0" smtClean="0"/>
              <a:t>3.or </a:t>
            </a:r>
            <a:r>
              <a:rPr lang="en-GB" dirty="0"/>
              <a:t>the </a:t>
            </a:r>
            <a:r>
              <a:rPr lang="en-GB" b="1" dirty="0"/>
              <a:t>PAO</a:t>
            </a:r>
            <a:r>
              <a:rPr lang="en-GB" dirty="0"/>
              <a:t> for decentralised ENI </a:t>
            </a:r>
            <a:r>
              <a:rPr lang="en-GB" dirty="0" smtClean="0"/>
              <a:t>region partners</a:t>
            </a:r>
            <a:endParaRPr lang="en-GB" dirty="0"/>
          </a:p>
          <a:p>
            <a:pPr eaLnBrk="1" hangingPunct="1">
              <a:lnSpc>
                <a:spcPct val="90000"/>
              </a:lnSpc>
            </a:pPr>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19</a:t>
            </a:fld>
            <a:endParaRPr lang="en-GB" dirty="0">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321810415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C\3\NS\2.3.3.3.6.1 TWINNING\08 RTA training\55th RTA training - 2nd joint IPA&amp;ENI October 2015\Preparations\drafts\Captur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952130" y="1066800"/>
            <a:ext cx="2209799" cy="25146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lstStyle/>
          <a:p>
            <a:r>
              <a:rPr lang="en-GB" sz="3200" dirty="0">
                <a:solidFill>
                  <a:srgbClr val="C00000"/>
                </a:solidFill>
              </a:rPr>
              <a:t>Presentation content</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a:t>
            </a:fld>
            <a:endParaRPr lang="en-GB">
              <a:solidFill>
                <a:srgbClr val="000000"/>
              </a:solidFill>
            </a:endParaRPr>
          </a:p>
        </p:txBody>
      </p:sp>
      <p:sp>
        <p:nvSpPr>
          <p:cNvPr id="8" name="Rectangle 3"/>
          <p:cNvSpPr txBox="1">
            <a:spLocks noChangeArrowheads="1"/>
          </p:cNvSpPr>
          <p:nvPr/>
        </p:nvSpPr>
        <p:spPr bwMode="auto">
          <a:xfrm>
            <a:off x="457200" y="2133601"/>
            <a:ext cx="8229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457200" indent="-457200" eaLnBrk="1" hangingPunct="1">
              <a:lnSpc>
                <a:spcPct val="200000"/>
              </a:lnSpc>
              <a:buClr>
                <a:srgbClr val="0F5494"/>
              </a:buClr>
              <a:buFont typeface="+mj-lt"/>
              <a:buAutoNum type="arabicPeriod"/>
              <a:defRPr/>
            </a:pPr>
            <a:r>
              <a:rPr lang="fr-BE" sz="2800" kern="0" dirty="0" smtClean="0"/>
              <a:t>The instrument and the </a:t>
            </a:r>
            <a:r>
              <a:rPr lang="fr-BE" sz="2800" kern="0" dirty="0" err="1" smtClean="0"/>
              <a:t>actors</a:t>
            </a:r>
            <a:endParaRPr lang="en-GB" sz="2800" kern="0" dirty="0" smtClean="0"/>
          </a:p>
          <a:p>
            <a:pPr marL="457200" indent="-457200" eaLnBrk="1" hangingPunct="1">
              <a:lnSpc>
                <a:spcPct val="200000"/>
              </a:lnSpc>
              <a:buClr>
                <a:srgbClr val="0F5494"/>
              </a:buClr>
              <a:buFont typeface="+mj-lt"/>
              <a:buAutoNum type="arabicPeriod"/>
              <a:defRPr/>
            </a:pPr>
            <a:r>
              <a:rPr lang="en-GB" sz="2800" kern="0" dirty="0" smtClean="0"/>
              <a:t>Twinning Contract</a:t>
            </a:r>
          </a:p>
          <a:p>
            <a:pPr marL="457200" indent="-457200" eaLnBrk="1" hangingPunct="1">
              <a:lnSpc>
                <a:spcPct val="200000"/>
              </a:lnSpc>
              <a:buClr>
                <a:srgbClr val="0F5494"/>
              </a:buClr>
              <a:buFont typeface="+mj-lt"/>
              <a:buAutoNum type="arabicPeriod"/>
              <a:defRPr/>
            </a:pPr>
            <a:r>
              <a:rPr lang="en-GB" sz="2800" kern="0" dirty="0" smtClean="0"/>
              <a:t>Implementation and Reporting</a:t>
            </a:r>
          </a:p>
          <a:p>
            <a:pPr marL="457200" indent="-457200" eaLnBrk="1" hangingPunct="1">
              <a:lnSpc>
                <a:spcPct val="200000"/>
              </a:lnSpc>
              <a:buClr>
                <a:srgbClr val="0F5494"/>
              </a:buClr>
              <a:buFont typeface="+mj-lt"/>
              <a:buAutoNum type="arabicPeriod"/>
              <a:defRPr/>
            </a:pPr>
            <a:r>
              <a:rPr lang="en-GB" sz="2800" kern="0" dirty="0" smtClean="0"/>
              <a:t>Addendums and Side letters </a:t>
            </a:r>
          </a:p>
          <a:p>
            <a:pPr marL="457200" indent="-457200" eaLnBrk="1" hangingPunct="1">
              <a:lnSpc>
                <a:spcPct val="200000"/>
              </a:lnSpc>
              <a:buClr>
                <a:srgbClr val="0F5494"/>
              </a:buClr>
              <a:buFont typeface="+mj-lt"/>
              <a:buAutoNum type="arabicPeriod"/>
              <a:defRPr/>
            </a:pPr>
            <a:r>
              <a:rPr lang="en-GB" sz="2800" kern="0" dirty="0" smtClean="0"/>
              <a:t>Payments</a:t>
            </a:r>
          </a:p>
          <a:p>
            <a:pPr eaLnBrk="1" hangingPunct="1">
              <a:defRPr/>
            </a:pPr>
            <a:endParaRPr lang="en-GB" kern="0" dirty="0" smtClean="0"/>
          </a:p>
        </p:txBody>
      </p:sp>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3810000"/>
            <a:ext cx="1997075" cy="2157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6944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dirty="0" smtClean="0">
                <a:solidFill>
                  <a:srgbClr val="C00000"/>
                </a:solidFill>
              </a:rPr>
              <a:t>Management mode</a:t>
            </a:r>
            <a:endParaRPr lang="en-GB" dirty="0"/>
          </a:p>
        </p:txBody>
      </p:sp>
      <p:sp>
        <p:nvSpPr>
          <p:cNvPr id="4" name="Content Placeholder 3"/>
          <p:cNvSpPr>
            <a:spLocks noGrp="1"/>
          </p:cNvSpPr>
          <p:nvPr>
            <p:ph sz="half" idx="1"/>
          </p:nvPr>
        </p:nvSpPr>
        <p:spPr/>
        <p:txBody>
          <a:bodyPr/>
          <a:lstStyle/>
          <a:p>
            <a:pPr marL="0" indent="0">
              <a:buNone/>
            </a:pPr>
            <a:r>
              <a:rPr lang="fr-BE" sz="2000" b="1" dirty="0" smtClean="0"/>
              <a:t>Direct management</a:t>
            </a:r>
          </a:p>
          <a:p>
            <a:pPr marL="0" indent="0">
              <a:buNone/>
            </a:pPr>
            <a:r>
              <a:rPr lang="fr-BE" sz="2000" b="1" dirty="0" smtClean="0"/>
              <a:t>(EU </a:t>
            </a:r>
            <a:r>
              <a:rPr lang="fr-BE" sz="2000" b="1" dirty="0" err="1" smtClean="0"/>
              <a:t>Delegation</a:t>
            </a:r>
            <a:r>
              <a:rPr lang="fr-BE" sz="2000" b="1" dirty="0" smtClean="0"/>
              <a:t>)</a:t>
            </a:r>
            <a:endParaRPr lang="fr-BE" sz="2000" b="1" dirty="0"/>
          </a:p>
          <a:p>
            <a:endParaRPr lang="fr-BE" sz="2000" dirty="0" smtClean="0"/>
          </a:p>
          <a:p>
            <a:r>
              <a:rPr lang="fr-BE" sz="2000" dirty="0" smtClean="0"/>
              <a:t>Bosnia</a:t>
            </a:r>
          </a:p>
          <a:p>
            <a:r>
              <a:rPr lang="fr-BE" sz="2000" dirty="0" smtClean="0"/>
              <a:t>Albania</a:t>
            </a:r>
          </a:p>
          <a:p>
            <a:r>
              <a:rPr lang="fr-BE" sz="2000" dirty="0" err="1" smtClean="0"/>
              <a:t>Montenegro</a:t>
            </a:r>
            <a:endParaRPr lang="fr-BE" sz="2000" dirty="0" smtClean="0"/>
          </a:p>
          <a:p>
            <a:r>
              <a:rPr lang="fr-BE" sz="2000" dirty="0" smtClean="0"/>
              <a:t>Kosovo*</a:t>
            </a:r>
          </a:p>
        </p:txBody>
      </p:sp>
      <p:sp>
        <p:nvSpPr>
          <p:cNvPr id="5" name="Content Placeholder 4"/>
          <p:cNvSpPr>
            <a:spLocks noGrp="1"/>
          </p:cNvSpPr>
          <p:nvPr>
            <p:ph sz="half" idx="2"/>
          </p:nvPr>
        </p:nvSpPr>
        <p:spPr/>
        <p:txBody>
          <a:bodyPr/>
          <a:lstStyle/>
          <a:p>
            <a:pPr marL="0" indent="0">
              <a:buNone/>
            </a:pPr>
            <a:r>
              <a:rPr lang="fr-BE" sz="2000" b="1" dirty="0" smtClean="0"/>
              <a:t>Indirect management</a:t>
            </a:r>
          </a:p>
          <a:p>
            <a:pPr marL="0" indent="0">
              <a:buNone/>
            </a:pPr>
            <a:r>
              <a:rPr lang="fr-BE" sz="2000" b="1" dirty="0" smtClean="0"/>
              <a:t>(CFCU/D/A)</a:t>
            </a:r>
          </a:p>
          <a:p>
            <a:endParaRPr lang="fr-BE" sz="2000" dirty="0" smtClean="0"/>
          </a:p>
          <a:p>
            <a:r>
              <a:rPr lang="fr-BE" sz="2000" dirty="0" err="1" smtClean="0"/>
              <a:t>Turkey</a:t>
            </a:r>
            <a:endParaRPr lang="fr-BE" sz="2000" dirty="0" smtClean="0"/>
          </a:p>
          <a:p>
            <a:r>
              <a:rPr lang="fr-BE" sz="2000" dirty="0" smtClean="0"/>
              <a:t>Former Yugoslav Republic of Macedonia</a:t>
            </a:r>
          </a:p>
          <a:p>
            <a:r>
              <a:rPr lang="fr-BE" sz="2000" dirty="0" err="1" smtClean="0"/>
              <a:t>Serbia</a:t>
            </a:r>
            <a:r>
              <a:rPr lang="fr-BE" sz="2000" dirty="0" smtClean="0"/>
              <a:t> </a:t>
            </a:r>
            <a:endParaRPr lang="en-GB" sz="2000" dirty="0"/>
          </a:p>
          <a:p>
            <a:pPr marL="0" indent="0">
              <a:buNone/>
            </a:pPr>
            <a:endParaRPr lang="en-GB" sz="2000" dirty="0"/>
          </a:p>
        </p:txBody>
      </p:sp>
      <p:sp>
        <p:nvSpPr>
          <p:cNvPr id="2" name="Slide Number Placeholder 1"/>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20</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					</a:t>
            </a:r>
            <a:r>
              <a:rPr lang="en-US" sz="2400" kern="0" dirty="0" smtClean="0">
                <a:solidFill>
                  <a:srgbClr val="FFFF00"/>
                </a:solidFill>
              </a:rPr>
              <a:t>IPA</a:t>
            </a:r>
            <a:r>
              <a:rPr lang="en-US" sz="1400" kern="0" dirty="0" smtClean="0">
                <a:solidFill>
                  <a:schemeClr val="bg1"/>
                </a:solidFill>
              </a:rPr>
              <a:t/>
            </a:r>
            <a:br>
              <a:rPr lang="en-US" sz="1400" kern="0" dirty="0" smtClean="0">
                <a:solidFill>
                  <a:schemeClr val="bg1"/>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24019453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dirty="0" smtClean="0">
                <a:solidFill>
                  <a:srgbClr val="C00000"/>
                </a:solidFill>
              </a:rPr>
              <a:t>Management mode</a:t>
            </a:r>
            <a:endParaRPr lang="en-GB" dirty="0"/>
          </a:p>
        </p:txBody>
      </p:sp>
      <p:sp>
        <p:nvSpPr>
          <p:cNvPr id="4" name="Content Placeholder 3"/>
          <p:cNvSpPr>
            <a:spLocks noGrp="1"/>
          </p:cNvSpPr>
          <p:nvPr>
            <p:ph sz="half" idx="1"/>
          </p:nvPr>
        </p:nvSpPr>
        <p:spPr/>
        <p:txBody>
          <a:bodyPr/>
          <a:lstStyle/>
          <a:p>
            <a:pPr marL="0" indent="0">
              <a:buNone/>
            </a:pPr>
            <a:r>
              <a:rPr lang="fr-BE" sz="2000" b="1" dirty="0" smtClean="0"/>
              <a:t> </a:t>
            </a:r>
            <a:r>
              <a:rPr lang="fr-BE" sz="2000" b="1" dirty="0" err="1" smtClean="0"/>
              <a:t>Centralised</a:t>
            </a:r>
            <a:r>
              <a:rPr lang="fr-BE" sz="2000" b="1" dirty="0" smtClean="0"/>
              <a:t> /Direct management</a:t>
            </a:r>
          </a:p>
          <a:p>
            <a:pPr marL="0" indent="0">
              <a:buNone/>
            </a:pPr>
            <a:r>
              <a:rPr lang="fr-BE" sz="2000" b="1" dirty="0" smtClean="0"/>
              <a:t>(EU </a:t>
            </a:r>
            <a:r>
              <a:rPr lang="fr-BE" sz="2000" b="1" dirty="0" err="1" smtClean="0"/>
              <a:t>Delegation</a:t>
            </a:r>
            <a:r>
              <a:rPr lang="fr-BE" sz="2000" b="1" dirty="0" smtClean="0"/>
              <a:t>)</a:t>
            </a:r>
          </a:p>
          <a:p>
            <a:endParaRPr lang="fr-BE" sz="2000" b="1" dirty="0"/>
          </a:p>
          <a:p>
            <a:pPr lvl="0" eaLnBrk="1" hangingPunct="1">
              <a:lnSpc>
                <a:spcPts val="2200"/>
              </a:lnSpc>
              <a:buFont typeface="Arial" panose="020B0604020202020204" pitchFamily="34" charset="0"/>
              <a:buChar char="•"/>
            </a:pPr>
            <a:r>
              <a:rPr lang="en-GB" sz="2000" dirty="0"/>
              <a:t>Israel</a:t>
            </a:r>
          </a:p>
          <a:p>
            <a:pPr lvl="0" eaLnBrk="1" hangingPunct="1">
              <a:lnSpc>
                <a:spcPts val="2200"/>
              </a:lnSpc>
              <a:buFont typeface="Arial" panose="020B0604020202020204" pitchFamily="34" charset="0"/>
              <a:buChar char="•"/>
            </a:pPr>
            <a:r>
              <a:rPr lang="en-GB" sz="2000" dirty="0"/>
              <a:t>Armenia</a:t>
            </a:r>
          </a:p>
          <a:p>
            <a:pPr lvl="0" eaLnBrk="1" hangingPunct="1">
              <a:lnSpc>
                <a:spcPts val="2200"/>
              </a:lnSpc>
              <a:buFont typeface="Arial" panose="020B0604020202020204" pitchFamily="34" charset="0"/>
              <a:buChar char="•"/>
            </a:pPr>
            <a:r>
              <a:rPr lang="en-GB" sz="2000" dirty="0"/>
              <a:t>Georgia</a:t>
            </a:r>
          </a:p>
          <a:p>
            <a:pPr lvl="0" eaLnBrk="1" hangingPunct="1">
              <a:lnSpc>
                <a:spcPts val="2200"/>
              </a:lnSpc>
              <a:buFont typeface="Arial" panose="020B0604020202020204" pitchFamily="34" charset="0"/>
              <a:buChar char="•"/>
            </a:pPr>
            <a:r>
              <a:rPr lang="en-GB" sz="2000" dirty="0"/>
              <a:t>Azerbaijan </a:t>
            </a:r>
          </a:p>
          <a:p>
            <a:pPr lvl="0" eaLnBrk="1" hangingPunct="1">
              <a:lnSpc>
                <a:spcPts val="2200"/>
              </a:lnSpc>
              <a:buFont typeface="Arial" panose="020B0604020202020204" pitchFamily="34" charset="0"/>
              <a:buChar char="•"/>
            </a:pPr>
            <a:r>
              <a:rPr lang="en-GB" sz="2000" dirty="0"/>
              <a:t>Ukraine</a:t>
            </a:r>
          </a:p>
          <a:p>
            <a:pPr lvl="0" eaLnBrk="1" hangingPunct="1">
              <a:lnSpc>
                <a:spcPts val="2200"/>
              </a:lnSpc>
              <a:buFont typeface="Arial" panose="020B0604020202020204" pitchFamily="34" charset="0"/>
              <a:buChar char="•"/>
            </a:pPr>
            <a:r>
              <a:rPr lang="en-GB" sz="2000" dirty="0"/>
              <a:t>Moldova</a:t>
            </a:r>
          </a:p>
          <a:p>
            <a:endParaRPr lang="fr-BE" sz="2000" b="1" dirty="0"/>
          </a:p>
          <a:p>
            <a:endParaRPr lang="fr-BE" sz="2000" dirty="0" smtClean="0"/>
          </a:p>
        </p:txBody>
      </p:sp>
      <p:sp>
        <p:nvSpPr>
          <p:cNvPr id="5" name="Content Placeholder 4"/>
          <p:cNvSpPr>
            <a:spLocks noGrp="1"/>
          </p:cNvSpPr>
          <p:nvPr>
            <p:ph sz="half" idx="2"/>
          </p:nvPr>
        </p:nvSpPr>
        <p:spPr/>
        <p:txBody>
          <a:bodyPr/>
          <a:lstStyle/>
          <a:p>
            <a:pPr marL="0" indent="0">
              <a:buNone/>
            </a:pPr>
            <a:r>
              <a:rPr lang="fr-BE" sz="2000" b="1" dirty="0" err="1" smtClean="0"/>
              <a:t>Decentralised</a:t>
            </a:r>
            <a:r>
              <a:rPr lang="fr-BE" sz="2000" b="1" dirty="0" smtClean="0"/>
              <a:t>/Indirect management</a:t>
            </a:r>
          </a:p>
          <a:p>
            <a:pPr marL="0" indent="0">
              <a:buNone/>
            </a:pPr>
            <a:r>
              <a:rPr lang="fr-BE" sz="2000" b="1" dirty="0" smtClean="0"/>
              <a:t>(PAO)</a:t>
            </a:r>
          </a:p>
          <a:p>
            <a:endParaRPr lang="fr-BE" sz="2000" dirty="0" smtClean="0"/>
          </a:p>
          <a:p>
            <a:pPr eaLnBrk="1" hangingPunct="1">
              <a:lnSpc>
                <a:spcPts val="2200"/>
              </a:lnSpc>
            </a:pPr>
            <a:r>
              <a:rPr lang="en-GB" sz="2000" dirty="0"/>
              <a:t>Morocco </a:t>
            </a:r>
          </a:p>
          <a:p>
            <a:pPr eaLnBrk="1" hangingPunct="1">
              <a:lnSpc>
                <a:spcPts val="2200"/>
              </a:lnSpc>
            </a:pPr>
            <a:r>
              <a:rPr lang="en-GB" sz="2000" dirty="0"/>
              <a:t>Algeria</a:t>
            </a:r>
          </a:p>
          <a:p>
            <a:pPr eaLnBrk="1" hangingPunct="1">
              <a:lnSpc>
                <a:spcPts val="2200"/>
              </a:lnSpc>
            </a:pPr>
            <a:r>
              <a:rPr lang="en-GB" sz="2000" dirty="0"/>
              <a:t>Tunisia</a:t>
            </a:r>
          </a:p>
          <a:p>
            <a:pPr eaLnBrk="1" hangingPunct="1">
              <a:lnSpc>
                <a:spcPts val="2200"/>
              </a:lnSpc>
            </a:pPr>
            <a:r>
              <a:rPr lang="en-GB" sz="2000" dirty="0"/>
              <a:t>Egypt</a:t>
            </a:r>
          </a:p>
          <a:p>
            <a:pPr eaLnBrk="1" hangingPunct="1">
              <a:lnSpc>
                <a:spcPts val="2200"/>
              </a:lnSpc>
            </a:pPr>
            <a:r>
              <a:rPr lang="en-GB" sz="2000" dirty="0"/>
              <a:t>Jordan</a:t>
            </a:r>
          </a:p>
          <a:p>
            <a:pPr eaLnBrk="1" hangingPunct="1">
              <a:lnSpc>
                <a:spcPts val="2200"/>
              </a:lnSpc>
            </a:pPr>
            <a:r>
              <a:rPr lang="en-GB" sz="2000" dirty="0"/>
              <a:t>Lebanon</a:t>
            </a:r>
          </a:p>
          <a:p>
            <a:pPr marL="0" indent="0">
              <a:buNone/>
            </a:pPr>
            <a:endParaRPr lang="en-GB" sz="2000" dirty="0"/>
          </a:p>
        </p:txBody>
      </p:sp>
      <p:sp>
        <p:nvSpPr>
          <p:cNvPr id="2" name="Slide Number Placeholder 1"/>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21</a:t>
            </a:fld>
            <a:endParaRPr lang="en-GB">
              <a:solidFill>
                <a:srgbClr val="000000"/>
              </a:solidFill>
            </a:endParaRPr>
          </a:p>
        </p:txBody>
      </p:sp>
      <p:sp>
        <p:nvSpPr>
          <p:cNvPr id="6"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US" sz="2400" kern="0" dirty="0" smtClean="0">
                <a:solidFill>
                  <a:schemeClr val="bg1"/>
                </a:solidFill>
              </a:rPr>
              <a:t>How?					</a:t>
            </a:r>
            <a:r>
              <a:rPr lang="en-US" sz="2400" kern="0" dirty="0" smtClean="0">
                <a:solidFill>
                  <a:srgbClr val="FFFF00"/>
                </a:solidFill>
              </a:rPr>
              <a:t>ENI</a:t>
            </a:r>
            <a:r>
              <a:rPr lang="en-US" sz="1400" kern="0" dirty="0" smtClean="0">
                <a:solidFill>
                  <a:srgbClr val="FFFF00"/>
                </a:solidFill>
              </a:rPr>
              <a:t/>
            </a:r>
            <a:br>
              <a:rPr lang="en-US" sz="1400" kern="0" dirty="0" smtClean="0">
                <a:solidFill>
                  <a:srgbClr val="FFFF00"/>
                </a:solidFill>
              </a:rPr>
            </a:br>
            <a:r>
              <a:rPr lang="fr-FR" sz="1100" kern="0" dirty="0" smtClean="0">
                <a:solidFill>
                  <a:schemeClr val="bg1"/>
                </a:solidFill>
              </a:rPr>
              <a:t>                                      </a:t>
            </a:r>
            <a:endParaRPr lang="en-US" sz="1600" kern="0" dirty="0" smtClean="0">
              <a:solidFill>
                <a:schemeClr val="bg1"/>
              </a:solidFill>
            </a:endParaRPr>
          </a:p>
        </p:txBody>
      </p:sp>
    </p:spTree>
    <p:extLst>
      <p:ext uri="{BB962C8B-B14F-4D97-AF65-F5344CB8AC3E}">
        <p14:creationId xmlns:p14="http://schemas.microsoft.com/office/powerpoint/2010/main" val="29169775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95288" y="1501775"/>
            <a:ext cx="8229600" cy="661988"/>
          </a:xfrm>
        </p:spPr>
        <p:txBody>
          <a:bodyPr/>
          <a:lstStyle/>
          <a:p>
            <a:pPr indent="0" eaLnBrk="1" hangingPunct="1"/>
            <a:r>
              <a:rPr lang="en-GB" sz="2600" dirty="0" smtClean="0">
                <a:solidFill>
                  <a:schemeClr val="bg1"/>
                </a:solidFill>
              </a:rPr>
              <a:t>TWINNING CONTRACT</a:t>
            </a:r>
          </a:p>
        </p:txBody>
      </p:sp>
      <p:sp>
        <p:nvSpPr>
          <p:cNvPr id="6147" name="Rectangle 3"/>
          <p:cNvSpPr>
            <a:spLocks noGrp="1" noChangeArrowheads="1"/>
          </p:cNvSpPr>
          <p:nvPr>
            <p:ph type="body" idx="1"/>
          </p:nvPr>
        </p:nvSpPr>
        <p:spPr>
          <a:xfrm>
            <a:off x="468313" y="1700213"/>
            <a:ext cx="8229600" cy="5005387"/>
          </a:xfrm>
          <a:ln>
            <a:solidFill>
              <a:schemeClr val="bg1"/>
            </a:solidFill>
          </a:ln>
        </p:spPr>
        <p:txBody>
          <a:bodyPr/>
          <a:lstStyle/>
          <a:p>
            <a:pPr marL="533400" indent="-533400" algn="ctr" eaLnBrk="1" hangingPunct="1">
              <a:buFontTx/>
              <a:buNone/>
            </a:pPr>
            <a:r>
              <a:rPr lang="en-GB" sz="2000" dirty="0" smtClean="0"/>
              <a:t>	</a:t>
            </a:r>
          </a:p>
          <a:p>
            <a:pPr marL="533400" indent="-533400" algn="just" eaLnBrk="1" hangingPunct="1">
              <a:buClr>
                <a:srgbClr val="0F5494"/>
              </a:buClr>
            </a:pPr>
            <a:r>
              <a:rPr lang="en-GB" dirty="0" smtClean="0"/>
              <a:t>The formal commitment will be in the form of a ‘Twinning Contract’. </a:t>
            </a:r>
            <a:r>
              <a:rPr lang="en-GB" dirty="0">
                <a:solidFill>
                  <a:srgbClr val="DC280A"/>
                </a:solidFill>
              </a:rPr>
              <a:t>S</a:t>
            </a:r>
            <a:r>
              <a:rPr lang="en-GB" dirty="0" smtClean="0">
                <a:solidFill>
                  <a:srgbClr val="DC280A"/>
                </a:solidFill>
              </a:rPr>
              <a:t>pecifies the obligations of both administrations in the MS </a:t>
            </a:r>
            <a:r>
              <a:rPr lang="en-GB" b="1" u="sng" dirty="0" smtClean="0">
                <a:solidFill>
                  <a:srgbClr val="DC280A"/>
                </a:solidFill>
              </a:rPr>
              <a:t>and</a:t>
            </a:r>
            <a:r>
              <a:rPr lang="en-GB" u="sng" dirty="0" smtClean="0">
                <a:solidFill>
                  <a:srgbClr val="DC280A"/>
                </a:solidFill>
              </a:rPr>
              <a:t> its beneficiary counterpart</a:t>
            </a:r>
            <a:endParaRPr lang="en-GB" dirty="0" smtClean="0"/>
          </a:p>
          <a:p>
            <a:pPr lvl="0" eaLnBrk="1" hangingPunct="1">
              <a:buClr>
                <a:srgbClr val="0F5494"/>
              </a:buClr>
            </a:pPr>
            <a:endParaRPr lang="en-GB" dirty="0" smtClean="0"/>
          </a:p>
          <a:p>
            <a:pPr lvl="0" eaLnBrk="1" hangingPunct="1">
              <a:buClr>
                <a:srgbClr val="0F5494"/>
              </a:buClr>
            </a:pPr>
            <a:r>
              <a:rPr lang="en-GB" dirty="0" smtClean="0"/>
              <a:t>Drafting </a:t>
            </a:r>
            <a:r>
              <a:rPr lang="en-GB" dirty="0"/>
              <a:t>Twinning contract and work plan must be a </a:t>
            </a:r>
            <a:r>
              <a:rPr lang="en-GB" dirty="0">
                <a:solidFill>
                  <a:srgbClr val="FF0000"/>
                </a:solidFill>
              </a:rPr>
              <a:t>joint </a:t>
            </a:r>
            <a:r>
              <a:rPr lang="en-GB" dirty="0" smtClean="0">
                <a:solidFill>
                  <a:srgbClr val="FF0000"/>
                </a:solidFill>
              </a:rPr>
              <a:t>MS/ Beneficiary administration </a:t>
            </a:r>
            <a:r>
              <a:rPr lang="en-GB" dirty="0">
                <a:solidFill>
                  <a:srgbClr val="FF0000"/>
                </a:solidFill>
              </a:rPr>
              <a:t>exercise</a:t>
            </a:r>
            <a:r>
              <a:rPr lang="en-GB" dirty="0" smtClean="0"/>
              <a:t>;</a:t>
            </a:r>
          </a:p>
          <a:p>
            <a:pPr marL="533400" indent="-533400" eaLnBrk="1" hangingPunct="1">
              <a:buClr>
                <a:srgbClr val="0F5494"/>
              </a:buClr>
            </a:pPr>
            <a:endParaRPr lang="fr-BE" dirty="0" smtClean="0"/>
          </a:p>
          <a:p>
            <a:pPr marL="533400" indent="-533400" eaLnBrk="1" hangingPunct="1">
              <a:buClr>
                <a:srgbClr val="0F5494"/>
              </a:buClr>
            </a:pPr>
            <a:r>
              <a:rPr lang="fr-BE" dirty="0" err="1" smtClean="0"/>
              <a:t>Twinning</a:t>
            </a:r>
            <a:r>
              <a:rPr lang="fr-BE" dirty="0" smtClean="0"/>
              <a:t> </a:t>
            </a:r>
            <a:r>
              <a:rPr lang="fr-BE" dirty="0" err="1" smtClean="0"/>
              <a:t>projects</a:t>
            </a:r>
            <a:r>
              <a:rPr lang="fr-BE" dirty="0" smtClean="0"/>
              <a:t> are not </a:t>
            </a:r>
            <a:r>
              <a:rPr lang="fr-BE" dirty="0" err="1" smtClean="0"/>
              <a:t>bilateral</a:t>
            </a:r>
            <a:r>
              <a:rPr lang="fr-BE" dirty="0" smtClean="0"/>
              <a:t> but </a:t>
            </a:r>
            <a:r>
              <a:rPr lang="fr-BE" dirty="0" err="1" smtClean="0">
                <a:solidFill>
                  <a:srgbClr val="FF0000"/>
                </a:solidFill>
              </a:rPr>
              <a:t>european</a:t>
            </a:r>
            <a:r>
              <a:rPr lang="fr-BE" dirty="0" smtClean="0">
                <a:solidFill>
                  <a:srgbClr val="FF0000"/>
                </a:solidFill>
              </a:rPr>
              <a:t> </a:t>
            </a:r>
            <a:r>
              <a:rPr lang="fr-BE" dirty="0" err="1" smtClean="0">
                <a:solidFill>
                  <a:srgbClr val="FF0000"/>
                </a:solidFill>
              </a:rPr>
              <a:t>projects</a:t>
            </a:r>
            <a:r>
              <a:rPr lang="fr-BE" dirty="0" smtClean="0">
                <a:solidFill>
                  <a:srgbClr val="FF0000"/>
                </a:solidFill>
              </a:rPr>
              <a:t>!</a:t>
            </a:r>
            <a:endParaRPr lang="en-GB" dirty="0" smtClean="0">
              <a:solidFill>
                <a:srgbClr val="FF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22</a:t>
            </a:fld>
            <a:endParaRPr lang="en-GB">
              <a:solidFill>
                <a:srgbClr val="000000"/>
              </a:solidFill>
            </a:endParaRPr>
          </a:p>
        </p:txBody>
      </p:sp>
      <p:sp>
        <p:nvSpPr>
          <p:cNvPr id="5" name="Rectangle 2"/>
          <p:cNvSpPr txBox="1">
            <a:spLocks noChangeArrowheads="1"/>
          </p:cNvSpPr>
          <p:nvPr/>
        </p:nvSpPr>
        <p:spPr bwMode="auto">
          <a:xfrm>
            <a:off x="251520" y="1340768"/>
            <a:ext cx="8229600" cy="723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3200" kern="0" dirty="0" smtClean="0">
                <a:solidFill>
                  <a:srgbClr val="C00000"/>
                </a:solidFill>
              </a:rPr>
              <a:t>What is a Twinning contract?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1"/>
            <a:ext cx="1752600" cy="2064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43800" y="4648200"/>
            <a:ext cx="1219200" cy="609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7483593" y="5274131"/>
            <a:ext cx="1524000" cy="253916"/>
          </a:xfrm>
          <a:prstGeom prst="rect">
            <a:avLst/>
          </a:prstGeom>
          <a:noFill/>
        </p:spPr>
        <p:txBody>
          <a:bodyPr wrap="square" rtlCol="0">
            <a:spAutoFit/>
          </a:bodyPr>
          <a:lstStyle/>
          <a:p>
            <a:r>
              <a:rPr lang="fr-BE" sz="1050" dirty="0" smtClean="0">
                <a:solidFill>
                  <a:srgbClr val="000000"/>
                </a:solidFill>
              </a:rPr>
              <a:t>EU </a:t>
            </a:r>
            <a:r>
              <a:rPr lang="fr-BE" sz="1050" dirty="0" err="1" smtClean="0">
                <a:solidFill>
                  <a:srgbClr val="000000"/>
                </a:solidFill>
              </a:rPr>
              <a:t>funded</a:t>
            </a:r>
            <a:r>
              <a:rPr lang="fr-BE" sz="1050" dirty="0" smtClean="0">
                <a:solidFill>
                  <a:srgbClr val="000000"/>
                </a:solidFill>
              </a:rPr>
              <a:t> </a:t>
            </a:r>
            <a:r>
              <a:rPr lang="fr-BE" sz="1050" dirty="0" err="1" smtClean="0">
                <a:solidFill>
                  <a:srgbClr val="000000"/>
                </a:solidFill>
              </a:rPr>
              <a:t>project</a:t>
            </a:r>
            <a:endParaRPr lang="en-GB" sz="1050" dirty="0">
              <a:solidFill>
                <a:srgbClr val="000000"/>
              </a:solidFill>
            </a:endParaRPr>
          </a:p>
        </p:txBody>
      </p:sp>
    </p:spTree>
    <p:extLst>
      <p:ext uri="{BB962C8B-B14F-4D97-AF65-F5344CB8AC3E}">
        <p14:creationId xmlns:p14="http://schemas.microsoft.com/office/powerpoint/2010/main" val="215839860"/>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solidFill>
                  <a:srgbClr val="C00000"/>
                </a:solidFill>
              </a:rPr>
              <a:t>What is a Twinning contract?</a:t>
            </a:r>
            <a:br>
              <a:rPr lang="en-GB" sz="2800" dirty="0">
                <a:solidFill>
                  <a:srgbClr val="C00000"/>
                </a:solidFill>
              </a:rPr>
            </a:br>
            <a:endParaRPr lang="en-GB" dirty="0"/>
          </a:p>
        </p:txBody>
      </p:sp>
      <p:sp>
        <p:nvSpPr>
          <p:cNvPr id="3" name="Content Placeholder 2"/>
          <p:cNvSpPr>
            <a:spLocks noGrp="1"/>
          </p:cNvSpPr>
          <p:nvPr>
            <p:ph idx="1"/>
          </p:nvPr>
        </p:nvSpPr>
        <p:spPr>
          <a:xfrm>
            <a:off x="457200" y="2057401"/>
            <a:ext cx="8229600" cy="3963988"/>
          </a:xfrm>
        </p:spPr>
        <p:txBody>
          <a:bodyPr/>
          <a:lstStyle/>
          <a:p>
            <a:r>
              <a:rPr lang="en-GB" sz="2000" i="0" dirty="0"/>
              <a:t>Once the choice of the </a:t>
            </a:r>
            <a:r>
              <a:rPr lang="en-GB" sz="2000" i="0" dirty="0" smtClean="0"/>
              <a:t>MS partner(s) </a:t>
            </a:r>
            <a:r>
              <a:rPr lang="en-GB" sz="2000" i="0" dirty="0"/>
              <a:t>has been made, it is entirely the duty and responsibility of </a:t>
            </a:r>
            <a:r>
              <a:rPr lang="en-GB" sz="2000" b="1" i="0" dirty="0"/>
              <a:t>both Twinning partner administrations (MS and </a:t>
            </a:r>
            <a:r>
              <a:rPr lang="en-GB" sz="2000" b="1" i="0" dirty="0" smtClean="0"/>
              <a:t>BA) </a:t>
            </a:r>
            <a:r>
              <a:rPr lang="en-GB" sz="2000" i="0" dirty="0"/>
              <a:t>to draw up the </a:t>
            </a:r>
            <a:r>
              <a:rPr lang="en-GB" sz="2000" b="1" i="0" dirty="0"/>
              <a:t>Twinning work plan with a corresponding </a:t>
            </a:r>
            <a:r>
              <a:rPr lang="en-GB" sz="2000" b="1" i="0" dirty="0" smtClean="0"/>
              <a:t>budget</a:t>
            </a:r>
            <a:r>
              <a:rPr lang="en-GB" sz="2000" i="0" dirty="0" smtClean="0"/>
              <a:t>. </a:t>
            </a:r>
          </a:p>
          <a:p>
            <a:endParaRPr lang="en-GB" sz="2000" i="0" dirty="0" smtClean="0"/>
          </a:p>
          <a:p>
            <a:r>
              <a:rPr lang="en-GB" sz="2000" i="0" dirty="0" smtClean="0"/>
              <a:t>Together </a:t>
            </a:r>
            <a:r>
              <a:rPr lang="en-GB" sz="2000" b="1" i="0" dirty="0"/>
              <a:t>with the other annexes defined in </a:t>
            </a:r>
            <a:r>
              <a:rPr lang="en-GB" sz="2000" b="1" i="0" dirty="0" smtClean="0"/>
              <a:t>the </a:t>
            </a:r>
            <a:r>
              <a:rPr lang="en-GB" sz="2000" b="1" i="0" dirty="0"/>
              <a:t>manual, these elements will form the Twinning Contract. </a:t>
            </a:r>
            <a:endParaRPr lang="en-GB" sz="2000" b="1" i="0" dirty="0" smtClean="0"/>
          </a:p>
          <a:p>
            <a:endParaRPr lang="en-GB" sz="2000" i="0" dirty="0" smtClean="0"/>
          </a:p>
          <a:p>
            <a:r>
              <a:rPr lang="en-GB" sz="2000" i="0" dirty="0" smtClean="0"/>
              <a:t>The </a:t>
            </a:r>
            <a:r>
              <a:rPr lang="en-GB" sz="2000" i="0" dirty="0"/>
              <a:t>structure of the standard Twinning Contract will correspond to the following model: </a:t>
            </a:r>
            <a:endParaRPr lang="en-GB" sz="2000"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23</a:t>
            </a:fld>
            <a:endParaRPr lang="en-GB">
              <a:solidFill>
                <a:srgbClr val="000000"/>
              </a:solidFill>
            </a:endParaRPr>
          </a:p>
        </p:txBody>
      </p:sp>
    </p:spTree>
    <p:extLst>
      <p:ext uri="{BB962C8B-B14F-4D97-AF65-F5344CB8AC3E}">
        <p14:creationId xmlns:p14="http://schemas.microsoft.com/office/powerpoint/2010/main" val="6675418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19200"/>
            <a:ext cx="8229600" cy="838201"/>
          </a:xfrm>
        </p:spPr>
        <p:txBody>
          <a:bodyPr/>
          <a:lstStyle/>
          <a:p>
            <a:r>
              <a:rPr lang="en-GB" sz="2400" dirty="0">
                <a:solidFill>
                  <a:srgbClr val="C00000"/>
                </a:solidFill>
              </a:rPr>
              <a:t>Structure of the standard Twinning Contract</a:t>
            </a:r>
          </a:p>
        </p:txBody>
      </p:sp>
      <p:sp>
        <p:nvSpPr>
          <p:cNvPr id="3" name="Content Placeholder 2"/>
          <p:cNvSpPr>
            <a:spLocks noGrp="1"/>
          </p:cNvSpPr>
          <p:nvPr>
            <p:ph idx="1"/>
          </p:nvPr>
        </p:nvSpPr>
        <p:spPr>
          <a:xfrm>
            <a:off x="457200" y="1752600"/>
            <a:ext cx="8229600" cy="4268789"/>
          </a:xfrm>
        </p:spPr>
        <p:txBody>
          <a:bodyPr/>
          <a:lstStyle/>
          <a:p>
            <a:endParaRPr lang="en-GB" i="0" dirty="0"/>
          </a:p>
          <a:p>
            <a:r>
              <a:rPr lang="en-GB" sz="1800" i="0" dirty="0" smtClean="0"/>
              <a:t>- Special </a:t>
            </a:r>
            <a:r>
              <a:rPr lang="en-GB" sz="1800" i="0" dirty="0"/>
              <a:t>Conditions (up-front document) </a:t>
            </a:r>
          </a:p>
          <a:p>
            <a:pPr>
              <a:buFont typeface="Wingdings" panose="05000000000000000000" pitchFamily="2" charset="2"/>
              <a:buChar char="§"/>
            </a:pPr>
            <a:r>
              <a:rPr lang="en-GB" sz="1800" i="0" dirty="0"/>
              <a:t>-</a:t>
            </a:r>
            <a:r>
              <a:rPr lang="en-GB" sz="1800" i="0" dirty="0" smtClean="0"/>
              <a:t> </a:t>
            </a:r>
            <a:r>
              <a:rPr lang="en-GB" sz="1800" b="1" i="0" u="sng" dirty="0" smtClean="0"/>
              <a:t>Annex </a:t>
            </a:r>
            <a:r>
              <a:rPr lang="en-GB" sz="1800" b="1" i="0" u="sng" dirty="0"/>
              <a:t>A1: Work Plan (Description of the action) ; </a:t>
            </a:r>
          </a:p>
          <a:p>
            <a:pPr>
              <a:buFont typeface="Wingdings" panose="05000000000000000000" pitchFamily="2" charset="2"/>
              <a:buChar char="§"/>
            </a:pPr>
            <a:r>
              <a:rPr lang="en-GB" sz="1800" i="0" dirty="0" smtClean="0"/>
              <a:t>- Annex </a:t>
            </a:r>
            <a:r>
              <a:rPr lang="en-GB" sz="1800" i="0" dirty="0"/>
              <a:t>A2: General Conditions applicable to EU-financed grant contracts for external Actions; </a:t>
            </a:r>
          </a:p>
          <a:p>
            <a:pPr>
              <a:buFont typeface="Wingdings" panose="05000000000000000000" pitchFamily="2" charset="2"/>
              <a:buChar char="§"/>
            </a:pPr>
            <a:r>
              <a:rPr lang="en-GB" sz="1800" i="0" dirty="0" smtClean="0"/>
              <a:t>- </a:t>
            </a:r>
            <a:r>
              <a:rPr lang="en-GB" sz="1800" i="0" dirty="0"/>
              <a:t>Annex A3: Budget for the Action (including co-financing part by the Final Recipient of the Action); </a:t>
            </a:r>
          </a:p>
          <a:p>
            <a:pPr>
              <a:buFont typeface="Wingdings" panose="05000000000000000000" pitchFamily="2" charset="2"/>
              <a:buChar char="§"/>
            </a:pPr>
            <a:r>
              <a:rPr lang="en-GB" sz="1800" i="0" dirty="0"/>
              <a:t>-</a:t>
            </a:r>
            <a:r>
              <a:rPr lang="en-GB" sz="1800" i="0" dirty="0" smtClean="0"/>
              <a:t> </a:t>
            </a:r>
            <a:r>
              <a:rPr lang="en-GB" sz="1800" i="0" dirty="0"/>
              <a:t>Annex A4: Contract-award procedures; </a:t>
            </a:r>
          </a:p>
          <a:p>
            <a:pPr>
              <a:buFont typeface="Wingdings" panose="05000000000000000000" pitchFamily="2" charset="2"/>
              <a:buChar char="§"/>
            </a:pPr>
            <a:r>
              <a:rPr lang="en-GB" sz="1800" i="0" dirty="0" smtClean="0"/>
              <a:t>- Annex </a:t>
            </a:r>
            <a:r>
              <a:rPr lang="en-GB" sz="1800" i="0" dirty="0"/>
              <a:t>A5: Standard request for payment and financial identification form; </a:t>
            </a:r>
          </a:p>
          <a:p>
            <a:pPr>
              <a:buFont typeface="Wingdings" panose="05000000000000000000" pitchFamily="2" charset="2"/>
              <a:buChar char="§"/>
            </a:pPr>
            <a:r>
              <a:rPr lang="en-GB" sz="1800" i="0" dirty="0"/>
              <a:t>-</a:t>
            </a:r>
            <a:r>
              <a:rPr lang="en-GB" sz="1800" i="0" dirty="0" smtClean="0"/>
              <a:t> </a:t>
            </a:r>
            <a:r>
              <a:rPr lang="en-GB" sz="1800" i="0" dirty="0"/>
              <a:t>Annex A6: Expenditure Verification Report; </a:t>
            </a:r>
          </a:p>
          <a:p>
            <a:pPr>
              <a:buFont typeface="Wingdings" panose="05000000000000000000" pitchFamily="2" charset="2"/>
              <a:buChar char="§"/>
            </a:pPr>
            <a:r>
              <a:rPr lang="en-GB" sz="1800" i="0" dirty="0"/>
              <a:t>-</a:t>
            </a:r>
            <a:r>
              <a:rPr lang="en-GB" sz="1800" i="0" dirty="0" smtClean="0"/>
              <a:t> </a:t>
            </a:r>
            <a:r>
              <a:rPr lang="en-GB" sz="1800" i="0" dirty="0"/>
              <a:t>Annex A7: Special Financial Annex; </a:t>
            </a:r>
          </a:p>
          <a:p>
            <a:pPr>
              <a:buFont typeface="Wingdings" panose="05000000000000000000" pitchFamily="2" charset="2"/>
              <a:buChar char="§"/>
            </a:pPr>
            <a:r>
              <a:rPr lang="en-GB" sz="1800" i="0" dirty="0"/>
              <a:t>-</a:t>
            </a:r>
            <a:r>
              <a:rPr lang="en-GB" sz="1800" i="0" dirty="0" smtClean="0"/>
              <a:t> </a:t>
            </a:r>
            <a:r>
              <a:rPr lang="en-GB" sz="1800" i="0" dirty="0"/>
              <a:t>Annex A8: Mandates (if MS have formed a consortium</a:t>
            </a:r>
            <a:r>
              <a:rPr lang="en-GB" sz="1800" i="0" dirty="0" smtClean="0"/>
              <a:t>) </a:t>
            </a:r>
            <a:endParaRPr lang="en-GB" sz="1800" i="0" dirty="0"/>
          </a:p>
          <a:p>
            <a:pPr>
              <a:buFont typeface="Wingdings" panose="05000000000000000000" pitchFamily="2" charset="2"/>
              <a:buChar char="§"/>
            </a:pPr>
            <a:r>
              <a:rPr lang="en-GB" sz="1800" i="0" dirty="0"/>
              <a:t>-</a:t>
            </a:r>
            <a:r>
              <a:rPr lang="en-GB" sz="1800" i="0" dirty="0" smtClean="0"/>
              <a:t> </a:t>
            </a:r>
            <a:r>
              <a:rPr lang="en-GB" sz="1800" i="0" dirty="0"/>
              <a:t>Annex A9: CVs </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24</a:t>
            </a:fld>
            <a:endParaRPr lang="en-GB">
              <a:solidFill>
                <a:srgbClr val="000000"/>
              </a:solidFill>
            </a:endParaRPr>
          </a:p>
        </p:txBody>
      </p:sp>
    </p:spTree>
    <p:extLst>
      <p:ext uri="{BB962C8B-B14F-4D97-AF65-F5344CB8AC3E}">
        <p14:creationId xmlns:p14="http://schemas.microsoft.com/office/powerpoint/2010/main" val="2114982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1295400"/>
            <a:ext cx="8458200" cy="1022350"/>
          </a:xfrm>
        </p:spPr>
        <p:txBody>
          <a:bodyPr/>
          <a:lstStyle/>
          <a:p>
            <a:pPr indent="0" eaLnBrk="1" hangingPunct="1"/>
            <a:r>
              <a:rPr lang="en-GB" sz="3200" dirty="0" smtClean="0">
                <a:solidFill>
                  <a:srgbClr val="C00000"/>
                </a:solidFill>
              </a:rPr>
              <a:t>MANDATORY RESULTS (OUTPUTS</a:t>
            </a:r>
            <a:r>
              <a:rPr lang="en-GB" sz="3200" dirty="0">
                <a:solidFill>
                  <a:srgbClr val="C00000"/>
                </a:solidFill>
              </a:rPr>
              <a:t>)</a:t>
            </a:r>
          </a:p>
        </p:txBody>
      </p:sp>
      <p:sp>
        <p:nvSpPr>
          <p:cNvPr id="11267" name="Rectangle 3"/>
          <p:cNvSpPr>
            <a:spLocks noGrp="1" noChangeArrowheads="1"/>
          </p:cNvSpPr>
          <p:nvPr>
            <p:ph type="body" idx="1"/>
          </p:nvPr>
        </p:nvSpPr>
        <p:spPr>
          <a:xfrm>
            <a:off x="468313" y="1989138"/>
            <a:ext cx="8229600" cy="4302125"/>
          </a:xfrm>
        </p:spPr>
        <p:txBody>
          <a:bodyPr/>
          <a:lstStyle/>
          <a:p>
            <a:pPr eaLnBrk="1" hangingPunct="1">
              <a:buClr>
                <a:srgbClr val="0F5494"/>
              </a:buClr>
            </a:pPr>
            <a:endParaRPr lang="en-GB" sz="2000" dirty="0" smtClean="0">
              <a:solidFill>
                <a:srgbClr val="DC280A"/>
              </a:solidFill>
            </a:endParaRPr>
          </a:p>
          <a:p>
            <a:pPr eaLnBrk="1" hangingPunct="1">
              <a:buClr>
                <a:srgbClr val="0F5494"/>
              </a:buClr>
            </a:pPr>
            <a:r>
              <a:rPr lang="en-GB" sz="2000" dirty="0" smtClean="0">
                <a:solidFill>
                  <a:srgbClr val="DC280A"/>
                </a:solidFill>
              </a:rPr>
              <a:t>Concrete operational</a:t>
            </a:r>
            <a:r>
              <a:rPr lang="en-GB" sz="2000" dirty="0" smtClean="0"/>
              <a:t> results</a:t>
            </a:r>
          </a:p>
          <a:p>
            <a:pPr marL="0" indent="0" eaLnBrk="1" hangingPunct="1">
              <a:buClr>
                <a:srgbClr val="0F5494"/>
              </a:buClr>
              <a:buNone/>
            </a:pPr>
            <a:endParaRPr lang="fr-BE" dirty="0" smtClean="0"/>
          </a:p>
          <a:p>
            <a:pPr marL="0" indent="0" eaLnBrk="1" hangingPunct="1">
              <a:buClr>
                <a:srgbClr val="0F5494"/>
              </a:buClr>
              <a:buNone/>
            </a:pPr>
            <a:endParaRPr lang="fr-BE" dirty="0"/>
          </a:p>
          <a:p>
            <a:pPr marL="0" indent="0" eaLnBrk="1" hangingPunct="1">
              <a:buClr>
                <a:srgbClr val="0F5494"/>
              </a:buClr>
              <a:buNone/>
            </a:pPr>
            <a:endParaRPr lang="en-GB" dirty="0" smtClean="0"/>
          </a:p>
          <a:p>
            <a:pPr eaLnBrk="1" hangingPunct="1">
              <a:buClr>
                <a:srgbClr val="0F5494"/>
              </a:buClr>
            </a:pPr>
            <a:r>
              <a:rPr lang="en-GB" sz="2000" dirty="0" smtClean="0"/>
              <a:t>‘mandatory results’ should be </a:t>
            </a:r>
            <a:r>
              <a:rPr lang="en-GB" sz="2000" dirty="0" smtClean="0">
                <a:solidFill>
                  <a:srgbClr val="DC280A"/>
                </a:solidFill>
              </a:rPr>
              <a:t>limited, well-defined, measurable</a:t>
            </a:r>
            <a:r>
              <a:rPr lang="en-GB" sz="2000" dirty="0" smtClean="0"/>
              <a:t> and precise institutional targets</a:t>
            </a:r>
          </a:p>
          <a:p>
            <a:pPr eaLnBrk="1" hangingPunct="1">
              <a:buClr>
                <a:srgbClr val="0F5494"/>
              </a:buClr>
            </a:pPr>
            <a:endParaRPr lang="en-GB" sz="2000" dirty="0" smtClean="0"/>
          </a:p>
          <a:p>
            <a:pPr eaLnBrk="1" hangingPunct="1">
              <a:buClr>
                <a:srgbClr val="0F5494"/>
              </a:buClr>
            </a:pPr>
            <a:r>
              <a:rPr lang="en-GB" sz="2000" dirty="0" smtClean="0"/>
              <a:t>Achievements of mandatory results should be </a:t>
            </a:r>
            <a:r>
              <a:rPr lang="en-GB" sz="2000" dirty="0" smtClean="0">
                <a:solidFill>
                  <a:srgbClr val="DC280A"/>
                </a:solidFill>
              </a:rPr>
              <a:t>maintained</a:t>
            </a:r>
            <a:r>
              <a:rPr lang="en-GB" sz="2000" dirty="0" smtClean="0"/>
              <a:t> after the end of implementation, </a:t>
            </a:r>
            <a:r>
              <a:rPr lang="en-GB" sz="2000" dirty="0" smtClean="0">
                <a:solidFill>
                  <a:srgbClr val="DC280A"/>
                </a:solidFill>
              </a:rPr>
              <a:t>disseminated</a:t>
            </a:r>
            <a:r>
              <a:rPr lang="en-GB" sz="2000" dirty="0" smtClean="0"/>
              <a:t> and </a:t>
            </a:r>
            <a:r>
              <a:rPr lang="en-GB" sz="2000" dirty="0" smtClean="0">
                <a:solidFill>
                  <a:srgbClr val="DC280A"/>
                </a:solidFill>
              </a:rPr>
              <a:t>consolidated</a:t>
            </a:r>
            <a:endParaRPr lang="en-GB" sz="2000" b="1" dirty="0" smtClean="0">
              <a:solidFill>
                <a:srgbClr val="DC280A"/>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25</a:t>
            </a:fld>
            <a:endParaRPr lang="en-GB">
              <a:solidFill>
                <a:srgbClr val="000000"/>
              </a:solidFill>
            </a:endParaRPr>
          </a:p>
        </p:txBody>
      </p:sp>
      <p:sp>
        <p:nvSpPr>
          <p:cNvPr id="5" name="Rectangle 2"/>
          <p:cNvSpPr txBox="1">
            <a:spLocks noChangeArrowheads="1"/>
          </p:cNvSpPr>
          <p:nvPr/>
        </p:nvSpPr>
        <p:spPr bwMode="auto">
          <a:xfrm>
            <a:off x="152400" y="228600"/>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indent="0" eaLnBrk="1" hangingPunct="1"/>
            <a:r>
              <a:rPr lang="en-GB" sz="2000" kern="0" dirty="0" smtClean="0">
                <a:solidFill>
                  <a:srgbClr val="FFFFFF"/>
                </a:solidFill>
              </a:rPr>
              <a:t>ANNEX A1 Description of the Action + WP</a:t>
            </a:r>
            <a:endParaRPr lang="en-GB" sz="2000" kern="0" dirty="0">
              <a:solidFill>
                <a:srgbClr val="FFFFFF"/>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133600"/>
            <a:ext cx="426720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8485916"/>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3232" y="3124200"/>
            <a:ext cx="7772400" cy="685800"/>
          </a:xfrm>
        </p:spPr>
        <p:txBody>
          <a:bodyPr/>
          <a:lstStyle/>
          <a:p>
            <a:r>
              <a:rPr lang="fr-BE" dirty="0" err="1" smtClean="0">
                <a:solidFill>
                  <a:srgbClr val="C00000"/>
                </a:solidFill>
              </a:rPr>
              <a:t>Assumptions</a:t>
            </a:r>
            <a:r>
              <a:rPr lang="fr-BE" dirty="0" smtClean="0"/>
              <a:t> </a:t>
            </a:r>
            <a:endParaRPr lang="en-GB" dirty="0"/>
          </a:p>
        </p:txBody>
      </p:sp>
      <p:sp>
        <p:nvSpPr>
          <p:cNvPr id="14339" name="Rectangle 3"/>
          <p:cNvSpPr>
            <a:spLocks noGrp="1" noChangeArrowheads="1"/>
          </p:cNvSpPr>
          <p:nvPr>
            <p:ph type="body" idx="1"/>
          </p:nvPr>
        </p:nvSpPr>
        <p:spPr>
          <a:xfrm>
            <a:off x="762000" y="4114800"/>
            <a:ext cx="7772400" cy="1500187"/>
          </a:xfrm>
        </p:spPr>
        <p:txBody>
          <a:bodyPr/>
          <a:lstStyle/>
          <a:p>
            <a:pPr marL="0" indent="0" eaLnBrk="1" hangingPunct="1">
              <a:buFontTx/>
              <a:buNone/>
            </a:pPr>
            <a:endParaRPr lang="en-GB" dirty="0" smtClean="0"/>
          </a:p>
          <a:p>
            <a:pPr marL="0" indent="0" eaLnBrk="1" hangingPunct="1">
              <a:buFontTx/>
              <a:buNone/>
            </a:pPr>
            <a:endParaRPr lang="en-GB" dirty="0" smtClean="0"/>
          </a:p>
          <a:p>
            <a:pPr marL="0" indent="0" algn="just" eaLnBrk="1" hangingPunct="1">
              <a:buFontTx/>
              <a:buNone/>
            </a:pPr>
            <a:r>
              <a:rPr lang="en-GB" sz="2800" dirty="0" smtClean="0"/>
              <a:t>Internal conditions related to the project that must be fulfilled in order to guarantee its success</a:t>
            </a:r>
          </a:p>
          <a:p>
            <a:pPr marL="0" indent="0" algn="just" eaLnBrk="1" hangingPunct="1"/>
            <a:endParaRPr lang="en-GB" sz="2800" dirty="0" smtClean="0"/>
          </a:p>
        </p:txBody>
      </p:sp>
      <p:sp>
        <p:nvSpPr>
          <p:cNvPr id="5" name="Title 1"/>
          <p:cNvSpPr txBox="1">
            <a:spLocks/>
          </p:cNvSpPr>
          <p:nvPr/>
        </p:nvSpPr>
        <p:spPr bwMode="auto">
          <a:xfrm>
            <a:off x="533400" y="1219200"/>
            <a:ext cx="77724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58775" indent="-358775" algn="l" rtl="0" eaLnBrk="0" fontAlgn="base" hangingPunct="0">
              <a:spcBef>
                <a:spcPct val="0"/>
              </a:spcBef>
              <a:spcAft>
                <a:spcPct val="0"/>
              </a:spcAft>
              <a:defRPr sz="4000" b="1" cap="all">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BE" kern="0" dirty="0" err="1" smtClean="0">
                <a:solidFill>
                  <a:srgbClr val="C00000"/>
                </a:solidFill>
              </a:rPr>
              <a:t>Risks</a:t>
            </a:r>
            <a:r>
              <a:rPr lang="fr-BE" kern="0" dirty="0" smtClean="0"/>
              <a:t> </a:t>
            </a:r>
            <a:endParaRPr lang="en-GB" kern="0" dirty="0"/>
          </a:p>
        </p:txBody>
      </p:sp>
      <p:sp>
        <p:nvSpPr>
          <p:cNvPr id="6" name="Rectangle 3"/>
          <p:cNvSpPr txBox="1">
            <a:spLocks noChangeArrowheads="1"/>
          </p:cNvSpPr>
          <p:nvPr/>
        </p:nvSpPr>
        <p:spPr bwMode="auto">
          <a:xfrm>
            <a:off x="762000" y="1978742"/>
            <a:ext cx="7772400" cy="10151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Clr>
                <a:schemeClr val="bg1"/>
              </a:buClr>
              <a:buNone/>
              <a:defRPr sz="2000" i="1">
                <a:solidFill>
                  <a:srgbClr val="0F5494"/>
                </a:solidFill>
                <a:latin typeface="+mn-lt"/>
                <a:ea typeface="+mn-ea"/>
                <a:cs typeface="+mn-cs"/>
              </a:defRPr>
            </a:lvl1pPr>
            <a:lvl2pPr marL="457200" indent="0" algn="l" rtl="0" eaLnBrk="0" fontAlgn="base" hangingPunct="0">
              <a:spcBef>
                <a:spcPct val="20000"/>
              </a:spcBef>
              <a:spcAft>
                <a:spcPct val="0"/>
              </a:spcAft>
              <a:buClr>
                <a:srgbClr val="009FBA"/>
              </a:buClr>
              <a:buNone/>
              <a:defRPr sz="1800" b="1">
                <a:solidFill>
                  <a:srgbClr val="0F5494"/>
                </a:solidFill>
                <a:latin typeface="+mn-lt"/>
              </a:defRPr>
            </a:lvl2pPr>
            <a:lvl3pPr marL="914400" indent="0" algn="l" rtl="0" eaLnBrk="0" fontAlgn="base" hangingPunct="0">
              <a:spcBef>
                <a:spcPct val="20000"/>
              </a:spcBef>
              <a:spcAft>
                <a:spcPct val="0"/>
              </a:spcAft>
              <a:buNone/>
              <a:defRPr sz="1600">
                <a:solidFill>
                  <a:srgbClr val="0F5494"/>
                </a:solidFill>
                <a:latin typeface="+mn-lt"/>
              </a:defRPr>
            </a:lvl3pPr>
            <a:lvl4pPr marL="1371600" indent="0" algn="l" rtl="0" eaLnBrk="0" fontAlgn="base" hangingPunct="0">
              <a:spcBef>
                <a:spcPct val="20000"/>
              </a:spcBef>
              <a:spcAft>
                <a:spcPct val="0"/>
              </a:spcAft>
              <a:buNone/>
              <a:defRPr sz="1400">
                <a:solidFill>
                  <a:schemeClr val="tx1"/>
                </a:solidFill>
                <a:latin typeface="Arial" pitchFamily="34" charset="0"/>
              </a:defRPr>
            </a:lvl4pPr>
            <a:lvl5pPr marL="1828800" indent="0" algn="l" rtl="0" eaLnBrk="0" fontAlgn="base" hangingPunct="0">
              <a:spcBef>
                <a:spcPct val="20000"/>
              </a:spcBef>
              <a:spcAft>
                <a:spcPct val="0"/>
              </a:spcAft>
              <a:buNone/>
              <a:defRPr sz="1400">
                <a:solidFill>
                  <a:schemeClr val="tx1"/>
                </a:solidFill>
                <a:latin typeface="Arial" pitchFamily="34" charset="0"/>
              </a:defRPr>
            </a:lvl5pPr>
            <a:lvl6pPr marL="2286000" indent="0" algn="l" rtl="0" fontAlgn="base">
              <a:spcBef>
                <a:spcPct val="20000"/>
              </a:spcBef>
              <a:spcAft>
                <a:spcPct val="0"/>
              </a:spcAft>
              <a:buNone/>
              <a:defRPr sz="1400">
                <a:solidFill>
                  <a:schemeClr val="tx1"/>
                </a:solidFill>
                <a:latin typeface="Arial" pitchFamily="34" charset="0"/>
              </a:defRPr>
            </a:lvl6pPr>
            <a:lvl7pPr marL="2743200" indent="0" algn="l" rtl="0" fontAlgn="base">
              <a:spcBef>
                <a:spcPct val="20000"/>
              </a:spcBef>
              <a:spcAft>
                <a:spcPct val="0"/>
              </a:spcAft>
              <a:buNone/>
              <a:defRPr sz="1400">
                <a:solidFill>
                  <a:schemeClr val="tx1"/>
                </a:solidFill>
                <a:latin typeface="Arial" pitchFamily="34" charset="0"/>
              </a:defRPr>
            </a:lvl7pPr>
            <a:lvl8pPr marL="3200400" indent="0" algn="l" rtl="0" fontAlgn="base">
              <a:spcBef>
                <a:spcPct val="20000"/>
              </a:spcBef>
              <a:spcAft>
                <a:spcPct val="0"/>
              </a:spcAft>
              <a:buNone/>
              <a:defRPr sz="1400">
                <a:solidFill>
                  <a:schemeClr val="tx1"/>
                </a:solidFill>
                <a:latin typeface="Arial" pitchFamily="34" charset="0"/>
              </a:defRPr>
            </a:lvl8pPr>
            <a:lvl9pPr marL="3657600" indent="0" algn="l" rtl="0" fontAlgn="base">
              <a:spcBef>
                <a:spcPct val="20000"/>
              </a:spcBef>
              <a:spcAft>
                <a:spcPct val="0"/>
              </a:spcAft>
              <a:buNone/>
              <a:defRPr sz="1400">
                <a:solidFill>
                  <a:schemeClr val="tx1"/>
                </a:solidFill>
                <a:latin typeface="Arial" pitchFamily="34" charset="0"/>
              </a:defRPr>
            </a:lvl9pPr>
          </a:lstStyle>
          <a:p>
            <a:pPr eaLnBrk="1" hangingPunct="1"/>
            <a:r>
              <a:rPr lang="en-GB" sz="2800" dirty="0"/>
              <a:t>Risk is the possibility of loss or injury</a:t>
            </a:r>
          </a:p>
          <a:p>
            <a:pPr algn="just" eaLnBrk="1" hangingPunct="1"/>
            <a:r>
              <a:rPr lang="en-GB" sz="2800" kern="0" dirty="0" smtClean="0"/>
              <a:t>A </a:t>
            </a:r>
            <a:r>
              <a:rPr lang="en-GB" sz="2800" kern="0" dirty="0"/>
              <a:t>risk is not an uncertainty </a:t>
            </a:r>
            <a:endParaRPr lang="en-GB" sz="2800" kern="0" dirty="0" smtClean="0"/>
          </a:p>
        </p:txBody>
      </p:sp>
    </p:spTree>
    <p:extLst>
      <p:ext uri="{BB962C8B-B14F-4D97-AF65-F5344CB8AC3E}">
        <p14:creationId xmlns:p14="http://schemas.microsoft.com/office/powerpoint/2010/main" val="365408829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 y="4267200"/>
            <a:ext cx="699293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2" name="Rectangle 2"/>
          <p:cNvSpPr>
            <a:spLocks noGrp="1" noChangeArrowheads="1"/>
          </p:cNvSpPr>
          <p:nvPr>
            <p:ph type="title"/>
          </p:nvPr>
        </p:nvSpPr>
        <p:spPr>
          <a:xfrm>
            <a:off x="152400" y="228600"/>
            <a:ext cx="3962400" cy="533400"/>
          </a:xfrm>
        </p:spPr>
        <p:txBody>
          <a:bodyPr/>
          <a:lstStyle/>
          <a:p>
            <a:pPr indent="0" eaLnBrk="1" hangingPunct="1"/>
            <a:r>
              <a:rPr lang="en-GB" sz="2000" dirty="0">
                <a:solidFill>
                  <a:schemeClr val="bg1"/>
                </a:solidFill>
              </a:rPr>
              <a:t>ANNEX </a:t>
            </a:r>
            <a:r>
              <a:rPr lang="en-GB" sz="2000" dirty="0" smtClean="0">
                <a:solidFill>
                  <a:schemeClr val="bg1"/>
                </a:solidFill>
              </a:rPr>
              <a:t>A1 </a:t>
            </a:r>
            <a:r>
              <a:rPr lang="en-GB" sz="2000" dirty="0">
                <a:solidFill>
                  <a:schemeClr val="bg1"/>
                </a:solidFill>
              </a:rPr>
              <a:t>Description of the Action + WP</a:t>
            </a:r>
          </a:p>
        </p:txBody>
      </p:sp>
      <p:sp>
        <p:nvSpPr>
          <p:cNvPr id="10243" name="Rectangle 3"/>
          <p:cNvSpPr>
            <a:spLocks noGrp="1" noChangeArrowheads="1"/>
          </p:cNvSpPr>
          <p:nvPr>
            <p:ph type="body" idx="1"/>
          </p:nvPr>
        </p:nvSpPr>
        <p:spPr>
          <a:xfrm>
            <a:off x="533400" y="2133600"/>
            <a:ext cx="8229600" cy="3986214"/>
          </a:xfrm>
        </p:spPr>
        <p:txBody>
          <a:bodyPr/>
          <a:lstStyle/>
          <a:p>
            <a:pPr eaLnBrk="1" hangingPunct="1">
              <a:buClr>
                <a:srgbClr val="0F5494"/>
              </a:buClr>
            </a:pPr>
            <a:r>
              <a:rPr lang="en-GB" sz="1800" dirty="0"/>
              <a:t>W</a:t>
            </a:r>
            <a:r>
              <a:rPr lang="en-GB" sz="1800" dirty="0" smtClean="0"/>
              <a:t>ork plan with </a:t>
            </a:r>
            <a:r>
              <a:rPr lang="en-GB" sz="1800" dirty="0" smtClean="0">
                <a:solidFill>
                  <a:srgbClr val="DC280A"/>
                </a:solidFill>
              </a:rPr>
              <a:t>clear benchmarks</a:t>
            </a:r>
            <a:r>
              <a:rPr lang="en-GB" sz="1800" dirty="0" smtClean="0"/>
              <a:t> to allow for close </a:t>
            </a:r>
            <a:r>
              <a:rPr lang="en-GB" sz="1800" dirty="0">
                <a:solidFill>
                  <a:srgbClr val="DC280A"/>
                </a:solidFill>
              </a:rPr>
              <a:t>monitoring</a:t>
            </a:r>
            <a:r>
              <a:rPr lang="en-GB" sz="1800" dirty="0" smtClean="0"/>
              <a:t> of progress towards the final results;</a:t>
            </a:r>
          </a:p>
          <a:p>
            <a:pPr marL="0" indent="0" eaLnBrk="1" hangingPunct="1">
              <a:buClr>
                <a:srgbClr val="0F5494"/>
              </a:buClr>
              <a:buNone/>
            </a:pPr>
            <a:endParaRPr lang="en-GB" sz="1800" dirty="0" smtClean="0"/>
          </a:p>
          <a:p>
            <a:pPr eaLnBrk="1" hangingPunct="1">
              <a:buClr>
                <a:srgbClr val="0F5494"/>
              </a:buClr>
            </a:pPr>
            <a:r>
              <a:rPr lang="en-GB" sz="1800" dirty="0" smtClean="0"/>
              <a:t>A work plan consists of a </a:t>
            </a:r>
            <a:r>
              <a:rPr lang="en-GB" sz="1800" dirty="0" smtClean="0">
                <a:solidFill>
                  <a:srgbClr val="DC280A"/>
                </a:solidFill>
              </a:rPr>
              <a:t>sequence of activities</a:t>
            </a:r>
            <a:r>
              <a:rPr lang="en-GB" sz="1800" dirty="0" smtClean="0"/>
              <a:t> which together constitute a </a:t>
            </a:r>
            <a:r>
              <a:rPr lang="en-GB" sz="1800" dirty="0">
                <a:solidFill>
                  <a:srgbClr val="DC280A"/>
                </a:solidFill>
              </a:rPr>
              <a:t>strategy</a:t>
            </a:r>
            <a:r>
              <a:rPr lang="en-GB" sz="1800" dirty="0" smtClean="0"/>
              <a:t> aimed at achieving the results.</a:t>
            </a:r>
          </a:p>
          <a:p>
            <a:pPr eaLnBrk="1" hangingPunct="1">
              <a:buClr>
                <a:srgbClr val="0F5494"/>
              </a:buClr>
            </a:pPr>
            <a:endParaRPr lang="fr-BE" sz="1800" dirty="0"/>
          </a:p>
          <a:p>
            <a:pPr eaLnBrk="1" hangingPunct="1">
              <a:buClr>
                <a:srgbClr val="0F5494"/>
              </a:buClr>
            </a:pPr>
            <a:r>
              <a:rPr lang="en-GB" sz="1800" i="0" dirty="0"/>
              <a:t>The Twinning work plan </a:t>
            </a:r>
            <a:r>
              <a:rPr lang="en-GB" sz="1800" i="0" dirty="0" smtClean="0"/>
              <a:t>details </a:t>
            </a:r>
            <a:r>
              <a:rPr lang="en-GB" sz="1800" i="0" dirty="0"/>
              <a:t>the relevant organisation and methods, </a:t>
            </a:r>
            <a:r>
              <a:rPr lang="en-GB" sz="1800" dirty="0">
                <a:solidFill>
                  <a:srgbClr val="DC280A"/>
                </a:solidFill>
              </a:rPr>
              <a:t>including work and time schedule, a very precise division of tasks between </a:t>
            </a:r>
            <a:r>
              <a:rPr lang="en-GB" sz="1800" i="0" dirty="0"/>
              <a:t>the partners and a detailed breakdown of costs.</a:t>
            </a:r>
            <a:endParaRPr lang="en-GB" sz="1800" dirty="0" smtClean="0"/>
          </a:p>
          <a:p>
            <a:pPr marL="0" indent="0" eaLnBrk="1" hangingPunct="1">
              <a:buClr>
                <a:srgbClr val="0F5494"/>
              </a:buClr>
              <a:buNone/>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27</a:t>
            </a:fld>
            <a:endParaRPr lang="en-GB">
              <a:solidFill>
                <a:srgbClr val="000000"/>
              </a:solidFill>
            </a:endParaRPr>
          </a:p>
        </p:txBody>
      </p:sp>
      <p:sp>
        <p:nvSpPr>
          <p:cNvPr id="3" name="TextBox 2"/>
          <p:cNvSpPr txBox="1"/>
          <p:nvPr/>
        </p:nvSpPr>
        <p:spPr>
          <a:xfrm>
            <a:off x="533400" y="1143000"/>
            <a:ext cx="7543800" cy="1569660"/>
          </a:xfrm>
          <a:prstGeom prst="rect">
            <a:avLst/>
          </a:prstGeom>
          <a:noFill/>
        </p:spPr>
        <p:txBody>
          <a:bodyPr wrap="square" rtlCol="0">
            <a:spAutoFit/>
          </a:bodyPr>
          <a:lstStyle/>
          <a:p>
            <a:r>
              <a:rPr lang="fr-BE" sz="3200" b="1" dirty="0">
                <a:solidFill>
                  <a:srgbClr val="C00000"/>
                </a:solidFill>
                <a:ea typeface="+mj-ea"/>
                <a:cs typeface="+mj-cs"/>
              </a:rPr>
              <a:t>The </a:t>
            </a:r>
            <a:r>
              <a:rPr lang="fr-BE" sz="3200" b="1" dirty="0" err="1" smtClean="0">
                <a:solidFill>
                  <a:srgbClr val="C00000"/>
                </a:solidFill>
                <a:ea typeface="+mj-ea"/>
                <a:cs typeface="+mj-cs"/>
              </a:rPr>
              <a:t>Workplan</a:t>
            </a:r>
            <a:r>
              <a:rPr lang="fr-BE" sz="3200" b="1" dirty="0" smtClean="0">
                <a:solidFill>
                  <a:srgbClr val="C00000"/>
                </a:solidFill>
                <a:ea typeface="+mj-ea"/>
                <a:cs typeface="+mj-cs"/>
              </a:rPr>
              <a:t>, </a:t>
            </a:r>
            <a:r>
              <a:rPr lang="fr-BE" sz="3200" b="1" dirty="0" err="1" smtClean="0">
                <a:solidFill>
                  <a:srgbClr val="C00000"/>
                </a:solidFill>
                <a:ea typeface="+mj-ea"/>
                <a:cs typeface="+mj-cs"/>
              </a:rPr>
              <a:t>what</a:t>
            </a:r>
            <a:r>
              <a:rPr lang="fr-BE" sz="3200" b="1" dirty="0" smtClean="0">
                <a:solidFill>
                  <a:srgbClr val="C00000"/>
                </a:solidFill>
                <a:ea typeface="+mj-ea"/>
                <a:cs typeface="+mj-cs"/>
              </a:rPr>
              <a:t> </a:t>
            </a:r>
            <a:r>
              <a:rPr lang="fr-BE" sz="3200" b="1" dirty="0" err="1" smtClean="0">
                <a:solidFill>
                  <a:srgbClr val="C00000"/>
                </a:solidFill>
                <a:ea typeface="+mj-ea"/>
                <a:cs typeface="+mj-cs"/>
              </a:rPr>
              <a:t>level</a:t>
            </a:r>
            <a:r>
              <a:rPr lang="fr-BE" sz="3200" b="1" dirty="0" smtClean="0">
                <a:solidFill>
                  <a:srgbClr val="C00000"/>
                </a:solidFill>
                <a:ea typeface="+mj-ea"/>
                <a:cs typeface="+mj-cs"/>
              </a:rPr>
              <a:t> of </a:t>
            </a:r>
            <a:r>
              <a:rPr lang="fr-BE" sz="3200" b="1" dirty="0" err="1" smtClean="0">
                <a:solidFill>
                  <a:srgbClr val="C00000"/>
                </a:solidFill>
                <a:ea typeface="+mj-ea"/>
                <a:cs typeface="+mj-cs"/>
              </a:rPr>
              <a:t>details</a:t>
            </a:r>
            <a:r>
              <a:rPr lang="fr-BE" sz="3200" b="1" dirty="0" smtClean="0">
                <a:solidFill>
                  <a:srgbClr val="C00000"/>
                </a:solidFill>
                <a:ea typeface="+mj-ea"/>
                <a:cs typeface="+mj-cs"/>
              </a:rPr>
              <a:t>?</a:t>
            </a:r>
          </a:p>
          <a:p>
            <a:endParaRPr lang="en-GB" sz="3200" b="1" dirty="0">
              <a:solidFill>
                <a:srgbClr val="C00000"/>
              </a:solidFill>
              <a:ea typeface="+mj-ea"/>
              <a:cs typeface="+mj-cs"/>
            </a:endParaRPr>
          </a:p>
        </p:txBody>
      </p:sp>
    </p:spTree>
    <p:extLst>
      <p:ext uri="{BB962C8B-B14F-4D97-AF65-F5344CB8AC3E}">
        <p14:creationId xmlns:p14="http://schemas.microsoft.com/office/powerpoint/2010/main" val="299307512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r>
              <a:rPr lang="fr-BE" sz="3200" b="1" kern="1200" dirty="0">
                <a:solidFill>
                  <a:srgbClr val="C00000"/>
                </a:solidFill>
                <a:ea typeface="+mj-ea"/>
                <a:cs typeface="+mj-cs"/>
              </a:rPr>
              <a:t>The </a:t>
            </a:r>
            <a:r>
              <a:rPr lang="fr-BE" sz="3200" b="1" kern="1200" dirty="0" err="1">
                <a:solidFill>
                  <a:srgbClr val="C00000"/>
                </a:solidFill>
                <a:ea typeface="+mj-ea"/>
                <a:cs typeface="+mj-cs"/>
              </a:rPr>
              <a:t>Workplan</a:t>
            </a:r>
            <a:r>
              <a:rPr lang="fr-BE" sz="3200" b="1" kern="1200" dirty="0">
                <a:solidFill>
                  <a:srgbClr val="C00000"/>
                </a:solidFill>
                <a:ea typeface="+mj-ea"/>
                <a:cs typeface="+mj-cs"/>
              </a:rPr>
              <a:t>- </a:t>
            </a:r>
            <a:r>
              <a:rPr lang="fr-BE" sz="3200" b="1" kern="1200" dirty="0" err="1">
                <a:solidFill>
                  <a:srgbClr val="C00000"/>
                </a:solidFill>
                <a:ea typeface="+mj-ea"/>
                <a:cs typeface="+mj-cs"/>
              </a:rPr>
              <a:t>under</a:t>
            </a:r>
            <a:r>
              <a:rPr lang="fr-BE" sz="3200" b="1" kern="1200" dirty="0">
                <a:solidFill>
                  <a:srgbClr val="C00000"/>
                </a:solidFill>
                <a:ea typeface="+mj-ea"/>
                <a:cs typeface="+mj-cs"/>
              </a:rPr>
              <a:t> ENI</a:t>
            </a:r>
          </a:p>
          <a:p>
            <a:endParaRPr lang="en-GB" i="0" dirty="0" smtClean="0"/>
          </a:p>
          <a:p>
            <a:r>
              <a:rPr lang="en-GB" i="0" dirty="0" smtClean="0"/>
              <a:t>Twinning </a:t>
            </a:r>
            <a:r>
              <a:rPr lang="en-GB" i="0" dirty="0"/>
              <a:t>partners shall submit </a:t>
            </a:r>
            <a:r>
              <a:rPr lang="en-GB" b="1" i="0" dirty="0"/>
              <a:t>a draft Twinning Contract for assessment </a:t>
            </a:r>
            <a:r>
              <a:rPr lang="en-GB" i="0" dirty="0"/>
              <a:t>to the Contracting Authority within a maximum period of </a:t>
            </a:r>
            <a:r>
              <a:rPr lang="en-GB" b="1" i="0" dirty="0" smtClean="0"/>
              <a:t>2 months </a:t>
            </a:r>
            <a:r>
              <a:rPr lang="en-GB" b="1" i="0" dirty="0"/>
              <a:t>from the notification of the selection. </a:t>
            </a:r>
          </a:p>
          <a:p>
            <a:r>
              <a:rPr lang="en-GB" i="0" dirty="0"/>
              <a:t>The Contracting Authority is committed to formulate a consolidated feedback within no more </a:t>
            </a:r>
            <a:r>
              <a:rPr lang="en-GB" i="0" u="sng" dirty="0"/>
              <a:t>than six weeks</a:t>
            </a:r>
            <a:r>
              <a:rPr lang="en-GB" i="0" dirty="0"/>
              <a:t>. </a:t>
            </a:r>
            <a:r>
              <a:rPr lang="en-GB" i="0" dirty="0" smtClean="0"/>
              <a:t>The </a:t>
            </a:r>
            <a:r>
              <a:rPr lang="en-GB" i="0" dirty="0"/>
              <a:t>overall target is to have the Twinning Contract signed within </a:t>
            </a:r>
            <a:r>
              <a:rPr lang="en-GB" b="1" i="0" dirty="0"/>
              <a:t>a maximum of 5 months from the selection notification date</a:t>
            </a:r>
            <a:r>
              <a:rPr lang="en-GB" i="0" dirty="0"/>
              <a:t>.</a:t>
            </a:r>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28</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ENI </a:t>
            </a:r>
            <a:endParaRPr lang="en-GB" b="1" i="0" kern="0" dirty="0">
              <a:solidFill>
                <a:srgbClr val="FFFF00"/>
              </a:solidFill>
            </a:endParaRPr>
          </a:p>
        </p:txBody>
      </p:sp>
    </p:spTree>
    <p:extLst>
      <p:ext uri="{BB962C8B-B14F-4D97-AF65-F5344CB8AC3E}">
        <p14:creationId xmlns:p14="http://schemas.microsoft.com/office/powerpoint/2010/main" val="20260277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endParaRPr lang="fr-BE" dirty="0" smtClean="0"/>
          </a:p>
          <a:p>
            <a:r>
              <a:rPr lang="fr-BE" sz="3200" b="1" kern="1200" dirty="0">
                <a:solidFill>
                  <a:srgbClr val="C00000"/>
                </a:solidFill>
                <a:ea typeface="+mj-ea"/>
                <a:cs typeface="+mj-cs"/>
              </a:rPr>
              <a:t>The </a:t>
            </a:r>
            <a:r>
              <a:rPr lang="fr-BE" sz="3200" b="1" kern="1200" dirty="0" err="1" smtClean="0">
                <a:solidFill>
                  <a:srgbClr val="C00000"/>
                </a:solidFill>
                <a:ea typeface="+mj-ea"/>
                <a:cs typeface="+mj-cs"/>
              </a:rPr>
              <a:t>Workplan</a:t>
            </a:r>
            <a:r>
              <a:rPr lang="fr-BE" sz="3200" b="1" kern="1200" dirty="0" smtClean="0">
                <a:solidFill>
                  <a:srgbClr val="C00000"/>
                </a:solidFill>
                <a:ea typeface="+mj-ea"/>
                <a:cs typeface="+mj-cs"/>
              </a:rPr>
              <a:t> </a:t>
            </a:r>
            <a:r>
              <a:rPr lang="fr-BE" sz="3200" b="1" kern="1200" dirty="0" err="1" smtClean="0">
                <a:solidFill>
                  <a:srgbClr val="C00000"/>
                </a:solidFill>
                <a:ea typeface="+mj-ea"/>
                <a:cs typeface="+mj-cs"/>
              </a:rPr>
              <a:t>under</a:t>
            </a:r>
            <a:r>
              <a:rPr lang="fr-BE" sz="3200" b="1" kern="1200" dirty="0" smtClean="0">
                <a:solidFill>
                  <a:srgbClr val="C00000"/>
                </a:solidFill>
                <a:ea typeface="+mj-ea"/>
                <a:cs typeface="+mj-cs"/>
              </a:rPr>
              <a:t> IPA</a:t>
            </a:r>
            <a:endParaRPr lang="fr-BE" sz="3200" b="1" kern="1200" dirty="0">
              <a:solidFill>
                <a:srgbClr val="C00000"/>
              </a:solidFill>
              <a:ea typeface="+mj-ea"/>
              <a:cs typeface="+mj-cs"/>
            </a:endParaRPr>
          </a:p>
          <a:p>
            <a:endParaRPr lang="en-GB" b="1" dirty="0">
              <a:solidFill>
                <a:srgbClr val="C00000"/>
              </a:solidFill>
            </a:endParaRPr>
          </a:p>
          <a:p>
            <a:r>
              <a:rPr lang="en-GB" b="1" dirty="0" smtClean="0">
                <a:solidFill>
                  <a:srgbClr val="FF0000"/>
                </a:solidFill>
              </a:rPr>
              <a:t>Under </a:t>
            </a:r>
            <a:r>
              <a:rPr lang="en-GB" b="1" dirty="0">
                <a:solidFill>
                  <a:srgbClr val="FF0000"/>
                </a:solidFill>
              </a:rPr>
              <a:t>IPA</a:t>
            </a:r>
            <a:r>
              <a:rPr lang="en-GB" b="1" dirty="0"/>
              <a:t>, information can be provided in an </a:t>
            </a:r>
            <a:r>
              <a:rPr lang="en-GB" b="1" dirty="0">
                <a:solidFill>
                  <a:srgbClr val="DC280A"/>
                </a:solidFill>
              </a:rPr>
              <a:t>abridged version</a:t>
            </a:r>
            <a:r>
              <a:rPr lang="en-GB" b="1" dirty="0"/>
              <a:t>, i.e. listing </a:t>
            </a:r>
            <a:r>
              <a:rPr lang="en-GB" b="1" dirty="0">
                <a:solidFill>
                  <a:srgbClr val="DC280A"/>
                </a:solidFill>
              </a:rPr>
              <a:t>only the denomination of </a:t>
            </a:r>
            <a:r>
              <a:rPr lang="en-GB" b="1" dirty="0" smtClean="0">
                <a:solidFill>
                  <a:srgbClr val="DC280A"/>
                </a:solidFill>
              </a:rPr>
              <a:t>components, results </a:t>
            </a:r>
            <a:r>
              <a:rPr lang="en-GB" b="1" dirty="0">
                <a:solidFill>
                  <a:srgbClr val="DC280A"/>
                </a:solidFill>
              </a:rPr>
              <a:t>to be achieved </a:t>
            </a:r>
            <a:r>
              <a:rPr lang="en-GB" b="1" dirty="0" smtClean="0">
                <a:solidFill>
                  <a:srgbClr val="DC280A"/>
                </a:solidFill>
              </a:rPr>
              <a:t>and most </a:t>
            </a:r>
            <a:r>
              <a:rPr lang="en-GB" b="1" dirty="0">
                <a:solidFill>
                  <a:srgbClr val="DC280A"/>
                </a:solidFill>
              </a:rPr>
              <a:t>relevant activities</a:t>
            </a:r>
            <a:r>
              <a:rPr lang="en-GB" b="1" dirty="0" smtClean="0">
                <a:solidFill>
                  <a:srgbClr val="C00000"/>
                </a:solidFill>
              </a:rPr>
              <a:t>.</a:t>
            </a:r>
            <a:endParaRPr lang="en-GB" b="1" dirty="0">
              <a:solidFill>
                <a:srgbClr val="C00000"/>
              </a:solidFill>
            </a:endParaRP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29</a:t>
            </a:fld>
            <a:endParaRPr lang="en-GB">
              <a:solidFill>
                <a:srgbClr val="000000"/>
              </a:solidFill>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799"/>
            <a:ext cx="388620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2"/>
          <p:cNvSpPr txBox="1">
            <a:spLocks noChangeArrowheads="1"/>
          </p:cNvSpPr>
          <p:nvPr/>
        </p:nvSpPr>
        <p:spPr bwMode="auto">
          <a:xfrm>
            <a:off x="5867400" y="266700"/>
            <a:ext cx="31242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23611764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68313" y="1555750"/>
            <a:ext cx="8229600" cy="936625"/>
          </a:xfrm>
        </p:spPr>
        <p:txBody>
          <a:bodyPr/>
          <a:lstStyle/>
          <a:p>
            <a:r>
              <a:rPr lang="en-GB" altLang="en-US" sz="2800" smtClean="0">
                <a:solidFill>
                  <a:srgbClr val="002060"/>
                </a:solidFill>
              </a:rPr>
              <a:t>Twinning in numbers since 1998 IPA+ENI</a:t>
            </a:r>
          </a:p>
        </p:txBody>
      </p:sp>
      <p:sp>
        <p:nvSpPr>
          <p:cNvPr id="6" name="Oval 5"/>
          <p:cNvSpPr/>
          <p:nvPr/>
        </p:nvSpPr>
        <p:spPr>
          <a:xfrm>
            <a:off x="202128" y="4149725"/>
            <a:ext cx="2838395" cy="2452946"/>
          </a:xfrm>
          <a:prstGeom prst="ellipse">
            <a:avLst/>
          </a:prstGeom>
          <a:solidFill>
            <a:srgbClr val="BBE0E3">
              <a:lumMod val="60000"/>
              <a:lumOff val="40000"/>
            </a:srgbClr>
          </a:solidFill>
          <a:ln w="9525" cap="flat" cmpd="sng" algn="ctr">
            <a:solidFill>
              <a:srgbClr val="BBE0E3">
                <a:hueOff val="0"/>
                <a:satOff val="0"/>
                <a:lumOff val="0"/>
                <a:alphaOff val="0"/>
                <a:shade val="95000"/>
                <a:satMod val="105000"/>
              </a:srgb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p:spPr>
      </p:sp>
      <p:sp>
        <p:nvSpPr>
          <p:cNvPr id="7" name="TextBox 13"/>
          <p:cNvSpPr txBox="1">
            <a:spLocks noChangeArrowheads="1"/>
          </p:cNvSpPr>
          <p:nvPr/>
        </p:nvSpPr>
        <p:spPr bwMode="auto">
          <a:xfrm>
            <a:off x="685800" y="4975225"/>
            <a:ext cx="187007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defRPr/>
            </a:pPr>
            <a:r>
              <a:rPr lang="fr-BE" altLang="en-US" sz="2300" b="1" i="0" kern="0" dirty="0">
                <a:solidFill>
                  <a:srgbClr val="1F4E79"/>
                </a:solidFill>
              </a:rPr>
              <a:t>More than </a:t>
            </a:r>
            <a:r>
              <a:rPr lang="fr-BE" altLang="en-US" sz="2300" b="1" i="0" kern="0" dirty="0" smtClean="0">
                <a:solidFill>
                  <a:srgbClr val="1F4E79"/>
                </a:solidFill>
              </a:rPr>
              <a:t>2,700 </a:t>
            </a:r>
            <a:endParaRPr lang="en-GB" altLang="en-US" sz="2300" b="1" i="0" kern="0" dirty="0">
              <a:solidFill>
                <a:srgbClr val="1F4E79"/>
              </a:solidFill>
            </a:endParaRPr>
          </a:p>
        </p:txBody>
      </p:sp>
      <p:sp>
        <p:nvSpPr>
          <p:cNvPr id="8" name="Rectangle 7"/>
          <p:cNvSpPr/>
          <p:nvPr/>
        </p:nvSpPr>
        <p:spPr bwMode="auto">
          <a:xfrm>
            <a:off x="201613" y="3124200"/>
            <a:ext cx="3148012" cy="102552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19050" tIns="19050" rIns="19050" bIns="1905" spcCol="1270" anchor="b"/>
          <a:lstStyle/>
          <a:p>
            <a:pPr algn="r" defTabSz="666750">
              <a:lnSpc>
                <a:spcPct val="90000"/>
              </a:lnSpc>
              <a:spcAft>
                <a:spcPct val="35000"/>
              </a:spcAft>
              <a:defRPr/>
            </a:pPr>
            <a:r>
              <a:rPr lang="fr-BE" sz="1500" b="1" dirty="0">
                <a:solidFill>
                  <a:srgbClr val="DAEDEF">
                    <a:lumMod val="50000"/>
                  </a:srgbClr>
                </a:solidFill>
              </a:rPr>
              <a:t>Twinning projects circulated</a:t>
            </a:r>
            <a:endParaRPr lang="en-GB" sz="1500" b="1" dirty="0">
              <a:solidFill>
                <a:srgbClr val="DAEDEF">
                  <a:lumMod val="50000"/>
                </a:srgbClr>
              </a:solidFill>
            </a:endParaRPr>
          </a:p>
        </p:txBody>
      </p:sp>
      <p:sp>
        <p:nvSpPr>
          <p:cNvPr id="9" name="Oval 8"/>
          <p:cNvSpPr/>
          <p:nvPr/>
        </p:nvSpPr>
        <p:spPr>
          <a:xfrm>
            <a:off x="2726558" y="2064415"/>
            <a:ext cx="2838395" cy="2452946"/>
          </a:xfrm>
          <a:prstGeom prst="ellipse">
            <a:avLst/>
          </a:prstGeom>
          <a:solidFill>
            <a:schemeClr val="accent1">
              <a:lumMod val="60000"/>
              <a:lumOff val="40000"/>
            </a:schemeClr>
          </a:solidFill>
          <a:scene3d>
            <a:camera prst="orthographicFront"/>
            <a:lightRig rig="flat" dir="t"/>
          </a:scene3d>
          <a:sp3d prstMaterial="plastic">
            <a:bevelT w="120900" h="88900"/>
            <a:bevelB w="88900" h="31750" prst="angle"/>
          </a:sp3d>
        </p:spPr>
        <p:style>
          <a:lnRef idx="1">
            <a:schemeClr val="accen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1275" name="TextBox 12"/>
          <p:cNvSpPr txBox="1">
            <a:spLocks noChangeArrowheads="1"/>
          </p:cNvSpPr>
          <p:nvPr/>
        </p:nvSpPr>
        <p:spPr bwMode="auto">
          <a:xfrm>
            <a:off x="3235325" y="2598738"/>
            <a:ext cx="1820863"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BE" altLang="en-US" sz="2800" b="1" i="0" dirty="0">
                <a:solidFill>
                  <a:srgbClr val="1F4E79"/>
                </a:solidFill>
              </a:rPr>
              <a:t>More </a:t>
            </a:r>
            <a:r>
              <a:rPr lang="fr-BE" altLang="en-US" sz="2800" b="1" i="0" dirty="0" err="1">
                <a:solidFill>
                  <a:srgbClr val="1F4E79"/>
                </a:solidFill>
              </a:rPr>
              <a:t>than</a:t>
            </a:r>
            <a:r>
              <a:rPr lang="fr-BE" altLang="en-US" sz="2800" b="1" i="0">
                <a:solidFill>
                  <a:srgbClr val="1F4E79"/>
                </a:solidFill>
              </a:rPr>
              <a:t> </a:t>
            </a:r>
            <a:r>
              <a:rPr lang="fr-BE" altLang="en-US" sz="2800" b="1" i="0" smtClean="0">
                <a:solidFill>
                  <a:srgbClr val="1F4E79"/>
                </a:solidFill>
              </a:rPr>
              <a:t>€2.3 </a:t>
            </a:r>
            <a:r>
              <a:rPr lang="fr-BE" altLang="en-US" sz="2800" b="1" i="0" dirty="0">
                <a:solidFill>
                  <a:srgbClr val="1F4E79"/>
                </a:solidFill>
              </a:rPr>
              <a:t>Billion</a:t>
            </a:r>
            <a:endParaRPr lang="en-GB" altLang="en-US" sz="2800" b="1" i="0" dirty="0">
              <a:solidFill>
                <a:srgbClr val="1F4E79"/>
              </a:solidFill>
            </a:endParaRPr>
          </a:p>
        </p:txBody>
      </p:sp>
      <p:sp>
        <p:nvSpPr>
          <p:cNvPr id="11" name="Rectangle 10"/>
          <p:cNvSpPr/>
          <p:nvPr/>
        </p:nvSpPr>
        <p:spPr bwMode="auto">
          <a:xfrm>
            <a:off x="5546725" y="2112963"/>
            <a:ext cx="1392238" cy="1182687"/>
          </a:xfrm>
          <a:prstGeom prst="rect">
            <a:avLst/>
          </a:prstGeom>
          <a:noFill/>
          <a:ln>
            <a:noFill/>
          </a:ln>
          <a:effectLst/>
        </p:spPr>
        <p:txBody>
          <a:bodyPr lIns="19050" tIns="19050" rIns="19050" bIns="19050" spcCol="1270" anchor="ctr"/>
          <a:lstStyle/>
          <a:p>
            <a:pPr defTabSz="666750">
              <a:lnSpc>
                <a:spcPct val="90000"/>
              </a:lnSpc>
              <a:spcAft>
                <a:spcPct val="35000"/>
              </a:spcAft>
              <a:defRPr/>
            </a:pPr>
            <a:r>
              <a:rPr lang="fr-BE" sz="1500" b="1" kern="0" dirty="0">
                <a:solidFill>
                  <a:srgbClr val="DAEDEF">
                    <a:lumMod val="50000"/>
                  </a:srgbClr>
                </a:solidFill>
                <a:latin typeface="Verdana"/>
              </a:rPr>
              <a:t>Budget expenditure</a:t>
            </a:r>
            <a:endParaRPr lang="en-GB" sz="1500" b="1" kern="0" dirty="0">
              <a:solidFill>
                <a:srgbClr val="DAEDEF">
                  <a:lumMod val="50000"/>
                </a:srgbClr>
              </a:solidFill>
              <a:latin typeface="Verdana"/>
            </a:endParaRPr>
          </a:p>
        </p:txBody>
      </p:sp>
      <p:sp>
        <p:nvSpPr>
          <p:cNvPr id="12" name="Oval 11"/>
          <p:cNvSpPr/>
          <p:nvPr/>
        </p:nvSpPr>
        <p:spPr>
          <a:xfrm>
            <a:off x="5356796" y="3636962"/>
            <a:ext cx="3726536" cy="2906047"/>
          </a:xfrm>
          <a:prstGeom prst="ellipse">
            <a:avLst/>
          </a:prstGeom>
          <a:solidFill>
            <a:schemeClr val="accent1">
              <a:lumMod val="60000"/>
              <a:lumOff val="40000"/>
            </a:schemeClr>
          </a:solidFill>
          <a:scene3d>
            <a:camera prst="orthographicFront"/>
            <a:lightRig rig="flat" dir="t"/>
          </a:scene3d>
          <a:sp3d prstMaterial="plastic">
            <a:bevelT w="120900" h="88900"/>
            <a:bevelB w="88900" h="31750" prst="angle"/>
          </a:sp3d>
        </p:spPr>
        <p:style>
          <a:lnRef idx="1">
            <a:schemeClr val="accen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1280" name="TextBox 12"/>
          <p:cNvSpPr txBox="1">
            <a:spLocks noChangeArrowheads="1"/>
          </p:cNvSpPr>
          <p:nvPr/>
        </p:nvSpPr>
        <p:spPr bwMode="auto">
          <a:xfrm>
            <a:off x="5748338" y="4149725"/>
            <a:ext cx="2751137"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ClrTx/>
              <a:buFontTx/>
              <a:buNone/>
            </a:pPr>
            <a:r>
              <a:rPr lang="fr-BE" altLang="en-US" sz="2800" b="1" i="0">
                <a:solidFill>
                  <a:srgbClr val="1F4E79"/>
                </a:solidFill>
              </a:rPr>
              <a:t>Justice, Agriculture,</a:t>
            </a:r>
          </a:p>
          <a:p>
            <a:pPr algn="ctr" eaLnBrk="1" hangingPunct="1">
              <a:spcBef>
                <a:spcPct val="0"/>
              </a:spcBef>
              <a:buClrTx/>
              <a:buFontTx/>
              <a:buNone/>
            </a:pPr>
            <a:r>
              <a:rPr lang="fr-BE" altLang="en-US" sz="2800" b="1" i="0">
                <a:solidFill>
                  <a:srgbClr val="1F4E79"/>
                </a:solidFill>
              </a:rPr>
              <a:t>Environment and Finance</a:t>
            </a:r>
          </a:p>
        </p:txBody>
      </p:sp>
      <p:sp>
        <p:nvSpPr>
          <p:cNvPr id="14" name="Rectangle 13"/>
          <p:cNvSpPr/>
          <p:nvPr/>
        </p:nvSpPr>
        <p:spPr bwMode="auto">
          <a:xfrm>
            <a:off x="6623050" y="2967038"/>
            <a:ext cx="1693863" cy="118268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19050" tIns="19050" rIns="19050" bIns="19050" spcCol="1270" anchor="ctr"/>
          <a:lstStyle/>
          <a:p>
            <a:pPr defTabSz="666750">
              <a:lnSpc>
                <a:spcPct val="90000"/>
              </a:lnSpc>
              <a:spcAft>
                <a:spcPct val="35000"/>
              </a:spcAft>
              <a:defRPr/>
            </a:pPr>
            <a:r>
              <a:rPr lang="fr-BE" sz="1500" b="1" dirty="0">
                <a:solidFill>
                  <a:srgbClr val="DAEDEF">
                    <a:lumMod val="50000"/>
                  </a:srgbClr>
                </a:solidFill>
              </a:rPr>
              <a:t>Main sectors</a:t>
            </a:r>
            <a:endParaRPr lang="en-GB" sz="1500" b="1" dirty="0">
              <a:solidFill>
                <a:srgbClr val="DAEDEF">
                  <a:lumMod val="50000"/>
                </a:srgbClr>
              </a:solidFill>
            </a:endParaRPr>
          </a:p>
        </p:txBody>
      </p:sp>
    </p:spTree>
    <p:extLst>
      <p:ext uri="{BB962C8B-B14F-4D97-AF65-F5344CB8AC3E}">
        <p14:creationId xmlns:p14="http://schemas.microsoft.com/office/powerpoint/2010/main" val="9664824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a:solidFill>
                  <a:srgbClr val="C00000"/>
                </a:solidFill>
              </a:rPr>
              <a:t>Annex A3: Budget</a:t>
            </a:r>
          </a:p>
        </p:txBody>
      </p:sp>
      <p:sp>
        <p:nvSpPr>
          <p:cNvPr id="3" name="Content Placeholder 2"/>
          <p:cNvSpPr>
            <a:spLocks noGrp="1"/>
          </p:cNvSpPr>
          <p:nvPr>
            <p:ph idx="1"/>
          </p:nvPr>
        </p:nvSpPr>
        <p:spPr>
          <a:xfrm>
            <a:off x="457200" y="2492375"/>
            <a:ext cx="8229600" cy="1393825"/>
          </a:xfrm>
        </p:spPr>
        <p:txBody>
          <a:body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dirty="0" smtClean="0"/>
              <a:t>Kick-off </a:t>
            </a:r>
            <a:r>
              <a:rPr lang="en-GB" dirty="0"/>
              <a:t>and closure meetings introduced as ‘</a:t>
            </a:r>
            <a:r>
              <a:rPr lang="en-GB" b="1" dirty="0"/>
              <a:t>Activity 0</a:t>
            </a:r>
            <a:r>
              <a:rPr lang="en-GB" dirty="0"/>
              <a:t>’ (small catering and venue can be </a:t>
            </a:r>
            <a:r>
              <a:rPr lang="en-GB" dirty="0" smtClean="0"/>
              <a:t>charged – max 500 Euro per event)</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30</a:t>
            </a:fld>
            <a:endParaRPr lang="en-GB">
              <a:solidFill>
                <a:srgbClr val="000000"/>
              </a:solidFill>
            </a:endParaRPr>
          </a:p>
        </p:txBody>
      </p:sp>
      <p:sp>
        <p:nvSpPr>
          <p:cNvPr id="6" name="Content Placeholder 2"/>
          <p:cNvSpPr txBox="1">
            <a:spLocks/>
          </p:cNvSpPr>
          <p:nvPr/>
        </p:nvSpPr>
        <p:spPr bwMode="auto">
          <a:xfrm>
            <a:off x="457200" y="5242018"/>
            <a:ext cx="8229600" cy="139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365760" indent="-256032" algn="just" eaLnBrk="1" fontAlgn="auto" hangingPunct="1">
              <a:spcBef>
                <a:spcPts val="400"/>
              </a:spcBef>
              <a:spcAft>
                <a:spcPts val="0"/>
              </a:spcAft>
              <a:buClr>
                <a:srgbClr val="2D5EC1"/>
              </a:buClr>
              <a:buSzPct val="68000"/>
              <a:buFont typeface="Wingdings 3"/>
              <a:buChar char=""/>
              <a:tabLst>
                <a:tab pos="1257300" algn="l"/>
              </a:tabLst>
            </a:pPr>
            <a:r>
              <a:rPr lang="en-GB" b="1" kern="0" dirty="0" smtClean="0">
                <a:solidFill>
                  <a:schemeClr val="accent4"/>
                </a:solidFill>
              </a:rPr>
              <a:t>No</a:t>
            </a:r>
            <a:r>
              <a:rPr lang="en-GB" kern="0" dirty="0" smtClean="0"/>
              <a:t> need to submit a </a:t>
            </a:r>
            <a:r>
              <a:rPr lang="en-GB" b="1" kern="0" dirty="0" smtClean="0">
                <a:solidFill>
                  <a:schemeClr val="accent4"/>
                </a:solidFill>
              </a:rPr>
              <a:t>request</a:t>
            </a:r>
            <a:r>
              <a:rPr lang="en-GB" kern="0" dirty="0" smtClean="0"/>
              <a:t> for the first </a:t>
            </a:r>
            <a:r>
              <a:rPr lang="en-GB" b="1" kern="0" dirty="0" smtClean="0">
                <a:solidFill>
                  <a:schemeClr val="accent4"/>
                </a:solidFill>
              </a:rPr>
              <a:t>pre-financing</a:t>
            </a:r>
            <a:r>
              <a:rPr lang="en-GB" kern="0" dirty="0" smtClean="0"/>
              <a:t> (article 4.3 of the Special Conditions)</a:t>
            </a:r>
          </a:p>
          <a:p>
            <a:pPr marL="365760" indent="-256032" algn="just" eaLnBrk="1" fontAlgn="auto" hangingPunct="1">
              <a:spcBef>
                <a:spcPts val="400"/>
              </a:spcBef>
              <a:spcAft>
                <a:spcPts val="0"/>
              </a:spcAft>
              <a:buClr>
                <a:srgbClr val="2D5EC1"/>
              </a:buClr>
              <a:buSzPct val="68000"/>
              <a:buFont typeface="Wingdings 3"/>
              <a:buChar char=""/>
              <a:tabLst>
                <a:tab pos="1257300" algn="l"/>
              </a:tabLst>
            </a:pPr>
            <a:endParaRPr lang="en-GB" kern="0" dirty="0" smtClean="0"/>
          </a:p>
          <a:p>
            <a:endParaRPr lang="en-GB" kern="0" dirty="0"/>
          </a:p>
        </p:txBody>
      </p:sp>
      <p:sp>
        <p:nvSpPr>
          <p:cNvPr id="7" name="Title 1"/>
          <p:cNvSpPr txBox="1">
            <a:spLocks/>
          </p:cNvSpPr>
          <p:nvPr/>
        </p:nvSpPr>
        <p:spPr bwMode="auto">
          <a:xfrm>
            <a:off x="76200" y="4191000"/>
            <a:ext cx="8991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just"/>
            <a:r>
              <a:rPr lang="en-GB" sz="3600" kern="0" dirty="0" smtClean="0">
                <a:solidFill>
                  <a:srgbClr val="C00000"/>
                </a:solidFill>
              </a:rPr>
              <a:t>Annex A5: Request for payment for Twinning Contract</a:t>
            </a:r>
            <a:endParaRPr lang="en-GB" sz="3600" kern="0" dirty="0">
              <a:solidFill>
                <a:srgbClr val="C00000"/>
              </a:solidFill>
            </a:endParaRPr>
          </a:p>
        </p:txBody>
      </p:sp>
    </p:spTree>
    <p:extLst>
      <p:ext uri="{BB962C8B-B14F-4D97-AF65-F5344CB8AC3E}">
        <p14:creationId xmlns:p14="http://schemas.microsoft.com/office/powerpoint/2010/main" val="30073515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pPr lvl="0"/>
            <a:r>
              <a:rPr lang="en-GB" b="1" dirty="0">
                <a:solidFill>
                  <a:srgbClr val="FF0000"/>
                </a:solidFill>
              </a:rPr>
              <a:t>Under IPA</a:t>
            </a:r>
            <a:r>
              <a:rPr lang="en-GB" b="1" dirty="0"/>
              <a:t>, limited information required (budget for activities at level of activity heading)</a:t>
            </a:r>
            <a:r>
              <a:rPr lang="en-GB" dirty="0"/>
              <a:t>.</a:t>
            </a:r>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31</a:t>
            </a:fld>
            <a:endParaRPr lang="en-GB">
              <a:solidFill>
                <a:srgbClr val="000000"/>
              </a:solidFill>
            </a:endParaRPr>
          </a:p>
        </p:txBody>
      </p:sp>
      <p:sp>
        <p:nvSpPr>
          <p:cNvPr id="4" name="Rectangle 2"/>
          <p:cNvSpPr txBox="1">
            <a:spLocks noChangeArrowheads="1"/>
          </p:cNvSpPr>
          <p:nvPr/>
        </p:nvSpPr>
        <p:spPr bwMode="auto">
          <a:xfrm>
            <a:off x="5199529" y="255494"/>
            <a:ext cx="39624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            IPA</a:t>
            </a:r>
            <a:endParaRPr lang="en-GB" b="1" i="0" kern="0" dirty="0">
              <a:solidFill>
                <a:srgbClr val="FFFF00"/>
              </a:solidFill>
            </a:endParaRPr>
          </a:p>
        </p:txBody>
      </p:sp>
      <p:sp>
        <p:nvSpPr>
          <p:cNvPr id="7" name="Title 1"/>
          <p:cNvSpPr>
            <a:spLocks noGrp="1"/>
          </p:cNvSpPr>
          <p:nvPr>
            <p:ph type="title"/>
          </p:nvPr>
        </p:nvSpPr>
        <p:spPr/>
        <p:txBody>
          <a:bodyPr/>
          <a:lstStyle/>
          <a:p>
            <a:r>
              <a:rPr lang="en-GB" sz="3600" dirty="0">
                <a:solidFill>
                  <a:srgbClr val="C00000"/>
                </a:solidFill>
              </a:rPr>
              <a:t>Annex A3: Budget</a:t>
            </a:r>
          </a:p>
        </p:txBody>
      </p:sp>
    </p:spTree>
    <p:extLst>
      <p:ext uri="{BB962C8B-B14F-4D97-AF65-F5344CB8AC3E}">
        <p14:creationId xmlns:p14="http://schemas.microsoft.com/office/powerpoint/2010/main" val="40174641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067800" cy="936625"/>
          </a:xfrm>
        </p:spPr>
        <p:txBody>
          <a:bodyPr/>
          <a:lstStyle/>
          <a:p>
            <a:r>
              <a:rPr lang="en-GB" sz="3600" dirty="0">
                <a:solidFill>
                  <a:srgbClr val="C00000"/>
                </a:solidFill>
              </a:rPr>
              <a:t>Annex A7: Special Financial Annex</a:t>
            </a:r>
          </a:p>
        </p:txBody>
      </p:sp>
      <p:sp>
        <p:nvSpPr>
          <p:cNvPr id="3" name="Content Placeholder 2"/>
          <p:cNvSpPr>
            <a:spLocks noGrp="1"/>
          </p:cNvSpPr>
          <p:nvPr>
            <p:ph idx="1"/>
          </p:nvPr>
        </p:nvSpPr>
        <p:spPr/>
        <p:txBody>
          <a:bodyPr/>
          <a:lstStyle/>
          <a:p>
            <a:pPr marL="109728" indent="0" algn="just" eaLnBrk="1" hangingPunct="1">
              <a:buClr>
                <a:srgbClr val="2D5EC1"/>
              </a:buClr>
              <a:buNone/>
              <a:tabLst>
                <a:tab pos="533400" algn="l"/>
              </a:tabLst>
            </a:pPr>
            <a:endParaRPr lang="en-GB" dirty="0"/>
          </a:p>
          <a:p>
            <a:pPr algn="just" eaLnBrk="1" hangingPunct="1">
              <a:buClr>
                <a:srgbClr val="2D5EC1"/>
              </a:buClr>
              <a:tabLst>
                <a:tab pos="533400" algn="l"/>
              </a:tabLst>
            </a:pPr>
            <a:r>
              <a:rPr lang="en-GB" dirty="0"/>
              <a:t>Budgetary Addendum required when </a:t>
            </a:r>
            <a:r>
              <a:rPr lang="en-GB" b="1" dirty="0">
                <a:solidFill>
                  <a:schemeClr val="accent4"/>
                </a:solidFill>
              </a:rPr>
              <a:t>cumulated changes are above </a:t>
            </a:r>
            <a:r>
              <a:rPr lang="en-GB" b="1" dirty="0" smtClean="0">
                <a:solidFill>
                  <a:srgbClr val="FF0000"/>
                </a:solidFill>
              </a:rPr>
              <a:t>25%</a:t>
            </a:r>
            <a:r>
              <a:rPr lang="en-GB" b="1" dirty="0" smtClean="0">
                <a:solidFill>
                  <a:schemeClr val="accent4"/>
                </a:solidFill>
              </a:rPr>
              <a:t> </a:t>
            </a:r>
            <a:r>
              <a:rPr lang="en-GB" dirty="0"/>
              <a:t>of the global budget. Then side letters can be used </a:t>
            </a:r>
            <a:r>
              <a:rPr lang="en-GB" b="1" u="sng" dirty="0">
                <a:solidFill>
                  <a:schemeClr val="accent4"/>
                </a:solidFill>
              </a:rPr>
              <a:t>until the total reaches again </a:t>
            </a:r>
            <a:r>
              <a:rPr lang="en-GB" b="1" u="sng" dirty="0" smtClean="0">
                <a:solidFill>
                  <a:srgbClr val="FF0000"/>
                </a:solidFill>
              </a:rPr>
              <a:t>25%</a:t>
            </a:r>
            <a:r>
              <a:rPr lang="en-GB" b="1" u="sng" dirty="0" smtClean="0">
                <a:solidFill>
                  <a:schemeClr val="accent4"/>
                </a:solidFill>
              </a:rPr>
              <a:t>.</a:t>
            </a:r>
            <a:endParaRPr lang="en-GB" b="1" u="sng" dirty="0">
              <a:solidFill>
                <a:schemeClr val="accent4"/>
              </a:solidFill>
            </a:endParaRP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32</a:t>
            </a:fld>
            <a:endParaRPr lang="en-GB">
              <a:solidFill>
                <a:srgbClr val="000000"/>
              </a:solidFill>
            </a:endParaRPr>
          </a:p>
        </p:txBody>
      </p:sp>
    </p:spTree>
    <p:extLst>
      <p:ext uri="{BB962C8B-B14F-4D97-AF65-F5344CB8AC3E}">
        <p14:creationId xmlns:p14="http://schemas.microsoft.com/office/powerpoint/2010/main" val="6402375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1268413"/>
            <a:ext cx="8229600" cy="639762"/>
          </a:xfrm>
        </p:spPr>
        <p:txBody>
          <a:bodyPr/>
          <a:lstStyle/>
          <a:p>
            <a:pPr indent="0" eaLnBrk="1" hangingPunct="1"/>
            <a:r>
              <a:rPr lang="en-GB" sz="3600" dirty="0" smtClean="0">
                <a:solidFill>
                  <a:srgbClr val="C00000"/>
                </a:solidFill>
              </a:rPr>
              <a:t>ELIGIBLE </a:t>
            </a:r>
            <a:r>
              <a:rPr lang="en-GB" sz="3600" dirty="0">
                <a:solidFill>
                  <a:srgbClr val="C00000"/>
                </a:solidFill>
              </a:rPr>
              <a:t>COSTS </a:t>
            </a:r>
            <a:r>
              <a:rPr lang="en-GB" sz="3600" dirty="0" smtClean="0">
                <a:solidFill>
                  <a:srgbClr val="C00000"/>
                </a:solidFill>
              </a:rPr>
              <a:t>(1)</a:t>
            </a:r>
          </a:p>
        </p:txBody>
      </p:sp>
      <p:sp>
        <p:nvSpPr>
          <p:cNvPr id="20483" name="Rectangle 3"/>
          <p:cNvSpPr>
            <a:spLocks noGrp="1" noChangeArrowheads="1"/>
          </p:cNvSpPr>
          <p:nvPr>
            <p:ph type="body" idx="1"/>
          </p:nvPr>
        </p:nvSpPr>
        <p:spPr/>
        <p:txBody>
          <a:bodyPr/>
          <a:lstStyle/>
          <a:p>
            <a:pPr eaLnBrk="1" hangingPunct="1">
              <a:lnSpc>
                <a:spcPct val="90000"/>
              </a:lnSpc>
            </a:pPr>
            <a:r>
              <a:rPr lang="en-GB" dirty="0" smtClean="0"/>
              <a:t>RTA salary, allowances (as per TM Section 5.3 and Annex B), training, Assistant</a:t>
            </a:r>
          </a:p>
          <a:p>
            <a:pPr eaLnBrk="1" hangingPunct="1">
              <a:lnSpc>
                <a:spcPct val="90000"/>
              </a:lnSpc>
              <a:buFontTx/>
              <a:buNone/>
            </a:pPr>
            <a:endParaRPr lang="en-GB" dirty="0" smtClean="0"/>
          </a:p>
          <a:p>
            <a:pPr eaLnBrk="1" hangingPunct="1">
              <a:lnSpc>
                <a:spcPct val="90000"/>
              </a:lnSpc>
            </a:pPr>
            <a:r>
              <a:rPr lang="en-GB" dirty="0" smtClean="0"/>
              <a:t>Project preparation (TM section 5.2.1)</a:t>
            </a:r>
          </a:p>
          <a:p>
            <a:pPr eaLnBrk="1" hangingPunct="1">
              <a:lnSpc>
                <a:spcPct val="90000"/>
              </a:lnSpc>
              <a:buFontTx/>
              <a:buNone/>
            </a:pPr>
            <a:endParaRPr lang="en-GB" dirty="0" smtClean="0"/>
          </a:p>
          <a:p>
            <a:pPr eaLnBrk="1" hangingPunct="1">
              <a:lnSpc>
                <a:spcPct val="90000"/>
              </a:lnSpc>
            </a:pPr>
            <a:r>
              <a:rPr lang="en-GB" dirty="0" smtClean="0"/>
              <a:t>Project Leader (fees, travel, visibility costs and audit certificate - TM section 5.4)</a:t>
            </a:r>
          </a:p>
          <a:p>
            <a:pPr eaLnBrk="1" hangingPunct="1">
              <a:lnSpc>
                <a:spcPct val="90000"/>
              </a:lnSpc>
              <a:buFontTx/>
              <a:buNone/>
            </a:pPr>
            <a:endParaRPr lang="en-GB" dirty="0" smtClean="0"/>
          </a:p>
          <a:p>
            <a:pPr eaLnBrk="1" hangingPunct="1">
              <a:lnSpc>
                <a:spcPct val="90000"/>
              </a:lnSpc>
            </a:pPr>
            <a:r>
              <a:rPr lang="en-GB" dirty="0" smtClean="0"/>
              <a:t>Experts per activity (fees, travel, per diem, local travel)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33</a:t>
            </a:fld>
            <a:endParaRPr lang="en-GB">
              <a:solidFill>
                <a:srgbClr val="000000"/>
              </a:solidFill>
            </a:endParaRPr>
          </a:p>
        </p:txBody>
      </p:sp>
    </p:spTree>
    <p:extLst>
      <p:ext uri="{BB962C8B-B14F-4D97-AF65-F5344CB8AC3E}">
        <p14:creationId xmlns:p14="http://schemas.microsoft.com/office/powerpoint/2010/main" val="699789022"/>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9750" y="1196975"/>
            <a:ext cx="8229600" cy="623888"/>
          </a:xfrm>
        </p:spPr>
        <p:txBody>
          <a:bodyPr/>
          <a:lstStyle/>
          <a:p>
            <a:pPr indent="0" eaLnBrk="1" hangingPunct="1"/>
            <a:r>
              <a:rPr lang="en-GB" sz="3600" dirty="0" smtClean="0">
                <a:solidFill>
                  <a:srgbClr val="C00000"/>
                </a:solidFill>
              </a:rPr>
              <a:t>ELIGIBLE COSTS (2)</a:t>
            </a:r>
          </a:p>
        </p:txBody>
      </p:sp>
      <p:sp>
        <p:nvSpPr>
          <p:cNvPr id="21507" name="Rectangle 3"/>
          <p:cNvSpPr>
            <a:spLocks noGrp="1" noChangeArrowheads="1"/>
          </p:cNvSpPr>
          <p:nvPr>
            <p:ph type="body" idx="1"/>
          </p:nvPr>
        </p:nvSpPr>
        <p:spPr>
          <a:xfrm>
            <a:off x="457200" y="1295400"/>
            <a:ext cx="8305800" cy="5257800"/>
          </a:xfrm>
        </p:spPr>
        <p:txBody>
          <a:bodyPr/>
          <a:lstStyle/>
          <a:p>
            <a:pPr eaLnBrk="1" hangingPunct="1"/>
            <a:endParaRPr lang="en-GB" sz="2000" b="1" dirty="0" smtClean="0">
              <a:solidFill>
                <a:srgbClr val="000099"/>
              </a:solidFill>
              <a:latin typeface="Times New Roman" pitchFamily="18" charset="0"/>
            </a:endParaRPr>
          </a:p>
          <a:p>
            <a:pPr eaLnBrk="1" hangingPunct="1">
              <a:buClr>
                <a:srgbClr val="0F5494"/>
              </a:buClr>
            </a:pPr>
            <a:endParaRPr lang="en-GB" sz="2800" dirty="0" smtClean="0"/>
          </a:p>
          <a:p>
            <a:pPr eaLnBrk="1" hangingPunct="1">
              <a:buClr>
                <a:srgbClr val="0F5494"/>
              </a:buClr>
            </a:pPr>
            <a:r>
              <a:rPr lang="en-GB" sz="2800" dirty="0" smtClean="0"/>
              <a:t>“Management Costs”: 150% on all fees</a:t>
            </a:r>
          </a:p>
          <a:p>
            <a:pPr eaLnBrk="1" hangingPunct="1">
              <a:buClr>
                <a:srgbClr val="0F5494"/>
              </a:buClr>
            </a:pPr>
            <a:r>
              <a:rPr lang="en-GB" sz="2800" dirty="0" smtClean="0"/>
              <a:t>Translation – Interpretation</a:t>
            </a:r>
          </a:p>
          <a:p>
            <a:pPr eaLnBrk="1" hangingPunct="1">
              <a:buClr>
                <a:srgbClr val="0F5494"/>
              </a:buClr>
            </a:pPr>
            <a:r>
              <a:rPr lang="en-GB" sz="2800" dirty="0" smtClean="0"/>
              <a:t>Training in beneficiary administration –  </a:t>
            </a:r>
            <a:r>
              <a:rPr lang="en-GB" sz="2800" dirty="0" smtClean="0">
                <a:solidFill>
                  <a:srgbClr val="FF0000"/>
                </a:solidFill>
              </a:rPr>
              <a:t>Study visit in MS? (different rules IPA/ENI)</a:t>
            </a:r>
          </a:p>
          <a:p>
            <a:pPr eaLnBrk="1" hangingPunct="1">
              <a:buClr>
                <a:srgbClr val="0F5494"/>
              </a:buClr>
            </a:pPr>
            <a:r>
              <a:rPr lang="en-GB" sz="2800" dirty="0" smtClean="0"/>
              <a:t>Expenditure verification report costs </a:t>
            </a:r>
            <a:r>
              <a:rPr lang="en-GB" sz="2800" dirty="0"/>
              <a:t>(according to Annex 4)</a:t>
            </a:r>
          </a:p>
          <a:p>
            <a:pPr eaLnBrk="1" hangingPunct="1">
              <a:buClr>
                <a:srgbClr val="0F5494"/>
              </a:buClr>
            </a:pPr>
            <a:r>
              <a:rPr lang="en-GB" sz="2800" dirty="0" smtClean="0"/>
              <a:t>Procurement of Supplies/Services (limitations)</a:t>
            </a:r>
          </a:p>
          <a:p>
            <a:pPr eaLnBrk="1" hangingPunct="1">
              <a:buClr>
                <a:srgbClr val="0F5494"/>
              </a:buClr>
            </a:pPr>
            <a:r>
              <a:rPr lang="en-GB" sz="2800" dirty="0" smtClean="0"/>
              <a:t>Contingencies (2,5%)</a:t>
            </a:r>
          </a:p>
          <a:p>
            <a:pPr eaLnBrk="1" hangingPunct="1"/>
            <a:endParaRPr lang="en-GB" b="1"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34</a:t>
            </a:fld>
            <a:endParaRPr lang="en-GB">
              <a:solidFill>
                <a:srgbClr val="000000"/>
              </a:solidFill>
            </a:endParaRPr>
          </a:p>
        </p:txBody>
      </p:sp>
    </p:spTree>
    <p:extLst>
      <p:ext uri="{BB962C8B-B14F-4D97-AF65-F5344CB8AC3E}">
        <p14:creationId xmlns:p14="http://schemas.microsoft.com/office/powerpoint/2010/main" val="2860305728"/>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1125538"/>
            <a:ext cx="8229600" cy="849312"/>
          </a:xfrm>
        </p:spPr>
        <p:txBody>
          <a:bodyPr/>
          <a:lstStyle/>
          <a:p>
            <a:pPr indent="0" eaLnBrk="1" hangingPunct="1"/>
            <a:r>
              <a:rPr lang="en-GB" sz="3600" dirty="0">
                <a:solidFill>
                  <a:srgbClr val="C00000"/>
                </a:solidFill>
              </a:rPr>
              <a:t>NON-ELIGIBLE COSTS</a:t>
            </a:r>
          </a:p>
        </p:txBody>
      </p:sp>
      <p:sp>
        <p:nvSpPr>
          <p:cNvPr id="22531" name="Rectangle 3"/>
          <p:cNvSpPr>
            <a:spLocks noGrp="1" noChangeArrowheads="1"/>
          </p:cNvSpPr>
          <p:nvPr>
            <p:ph type="body" idx="1"/>
          </p:nvPr>
        </p:nvSpPr>
        <p:spPr>
          <a:xfrm>
            <a:off x="468313" y="1989138"/>
            <a:ext cx="8229600" cy="4752975"/>
          </a:xfrm>
        </p:spPr>
        <p:txBody>
          <a:bodyPr/>
          <a:lstStyle/>
          <a:p>
            <a:pPr eaLnBrk="1" hangingPunct="1">
              <a:buClr>
                <a:srgbClr val="0F5494"/>
              </a:buClr>
            </a:pPr>
            <a:endParaRPr lang="en-GB" sz="2000" dirty="0" smtClean="0"/>
          </a:p>
          <a:p>
            <a:pPr algn="just" eaLnBrk="1" hangingPunct="1">
              <a:buClr>
                <a:srgbClr val="0F5494"/>
              </a:buClr>
            </a:pPr>
            <a:r>
              <a:rPr lang="en-GB" dirty="0" smtClean="0"/>
              <a:t>Costs of STE/PL working in the MS and backstopping costs (covered by project management costs)</a:t>
            </a:r>
          </a:p>
          <a:p>
            <a:pPr marL="0" indent="0" algn="just" eaLnBrk="1" hangingPunct="1">
              <a:buClr>
                <a:srgbClr val="0F5494"/>
              </a:buClr>
              <a:buNone/>
            </a:pPr>
            <a:endParaRPr lang="en-GB" dirty="0" smtClean="0"/>
          </a:p>
          <a:p>
            <a:pPr algn="just" eaLnBrk="1" hangingPunct="1">
              <a:buClr>
                <a:srgbClr val="0F5494"/>
              </a:buClr>
            </a:pPr>
            <a:r>
              <a:rPr lang="en-GB" dirty="0" smtClean="0"/>
              <a:t>Large scale equipment (</a:t>
            </a:r>
            <a:r>
              <a:rPr lang="en-GB" b="1" dirty="0" smtClean="0">
                <a:solidFill>
                  <a:schemeClr val="accent2"/>
                </a:solidFill>
              </a:rPr>
              <a:t>in principle excluded</a:t>
            </a:r>
            <a:r>
              <a:rPr lang="en-GB" dirty="0" smtClean="0"/>
              <a:t>)</a:t>
            </a:r>
          </a:p>
          <a:p>
            <a:pPr marL="0" indent="0" algn="just" eaLnBrk="1" hangingPunct="1">
              <a:buClr>
                <a:srgbClr val="0F5494"/>
              </a:buClr>
              <a:buNone/>
            </a:pPr>
            <a:endParaRPr lang="en-GB" dirty="0" smtClean="0"/>
          </a:p>
          <a:p>
            <a:pPr algn="just" eaLnBrk="1" hangingPunct="1">
              <a:buClr>
                <a:srgbClr val="0F5494"/>
              </a:buClr>
            </a:pPr>
            <a:r>
              <a:rPr lang="en-GB" b="1" dirty="0" smtClean="0">
                <a:solidFill>
                  <a:schemeClr val="accent2"/>
                </a:solidFill>
              </a:rPr>
              <a:t>VAT?</a:t>
            </a:r>
            <a:endParaRPr lang="en-GB" b="1" dirty="0">
              <a:solidFill>
                <a:schemeClr val="accent2"/>
              </a:solidFill>
            </a:endParaRPr>
          </a:p>
          <a:p>
            <a:pPr eaLnBrk="1" hangingPunct="1"/>
            <a:endParaRPr lang="en-GB"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35</a:t>
            </a:fld>
            <a:endParaRPr lang="en-GB">
              <a:solidFill>
                <a:srgbClr val="000000"/>
              </a:solidFill>
            </a:endParaRPr>
          </a:p>
        </p:txBody>
      </p:sp>
    </p:spTree>
    <p:extLst>
      <p:ext uri="{BB962C8B-B14F-4D97-AF65-F5344CB8AC3E}">
        <p14:creationId xmlns:p14="http://schemas.microsoft.com/office/powerpoint/2010/main" val="275109376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250825" y="1700213"/>
            <a:ext cx="8497888" cy="4776787"/>
          </a:xfrm>
        </p:spPr>
        <p:txBody>
          <a:bodyPr/>
          <a:lstStyle/>
          <a:p>
            <a:pPr eaLnBrk="1" hangingPunct="1">
              <a:lnSpc>
                <a:spcPct val="80000"/>
              </a:lnSpc>
              <a:buClr>
                <a:srgbClr val="FFFF00"/>
              </a:buClr>
              <a:buFont typeface="Wingdings" pitchFamily="2" charset="2"/>
              <a:buNone/>
            </a:pPr>
            <a:endParaRPr lang="en-GB" sz="1600" dirty="0" smtClean="0"/>
          </a:p>
          <a:p>
            <a:pPr eaLnBrk="1" hangingPunct="1">
              <a:lnSpc>
                <a:spcPct val="80000"/>
              </a:lnSpc>
              <a:buClr>
                <a:srgbClr val="0F5494"/>
              </a:buClr>
              <a:buFont typeface="Wingdings" pitchFamily="2" charset="2"/>
              <a:buNone/>
            </a:pPr>
            <a:endParaRPr lang="en-GB" sz="1600" dirty="0" smtClean="0">
              <a:solidFill>
                <a:srgbClr val="DC280A"/>
              </a:solidFill>
            </a:endParaRPr>
          </a:p>
          <a:p>
            <a:pPr algn="just" eaLnBrk="1" hangingPunct="1">
              <a:lnSpc>
                <a:spcPct val="80000"/>
              </a:lnSpc>
              <a:buClr>
                <a:srgbClr val="0F5494"/>
              </a:buClr>
              <a:buFont typeface="Wingdings" pitchFamily="2" charset="2"/>
              <a:buNone/>
            </a:pPr>
            <a:r>
              <a:rPr lang="en-GB" dirty="0" smtClean="0">
                <a:solidFill>
                  <a:srgbClr val="DC280A"/>
                </a:solidFill>
              </a:rPr>
              <a:t>Salary, benefits, allowance</a:t>
            </a:r>
          </a:p>
          <a:p>
            <a:pPr algn="just" eaLnBrk="1" hangingPunct="1">
              <a:lnSpc>
                <a:spcPct val="80000"/>
              </a:lnSpc>
              <a:buClr>
                <a:srgbClr val="0F5494"/>
              </a:buClr>
            </a:pPr>
            <a:r>
              <a:rPr lang="en-GB" dirty="0" smtClean="0"/>
              <a:t>Salary and non-wage labour costs</a:t>
            </a:r>
          </a:p>
          <a:p>
            <a:pPr algn="just" eaLnBrk="1" hangingPunct="1">
              <a:lnSpc>
                <a:spcPct val="80000"/>
              </a:lnSpc>
              <a:buClr>
                <a:srgbClr val="0F5494"/>
              </a:buClr>
            </a:pPr>
            <a:r>
              <a:rPr lang="en-GB" dirty="0" smtClean="0"/>
              <a:t>6% of salary and non-wage costs</a:t>
            </a:r>
          </a:p>
          <a:p>
            <a:pPr algn="just" eaLnBrk="1" hangingPunct="1">
              <a:lnSpc>
                <a:spcPct val="80000"/>
              </a:lnSpc>
              <a:buClr>
                <a:srgbClr val="0F5494"/>
              </a:buClr>
            </a:pPr>
            <a:r>
              <a:rPr lang="en-GB" dirty="0" smtClean="0"/>
              <a:t>Subsistence allowance (50% of per diem rate)</a:t>
            </a:r>
          </a:p>
          <a:p>
            <a:pPr algn="just" eaLnBrk="1" hangingPunct="1">
              <a:lnSpc>
                <a:spcPct val="80000"/>
              </a:lnSpc>
              <a:buClr>
                <a:srgbClr val="0F5494"/>
              </a:buClr>
            </a:pPr>
            <a:r>
              <a:rPr lang="en-GB" dirty="0" smtClean="0"/>
              <a:t>Health insurance RTA + spouse (max. </a:t>
            </a:r>
            <a:r>
              <a:rPr lang="en-GB" dirty="0" smtClean="0">
                <a:latin typeface="Times New Roman" pitchFamily="18" charset="0"/>
              </a:rPr>
              <a:t>€</a:t>
            </a:r>
            <a:r>
              <a:rPr lang="en-GB" dirty="0" smtClean="0"/>
              <a:t>200 per person)</a:t>
            </a:r>
          </a:p>
          <a:p>
            <a:pPr algn="just" eaLnBrk="1" hangingPunct="1">
              <a:lnSpc>
                <a:spcPct val="80000"/>
              </a:lnSpc>
              <a:buClr>
                <a:srgbClr val="0F5494"/>
              </a:buClr>
            </a:pPr>
            <a:endParaRPr lang="en-GB" dirty="0" smtClean="0"/>
          </a:p>
          <a:p>
            <a:pPr algn="just" eaLnBrk="1" hangingPunct="1">
              <a:lnSpc>
                <a:spcPct val="80000"/>
              </a:lnSpc>
              <a:buClr>
                <a:srgbClr val="0F5494"/>
              </a:buClr>
              <a:buFontTx/>
              <a:buNone/>
            </a:pPr>
            <a:r>
              <a:rPr lang="en-GB" dirty="0" smtClean="0">
                <a:solidFill>
                  <a:srgbClr val="DC280A"/>
                </a:solidFill>
              </a:rPr>
              <a:t>Accommodation</a:t>
            </a:r>
          </a:p>
          <a:p>
            <a:pPr algn="just" eaLnBrk="1" hangingPunct="1">
              <a:lnSpc>
                <a:spcPct val="80000"/>
              </a:lnSpc>
              <a:buClr>
                <a:srgbClr val="0F5494"/>
              </a:buClr>
            </a:pPr>
            <a:r>
              <a:rPr lang="en-GB" dirty="0" smtClean="0"/>
              <a:t>Full per diem for first 30 days (RTA) + ½ per diem for spouse/children)</a:t>
            </a:r>
          </a:p>
          <a:p>
            <a:pPr algn="just" eaLnBrk="1" hangingPunct="1">
              <a:lnSpc>
                <a:spcPct val="80000"/>
              </a:lnSpc>
              <a:buClr>
                <a:srgbClr val="0F5494"/>
              </a:buClr>
            </a:pPr>
            <a:r>
              <a:rPr lang="en-GB" dirty="0" smtClean="0"/>
              <a:t>Accommodation</a:t>
            </a:r>
          </a:p>
          <a:p>
            <a:pPr algn="just" eaLnBrk="1" hangingPunct="1">
              <a:lnSpc>
                <a:spcPct val="80000"/>
              </a:lnSpc>
              <a:buClr>
                <a:srgbClr val="0F5494"/>
              </a:buClr>
            </a:pPr>
            <a:r>
              <a:rPr lang="en-GB" dirty="0" smtClean="0"/>
              <a:t>Estate agent fees (max 2 months</a:t>
            </a:r>
            <a:r>
              <a:rPr lang="en-GB" dirty="0" smtClean="0">
                <a:latin typeface="Times New Roman" pitchFamily="18" charset="0"/>
              </a:rPr>
              <a:t>’</a:t>
            </a:r>
            <a:r>
              <a:rPr lang="en-GB" dirty="0" smtClean="0"/>
              <a:t> rent)</a:t>
            </a:r>
          </a:p>
          <a:p>
            <a:pPr eaLnBrk="1" hangingPunct="1">
              <a:lnSpc>
                <a:spcPct val="80000"/>
              </a:lnSpc>
              <a:buFontTx/>
              <a:buNone/>
            </a:pPr>
            <a:endParaRPr lang="en-GB" sz="1600" dirty="0" smtClean="0"/>
          </a:p>
        </p:txBody>
      </p:sp>
      <p:sp>
        <p:nvSpPr>
          <p:cNvPr id="121859" name="Rectangle 3"/>
          <p:cNvSpPr>
            <a:spLocks noChangeArrowheads="1"/>
          </p:cNvSpPr>
          <p:nvPr/>
        </p:nvSpPr>
        <p:spPr bwMode="auto">
          <a:xfrm>
            <a:off x="684213" y="1125538"/>
            <a:ext cx="777240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358775" fontAlgn="base">
              <a:spcBef>
                <a:spcPct val="0"/>
              </a:spcBef>
              <a:spcAft>
                <a:spcPct val="0"/>
              </a:spcAft>
              <a:defRPr/>
            </a:pPr>
            <a:r>
              <a:rPr lang="pl-PL" sz="3600" b="1" dirty="0">
                <a:solidFill>
                  <a:srgbClr val="C00000"/>
                </a:solidFill>
              </a:rPr>
              <a:t>RTA</a:t>
            </a:r>
            <a:r>
              <a:rPr lang="en-US" sz="3600" b="1" dirty="0">
                <a:solidFill>
                  <a:srgbClr val="C00000"/>
                </a:solidFill>
              </a:rPr>
              <a:t> </a:t>
            </a:r>
            <a:r>
              <a:rPr lang="en-GB" sz="3600" b="1" dirty="0">
                <a:solidFill>
                  <a:srgbClr val="C00000"/>
                </a:solidFill>
              </a:rPr>
              <a:t>COSTS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36</a:t>
            </a:fld>
            <a:endParaRPr lang="en-GB">
              <a:solidFill>
                <a:srgbClr val="000000"/>
              </a:solidFill>
            </a:endParaRPr>
          </a:p>
        </p:txBody>
      </p:sp>
    </p:spTree>
    <p:extLst>
      <p:ext uri="{BB962C8B-B14F-4D97-AF65-F5344CB8AC3E}">
        <p14:creationId xmlns:p14="http://schemas.microsoft.com/office/powerpoint/2010/main" val="568317366"/>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304800" y="2268538"/>
            <a:ext cx="8515350" cy="4284662"/>
          </a:xfrm>
        </p:spPr>
        <p:txBody>
          <a:bodyPr/>
          <a:lstStyle/>
          <a:p>
            <a:pPr eaLnBrk="1" hangingPunct="1">
              <a:lnSpc>
                <a:spcPct val="80000"/>
              </a:lnSpc>
              <a:buClr>
                <a:srgbClr val="0F5494"/>
              </a:buClr>
              <a:buFontTx/>
              <a:buNone/>
            </a:pPr>
            <a:r>
              <a:rPr lang="en-GB" dirty="0" smtClean="0">
                <a:solidFill>
                  <a:srgbClr val="DC280A"/>
                </a:solidFill>
              </a:rPr>
              <a:t>Travel</a:t>
            </a:r>
          </a:p>
          <a:p>
            <a:pPr eaLnBrk="1" hangingPunct="1">
              <a:lnSpc>
                <a:spcPct val="80000"/>
              </a:lnSpc>
              <a:buClr>
                <a:srgbClr val="0F5494"/>
              </a:buClr>
            </a:pPr>
            <a:r>
              <a:rPr lang="en-GB" dirty="0" smtClean="0"/>
              <a:t>Travel: place of work</a:t>
            </a:r>
            <a:r>
              <a:rPr lang="en-GB" dirty="0" smtClean="0">
                <a:solidFill>
                  <a:schemeClr val="accent2"/>
                </a:solidFill>
              </a:rPr>
              <a:t>            </a:t>
            </a:r>
            <a:r>
              <a:rPr lang="en-GB" dirty="0" smtClean="0"/>
              <a:t>place of duty</a:t>
            </a:r>
          </a:p>
          <a:p>
            <a:pPr eaLnBrk="1" hangingPunct="1">
              <a:lnSpc>
                <a:spcPct val="80000"/>
              </a:lnSpc>
              <a:buClr>
                <a:srgbClr val="0F5494"/>
              </a:buClr>
            </a:pPr>
            <a:r>
              <a:rPr lang="en-GB" dirty="0" smtClean="0"/>
              <a:t>Removal/storage + annual trip home for RTA + spouse/children</a:t>
            </a:r>
          </a:p>
          <a:p>
            <a:pPr eaLnBrk="1" hangingPunct="1">
              <a:lnSpc>
                <a:spcPct val="80000"/>
              </a:lnSpc>
              <a:buClr>
                <a:srgbClr val="0F5494"/>
              </a:buClr>
              <a:buFontTx/>
              <a:buNone/>
            </a:pPr>
            <a:r>
              <a:rPr lang="en-GB" dirty="0" smtClean="0"/>
              <a:t>	</a:t>
            </a:r>
            <a:r>
              <a:rPr lang="en-GB" b="1" dirty="0" smtClean="0">
                <a:solidFill>
                  <a:schemeClr val="accent2"/>
                </a:solidFill>
              </a:rPr>
              <a:t>OR</a:t>
            </a:r>
            <a:r>
              <a:rPr lang="en-GB" dirty="0" smtClean="0"/>
              <a:t>: </a:t>
            </a:r>
          </a:p>
          <a:p>
            <a:pPr eaLnBrk="1" hangingPunct="1">
              <a:lnSpc>
                <a:spcPct val="80000"/>
              </a:lnSpc>
              <a:buClr>
                <a:srgbClr val="0F5494"/>
              </a:buClr>
            </a:pPr>
            <a:r>
              <a:rPr lang="en-GB" dirty="0" smtClean="0"/>
              <a:t>monthly return trips home for RTA</a:t>
            </a:r>
          </a:p>
          <a:p>
            <a:pPr eaLnBrk="1" hangingPunct="1">
              <a:lnSpc>
                <a:spcPct val="80000"/>
              </a:lnSpc>
              <a:buClr>
                <a:srgbClr val="0F5494"/>
              </a:buClr>
            </a:pPr>
            <a:endParaRPr lang="en-GB" dirty="0" smtClean="0"/>
          </a:p>
          <a:p>
            <a:pPr eaLnBrk="1" hangingPunct="1">
              <a:lnSpc>
                <a:spcPct val="80000"/>
              </a:lnSpc>
              <a:buClr>
                <a:srgbClr val="0F5494"/>
              </a:buClr>
              <a:buFontTx/>
              <a:buNone/>
            </a:pPr>
            <a:r>
              <a:rPr lang="en-GB" dirty="0" smtClean="0">
                <a:solidFill>
                  <a:srgbClr val="DC280A"/>
                </a:solidFill>
              </a:rPr>
              <a:t>Other RTA costs</a:t>
            </a:r>
          </a:p>
          <a:p>
            <a:pPr eaLnBrk="1" hangingPunct="1">
              <a:lnSpc>
                <a:spcPct val="80000"/>
              </a:lnSpc>
              <a:buClr>
                <a:srgbClr val="0F5494"/>
              </a:buClr>
            </a:pPr>
            <a:r>
              <a:rPr lang="en-GB" dirty="0" smtClean="0"/>
              <a:t>Schooling fees (</a:t>
            </a:r>
            <a:r>
              <a:rPr lang="en-GB" b="1" dirty="0" smtClean="0">
                <a:solidFill>
                  <a:schemeClr val="accent2"/>
                </a:solidFill>
              </a:rPr>
              <a:t>max. €12,000</a:t>
            </a:r>
            <a:r>
              <a:rPr lang="en-GB" dirty="0" smtClean="0"/>
              <a:t> per child and year)</a:t>
            </a:r>
          </a:p>
          <a:p>
            <a:pPr eaLnBrk="1" hangingPunct="1">
              <a:lnSpc>
                <a:spcPct val="80000"/>
              </a:lnSpc>
              <a:buClr>
                <a:srgbClr val="0F5494"/>
              </a:buClr>
            </a:pPr>
            <a:r>
              <a:rPr lang="en-GB" dirty="0" smtClean="0"/>
              <a:t>RTA training in Brussels (3 per diems plus return flight to Brussels)</a:t>
            </a:r>
          </a:p>
          <a:p>
            <a:pPr eaLnBrk="1" hangingPunct="1">
              <a:lnSpc>
                <a:spcPct val="80000"/>
              </a:lnSpc>
              <a:buClr>
                <a:srgbClr val="0F5494"/>
              </a:buClr>
            </a:pPr>
            <a:r>
              <a:rPr lang="en-GB" dirty="0" smtClean="0"/>
              <a:t>RTA Assistant</a:t>
            </a:r>
            <a:endParaRPr lang="en-GB" sz="1600" dirty="0" smtClean="0"/>
          </a:p>
          <a:p>
            <a:pPr eaLnBrk="1" hangingPunct="1">
              <a:lnSpc>
                <a:spcPct val="80000"/>
              </a:lnSpc>
              <a:buFontTx/>
              <a:buNone/>
            </a:pPr>
            <a:endParaRPr lang="en-GB" sz="1800" dirty="0" smtClean="0"/>
          </a:p>
        </p:txBody>
      </p:sp>
      <p:sp>
        <p:nvSpPr>
          <p:cNvPr id="123907" name="Rectangle 3"/>
          <p:cNvSpPr>
            <a:spLocks noChangeArrowheads="1"/>
          </p:cNvSpPr>
          <p:nvPr/>
        </p:nvSpPr>
        <p:spPr bwMode="auto">
          <a:xfrm>
            <a:off x="304800" y="1125538"/>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defRPr/>
            </a:pPr>
            <a:r>
              <a:rPr lang="pl-PL" sz="4400" b="1" dirty="0">
                <a:solidFill>
                  <a:srgbClr val="0F5494"/>
                </a:solidFill>
                <a:latin typeface="Arial Rounded MT Bold" pitchFamily="34" charset="0"/>
              </a:rPr>
              <a:t> </a:t>
            </a:r>
            <a:r>
              <a:rPr lang="pl-PL" sz="3600" b="1" dirty="0">
                <a:solidFill>
                  <a:srgbClr val="C00000"/>
                </a:solidFill>
              </a:rPr>
              <a:t>RTA</a:t>
            </a:r>
            <a:r>
              <a:rPr lang="en-GB" sz="3600" b="1" dirty="0">
                <a:solidFill>
                  <a:srgbClr val="C00000"/>
                </a:solidFill>
              </a:rPr>
              <a:t>-</a:t>
            </a:r>
            <a:r>
              <a:rPr lang="pl-PL" sz="3600" b="1" dirty="0">
                <a:solidFill>
                  <a:srgbClr val="C00000"/>
                </a:solidFill>
              </a:rPr>
              <a:t>RELATED COSTS</a:t>
            </a:r>
            <a:endParaRPr lang="en-US" sz="3600" b="1" dirty="0">
              <a:solidFill>
                <a:srgbClr val="C00000"/>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37</a:t>
            </a:fld>
            <a:endParaRPr lang="en-GB">
              <a:solidFill>
                <a:srgbClr val="000000"/>
              </a:solidFill>
            </a:endParaRPr>
          </a:p>
        </p:txBody>
      </p:sp>
      <p:sp>
        <p:nvSpPr>
          <p:cNvPr id="4" name="Left-Right Arrow 3"/>
          <p:cNvSpPr/>
          <p:nvPr/>
        </p:nvSpPr>
        <p:spPr bwMode="auto">
          <a:xfrm>
            <a:off x="4724400" y="2590800"/>
            <a:ext cx="914400" cy="470916"/>
          </a:xfrm>
          <a:prstGeom prst="leftRight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3" name="Left-Right Arrow 2"/>
          <p:cNvSpPr/>
          <p:nvPr/>
        </p:nvSpPr>
        <p:spPr bwMode="auto">
          <a:xfrm>
            <a:off x="4107543" y="2590801"/>
            <a:ext cx="1066800" cy="470915"/>
          </a:xfrm>
          <a:prstGeom prst="leftRightArrow">
            <a:avLst/>
          </a:prstGeom>
          <a:solidFill>
            <a:schemeClr val="tx2"/>
          </a:solidFill>
          <a:ln>
            <a:noFill/>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2"/>
              </a:solidFill>
              <a:effectLst/>
              <a:latin typeface="Verdana" pitchFamily="34" charset="0"/>
            </a:endParaRPr>
          </a:p>
        </p:txBody>
      </p:sp>
    </p:spTree>
    <p:extLst>
      <p:ext uri="{BB962C8B-B14F-4D97-AF65-F5344CB8AC3E}">
        <p14:creationId xmlns:p14="http://schemas.microsoft.com/office/powerpoint/2010/main" val="410605395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50825" y="1125538"/>
            <a:ext cx="8229600" cy="1143000"/>
          </a:xfrm>
        </p:spPr>
        <p:txBody>
          <a:bodyPr/>
          <a:lstStyle/>
          <a:p>
            <a:pPr indent="0" eaLnBrk="1" hangingPunct="1"/>
            <a:r>
              <a:rPr lang="en-GB" sz="3600" kern="1200" dirty="0">
                <a:solidFill>
                  <a:srgbClr val="C00000"/>
                </a:solidFill>
              </a:rPr>
              <a:t>PROJECT LEADER COSTS</a:t>
            </a:r>
          </a:p>
        </p:txBody>
      </p:sp>
      <p:sp>
        <p:nvSpPr>
          <p:cNvPr id="25603" name="Rectangle 3"/>
          <p:cNvSpPr>
            <a:spLocks noGrp="1" noChangeArrowheads="1"/>
          </p:cNvSpPr>
          <p:nvPr>
            <p:ph type="body" idx="1"/>
          </p:nvPr>
        </p:nvSpPr>
        <p:spPr>
          <a:xfrm>
            <a:off x="457200" y="1828800"/>
            <a:ext cx="8229600" cy="4525963"/>
          </a:xfrm>
        </p:spPr>
        <p:txBody>
          <a:bodyPr/>
          <a:lstStyle/>
          <a:p>
            <a:pPr marL="361950" indent="-361950" eaLnBrk="1" hangingPunct="1">
              <a:lnSpc>
                <a:spcPct val="90000"/>
              </a:lnSpc>
              <a:buFontTx/>
              <a:buNone/>
            </a:pPr>
            <a:r>
              <a:rPr lang="en-GB" sz="1600" dirty="0" smtClean="0"/>
              <a:t>	</a:t>
            </a:r>
          </a:p>
          <a:p>
            <a:pPr marL="361950" indent="-361950" eaLnBrk="1" hangingPunct="1">
              <a:lnSpc>
                <a:spcPct val="90000"/>
              </a:lnSpc>
              <a:buFontTx/>
              <a:buNone/>
            </a:pPr>
            <a:r>
              <a:rPr lang="en-GB" dirty="0" smtClean="0"/>
              <a:t>The Project Leader is required to spend at least </a:t>
            </a:r>
            <a:r>
              <a:rPr lang="en-GB" dirty="0" smtClean="0">
                <a:solidFill>
                  <a:srgbClr val="DC280A"/>
                </a:solidFill>
              </a:rPr>
              <a:t>3 days</a:t>
            </a:r>
            <a:r>
              <a:rPr lang="en-GB" dirty="0" smtClean="0"/>
              <a:t> in beneficiary administration every quarter</a:t>
            </a:r>
          </a:p>
          <a:p>
            <a:pPr marL="361950" indent="-361950" eaLnBrk="1" hangingPunct="1">
              <a:lnSpc>
                <a:spcPct val="70000"/>
              </a:lnSpc>
              <a:buClr>
                <a:srgbClr val="0F5494"/>
              </a:buClr>
            </a:pPr>
            <a:r>
              <a:rPr lang="en-GB" dirty="0"/>
              <a:t>Project leader fees and 150% management costs</a:t>
            </a:r>
          </a:p>
          <a:p>
            <a:pPr marL="361950" indent="-361950" eaLnBrk="1" hangingPunct="1">
              <a:lnSpc>
                <a:spcPct val="70000"/>
              </a:lnSpc>
              <a:buClr>
                <a:srgbClr val="0F5494"/>
              </a:buClr>
            </a:pPr>
            <a:r>
              <a:rPr lang="en-GB" dirty="0"/>
              <a:t>Airfares</a:t>
            </a:r>
          </a:p>
          <a:p>
            <a:pPr marL="361950" indent="-361950" eaLnBrk="1" hangingPunct="1">
              <a:lnSpc>
                <a:spcPct val="70000"/>
              </a:lnSpc>
              <a:buClr>
                <a:srgbClr val="0F5494"/>
              </a:buClr>
            </a:pPr>
            <a:r>
              <a:rPr lang="en-GB" dirty="0"/>
              <a:t>Per diem</a:t>
            </a:r>
          </a:p>
          <a:p>
            <a:pPr marL="361950" indent="-361950" eaLnBrk="1" hangingPunct="1">
              <a:lnSpc>
                <a:spcPct val="70000"/>
              </a:lnSpc>
              <a:buClr>
                <a:srgbClr val="0F5494"/>
              </a:buClr>
            </a:pPr>
            <a:r>
              <a:rPr lang="en-GB" dirty="0"/>
              <a:t>Translation of reports etc. </a:t>
            </a:r>
          </a:p>
          <a:p>
            <a:pPr marL="361950" indent="-361950" eaLnBrk="1" hangingPunct="1">
              <a:lnSpc>
                <a:spcPct val="70000"/>
              </a:lnSpc>
              <a:buClr>
                <a:srgbClr val="0F5494"/>
              </a:buClr>
            </a:pPr>
            <a:r>
              <a:rPr lang="en-GB" dirty="0"/>
              <a:t>Interpretation </a:t>
            </a:r>
          </a:p>
          <a:p>
            <a:pPr marL="361950" indent="-361950" eaLnBrk="1" hangingPunct="1">
              <a:lnSpc>
                <a:spcPct val="70000"/>
              </a:lnSpc>
              <a:buClr>
                <a:srgbClr val="0F5494"/>
              </a:buClr>
            </a:pPr>
            <a:r>
              <a:rPr lang="en-GB" dirty="0"/>
              <a:t>Final audit </a:t>
            </a:r>
            <a:r>
              <a:rPr lang="en-GB" dirty="0" smtClean="0"/>
              <a:t>costs</a:t>
            </a:r>
          </a:p>
          <a:p>
            <a:pPr marL="361950" indent="-361950" eaLnBrk="1" hangingPunct="1">
              <a:lnSpc>
                <a:spcPct val="70000"/>
              </a:lnSpc>
              <a:buClr>
                <a:srgbClr val="0F5494"/>
              </a:buClr>
            </a:pPr>
            <a:endParaRPr lang="en-GB" dirty="0"/>
          </a:p>
          <a:p>
            <a:pPr marL="361950" indent="-361950" eaLnBrk="1" hangingPunct="1">
              <a:lnSpc>
                <a:spcPct val="90000"/>
              </a:lnSpc>
              <a:buClr>
                <a:srgbClr val="0F5494"/>
              </a:buClr>
              <a:buFontTx/>
              <a:buNone/>
            </a:pPr>
            <a:r>
              <a:rPr lang="en-GB" dirty="0" smtClean="0"/>
              <a:t>Management of Logistics and Accounting are provided by the MS administration (and Partner MS) and covered out of the </a:t>
            </a:r>
            <a:r>
              <a:rPr lang="en-GB" b="1" dirty="0" smtClean="0"/>
              <a:t>Management Costs </a:t>
            </a:r>
            <a:r>
              <a:rPr lang="en-GB" dirty="0" smtClean="0"/>
              <a:t>(no additional cost to the contract)</a:t>
            </a:r>
          </a:p>
          <a:p>
            <a:pPr marL="361950" indent="-361950" eaLnBrk="1" hangingPunct="1">
              <a:lnSpc>
                <a:spcPct val="90000"/>
              </a:lnSpc>
              <a:buClr>
                <a:srgbClr val="0F5494"/>
              </a:buClr>
              <a:buFontTx/>
              <a:buNone/>
            </a:pPr>
            <a:r>
              <a:rPr lang="en-GB" dirty="0" smtClean="0"/>
              <a:t>	</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38</a:t>
            </a:fld>
            <a:endParaRPr lang="en-GB" dirty="0">
              <a:solidFill>
                <a:srgbClr val="000000"/>
              </a:solidFill>
            </a:endParaRPr>
          </a:p>
        </p:txBody>
      </p:sp>
    </p:spTree>
    <p:extLst>
      <p:ext uri="{BB962C8B-B14F-4D97-AF65-F5344CB8AC3E}">
        <p14:creationId xmlns:p14="http://schemas.microsoft.com/office/powerpoint/2010/main" val="4118937939"/>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dirty="0" smtClean="0">
                <a:solidFill>
                  <a:srgbClr val="C00000"/>
                </a:solidFill>
              </a:rPr>
              <a:t>PER DIEMS</a:t>
            </a:r>
            <a:endParaRPr lang="en-GB" dirty="0">
              <a:solidFill>
                <a:srgbClr val="C00000"/>
              </a:solidFill>
            </a:endParaRPr>
          </a:p>
        </p:txBody>
      </p:sp>
      <p:sp>
        <p:nvSpPr>
          <p:cNvPr id="7" name="Content Placeholder 6"/>
          <p:cNvSpPr>
            <a:spLocks noGrp="1"/>
          </p:cNvSpPr>
          <p:nvPr>
            <p:ph idx="1"/>
          </p:nvPr>
        </p:nvSpPr>
        <p:spPr/>
        <p:txBody>
          <a:bodyPr/>
          <a:lstStyle/>
          <a:p>
            <a:r>
              <a:rPr lang="fr-BE" dirty="0" smtClean="0"/>
              <a:t>For RTA </a:t>
            </a:r>
            <a:r>
              <a:rPr lang="fr-BE" dirty="0" err="1" smtClean="0"/>
              <a:t>remains</a:t>
            </a:r>
            <a:r>
              <a:rPr lang="fr-BE" dirty="0" smtClean="0"/>
              <a:t> the </a:t>
            </a:r>
            <a:r>
              <a:rPr lang="fr-BE" dirty="0" err="1" smtClean="0"/>
              <a:t>same</a:t>
            </a:r>
            <a:r>
              <a:rPr lang="fr-BE" dirty="0" smtClean="0"/>
              <a:t> </a:t>
            </a:r>
            <a:r>
              <a:rPr lang="fr-BE" dirty="0" err="1" smtClean="0"/>
              <a:t>during</a:t>
            </a:r>
            <a:r>
              <a:rPr lang="fr-BE" dirty="0" smtClean="0"/>
              <a:t> the duration of </a:t>
            </a:r>
            <a:r>
              <a:rPr lang="fr-BE" dirty="0" err="1" smtClean="0"/>
              <a:t>project</a:t>
            </a:r>
            <a:endParaRPr lang="fr-BE" dirty="0" smtClean="0"/>
          </a:p>
          <a:p>
            <a:endParaRPr lang="fr-BE" dirty="0"/>
          </a:p>
          <a:p>
            <a:r>
              <a:rPr lang="fr-BE" dirty="0" smtClean="0"/>
              <a:t>For short </a:t>
            </a:r>
            <a:r>
              <a:rPr lang="fr-BE" dirty="0" err="1" smtClean="0"/>
              <a:t>term</a:t>
            </a:r>
            <a:r>
              <a:rPr lang="fr-BE" dirty="0" smtClean="0"/>
              <a:t> experts </a:t>
            </a:r>
            <a:r>
              <a:rPr lang="fr-BE" dirty="0" err="1" smtClean="0"/>
              <a:t>may</a:t>
            </a:r>
            <a:r>
              <a:rPr lang="fr-BE" dirty="0" smtClean="0"/>
              <a:t> </a:t>
            </a:r>
            <a:r>
              <a:rPr lang="fr-BE" dirty="0" err="1" smtClean="0"/>
              <a:t>vary</a:t>
            </a:r>
            <a:r>
              <a:rPr lang="fr-BE" dirty="0" smtClean="0"/>
              <a:t> </a:t>
            </a:r>
            <a:r>
              <a:rPr lang="fr-BE" dirty="0" err="1" smtClean="0"/>
              <a:t>during</a:t>
            </a:r>
            <a:r>
              <a:rPr lang="fr-BE" dirty="0" smtClean="0"/>
              <a:t> </a:t>
            </a:r>
            <a:r>
              <a:rPr lang="fr-BE" dirty="0" err="1" smtClean="0"/>
              <a:t>implementation</a:t>
            </a:r>
            <a:r>
              <a:rPr lang="fr-BE" dirty="0" smtClean="0"/>
              <a:t> of </a:t>
            </a:r>
            <a:r>
              <a:rPr lang="fr-BE" dirty="0" err="1" smtClean="0"/>
              <a:t>project</a:t>
            </a:r>
            <a:endParaRPr lang="fr-BE" dirty="0" smtClean="0"/>
          </a:p>
          <a:p>
            <a:endParaRPr lang="fr-BE" dirty="0"/>
          </a:p>
          <a:p>
            <a:r>
              <a:rPr lang="fr-BE" dirty="0" smtClean="0"/>
              <a:t>Per </a:t>
            </a:r>
            <a:r>
              <a:rPr lang="fr-BE" dirty="0" err="1" smtClean="0"/>
              <a:t>Diems</a:t>
            </a:r>
            <a:r>
              <a:rPr lang="fr-BE" dirty="0" smtClean="0"/>
              <a:t> are maximums, </a:t>
            </a:r>
            <a:r>
              <a:rPr lang="fr-BE" dirty="0" err="1" smtClean="0"/>
              <a:t>decided</a:t>
            </a:r>
            <a:r>
              <a:rPr lang="fr-BE" dirty="0" smtClean="0"/>
              <a:t> by the PL</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39</a:t>
            </a:fld>
            <a:endParaRPr lang="en-GB">
              <a:solidFill>
                <a:srgbClr val="000000"/>
              </a:solidFill>
            </a:endParaRPr>
          </a:p>
        </p:txBody>
      </p:sp>
    </p:spTree>
    <p:extLst>
      <p:ext uri="{BB962C8B-B14F-4D97-AF65-F5344CB8AC3E}">
        <p14:creationId xmlns:p14="http://schemas.microsoft.com/office/powerpoint/2010/main" val="5569741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457200" y="0"/>
            <a:ext cx="8229600" cy="1125538"/>
          </a:xfrm>
        </p:spPr>
        <p:txBody>
          <a:bodyPr/>
          <a:lstStyle/>
          <a:p>
            <a:r>
              <a:rPr lang="en-US" sz="2400" dirty="0" smtClean="0">
                <a:solidFill>
                  <a:schemeClr val="bg1"/>
                </a:solidFill>
              </a:rPr>
              <a:t>WHERE?</a:t>
            </a:r>
            <a:r>
              <a:rPr lang="en-US" sz="1400" dirty="0" smtClean="0">
                <a:solidFill>
                  <a:schemeClr val="bg1"/>
                </a:solidFill>
              </a:rPr>
              <a:t/>
            </a:r>
            <a:br>
              <a:rPr lang="en-US" sz="1400" dirty="0" smtClean="0">
                <a:solidFill>
                  <a:schemeClr val="bg1"/>
                </a:solidFill>
              </a:rPr>
            </a:br>
            <a:r>
              <a:rPr lang="fr-FR" sz="1100" dirty="0" smtClean="0">
                <a:solidFill>
                  <a:schemeClr val="bg1"/>
                </a:solidFill>
              </a:rPr>
              <a:t>                                      </a:t>
            </a:r>
            <a:endParaRPr lang="en-US" sz="1600" dirty="0" smtClean="0">
              <a:solidFill>
                <a:schemeClr val="bg1"/>
              </a:solidFill>
            </a:endParaRPr>
          </a:p>
        </p:txBody>
      </p:sp>
      <p:pic>
        <p:nvPicPr>
          <p:cNvPr id="2" name="Picture 2"/>
          <p:cNvPicPr>
            <a:picLocks noChangeAspect="1" noChangeArrowheads="1"/>
          </p:cNvPicPr>
          <p:nvPr/>
        </p:nvPicPr>
        <p:blipFill>
          <a:blip r:embed="rId3"/>
          <a:srcRect/>
          <a:stretch>
            <a:fillRect/>
          </a:stretch>
        </p:blipFill>
        <p:spPr bwMode="auto">
          <a:xfrm>
            <a:off x="468313" y="1484313"/>
            <a:ext cx="6119812" cy="4897437"/>
          </a:xfrm>
          <a:prstGeom prst="rect">
            <a:avLst/>
          </a:prstGeom>
          <a:noFill/>
          <a:ln w="9525">
            <a:noFill/>
            <a:miter lim="800000"/>
            <a:headEnd/>
            <a:tailEnd/>
          </a:ln>
          <a:effectLst>
            <a:outerShdw blurRad="50800" dist="38100" dir="5400000" algn="t" rotWithShape="0">
              <a:prstClr val="black">
                <a:alpha val="40000"/>
              </a:prstClr>
            </a:outerShdw>
          </a:effectLst>
        </p:spPr>
      </p:pic>
      <p:sp>
        <p:nvSpPr>
          <p:cNvPr id="15364" name="ZoneTexte 10"/>
          <p:cNvSpPr txBox="1">
            <a:spLocks noChangeArrowheads="1"/>
          </p:cNvSpPr>
          <p:nvPr/>
        </p:nvSpPr>
        <p:spPr bwMode="auto">
          <a:xfrm>
            <a:off x="6516688" y="1317625"/>
            <a:ext cx="2411412" cy="5570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hangingPunct="1"/>
            <a:r>
              <a:rPr lang="fr-FR" sz="1400" b="1" dirty="0">
                <a:solidFill>
                  <a:schemeClr val="tx2"/>
                </a:solidFill>
                <a:latin typeface="+mn-lt"/>
              </a:rPr>
              <a:t>EU </a:t>
            </a:r>
            <a:r>
              <a:rPr lang="fr-FR" sz="1400" b="1" dirty="0" smtClean="0">
                <a:solidFill>
                  <a:schemeClr val="tx2"/>
                </a:solidFill>
                <a:latin typeface="+mn-lt"/>
              </a:rPr>
              <a:t>MS </a:t>
            </a:r>
            <a:r>
              <a:rPr lang="fr-FR" sz="1600" b="1" dirty="0" smtClean="0">
                <a:solidFill>
                  <a:schemeClr val="tx2"/>
                </a:solidFill>
                <a:latin typeface="+mn-lt"/>
              </a:rPr>
              <a:t>28 </a:t>
            </a:r>
            <a:r>
              <a:rPr lang="fr-FR" sz="1600" b="1" dirty="0">
                <a:solidFill>
                  <a:schemeClr val="tx2"/>
                </a:solidFill>
                <a:latin typeface="+mn-lt"/>
              </a:rPr>
              <a:t>countries</a:t>
            </a:r>
          </a:p>
          <a:p>
            <a:pPr algn="just" eaLnBrk="1" hangingPunct="1"/>
            <a:endParaRPr lang="fr-FR" dirty="0">
              <a:solidFill>
                <a:srgbClr val="009999"/>
              </a:solidFill>
              <a:latin typeface="+mn-lt"/>
            </a:endParaRPr>
          </a:p>
          <a:p>
            <a:pPr algn="just" eaLnBrk="1" hangingPunct="1"/>
            <a:r>
              <a:rPr lang="fr-FR" sz="1400" b="1" dirty="0">
                <a:solidFill>
                  <a:schemeClr val="tx2"/>
                </a:solidFill>
                <a:latin typeface="+mn-lt"/>
              </a:rPr>
              <a:t>Instrument for </a:t>
            </a:r>
            <a:r>
              <a:rPr lang="fr-FR" sz="1400" b="1" dirty="0" err="1">
                <a:solidFill>
                  <a:schemeClr val="tx2"/>
                </a:solidFill>
                <a:latin typeface="+mn-lt"/>
              </a:rPr>
              <a:t>Pre</a:t>
            </a:r>
            <a:r>
              <a:rPr lang="fr-FR" sz="1400" b="1" dirty="0">
                <a:solidFill>
                  <a:schemeClr val="tx2"/>
                </a:solidFill>
                <a:latin typeface="+mn-lt"/>
              </a:rPr>
              <a:t>-Accession Assistance (</a:t>
            </a:r>
            <a:r>
              <a:rPr lang="fr-FR" sz="1400" b="1" dirty="0" smtClean="0">
                <a:solidFill>
                  <a:schemeClr val="tx2"/>
                </a:solidFill>
                <a:latin typeface="+mn-lt"/>
              </a:rPr>
              <a:t>IPA)</a:t>
            </a:r>
            <a:r>
              <a:rPr lang="fr-FR" sz="1400" dirty="0" smtClean="0">
                <a:solidFill>
                  <a:schemeClr val="tx2"/>
                </a:solidFill>
                <a:latin typeface="+mn-lt"/>
              </a:rPr>
              <a:t>(in light </a:t>
            </a:r>
            <a:r>
              <a:rPr lang="fr-FR" sz="1400" dirty="0" err="1" smtClean="0">
                <a:solidFill>
                  <a:schemeClr val="tx2"/>
                </a:solidFill>
                <a:latin typeface="+mn-lt"/>
              </a:rPr>
              <a:t>blue</a:t>
            </a:r>
            <a:r>
              <a:rPr lang="fr-FR" sz="1400" dirty="0" smtClean="0">
                <a:solidFill>
                  <a:schemeClr val="tx2"/>
                </a:solidFill>
                <a:latin typeface="+mn-lt"/>
              </a:rPr>
              <a:t>)</a:t>
            </a:r>
          </a:p>
          <a:p>
            <a:pPr eaLnBrk="1" hangingPunct="1"/>
            <a:endParaRPr lang="fr-FR" sz="1400" b="1" dirty="0" smtClean="0">
              <a:solidFill>
                <a:schemeClr val="tx2"/>
              </a:solidFill>
              <a:latin typeface="+mn-lt"/>
            </a:endParaRPr>
          </a:p>
          <a:p>
            <a:pPr eaLnBrk="1" hangingPunct="1"/>
            <a:r>
              <a:rPr lang="fr-BE" sz="1600" dirty="0" smtClean="0">
                <a:solidFill>
                  <a:schemeClr val="tx2"/>
                </a:solidFill>
                <a:latin typeface="+mn-lt"/>
              </a:rPr>
              <a:t>9 </a:t>
            </a:r>
            <a:r>
              <a:rPr lang="fr-BE" sz="1600" dirty="0" err="1" smtClean="0">
                <a:solidFill>
                  <a:schemeClr val="tx2"/>
                </a:solidFill>
                <a:latin typeface="+mn-lt"/>
              </a:rPr>
              <a:t>partners</a:t>
            </a:r>
            <a:endParaRPr lang="fr-BE" sz="1600" dirty="0" smtClean="0">
              <a:solidFill>
                <a:schemeClr val="tx2"/>
              </a:solidFill>
              <a:latin typeface="+mn-lt"/>
            </a:endParaRPr>
          </a:p>
          <a:p>
            <a:pPr eaLnBrk="1" hangingPunct="1"/>
            <a:r>
              <a:rPr lang="fr-BE" sz="1600" dirty="0" smtClean="0">
                <a:solidFill>
                  <a:schemeClr val="tx2"/>
                </a:solidFill>
                <a:latin typeface="+mn-lt"/>
              </a:rPr>
              <a:t>Albania</a:t>
            </a:r>
            <a:endParaRPr lang="fr-BE" sz="1600" dirty="0">
              <a:solidFill>
                <a:schemeClr val="tx2"/>
              </a:solidFill>
              <a:latin typeface="+mn-lt"/>
            </a:endParaRPr>
          </a:p>
          <a:p>
            <a:pPr eaLnBrk="1" hangingPunct="1"/>
            <a:r>
              <a:rPr lang="fr-BE" sz="1600" dirty="0">
                <a:solidFill>
                  <a:schemeClr val="tx2"/>
                </a:solidFill>
                <a:latin typeface="+mn-lt"/>
              </a:rPr>
              <a:t>Bosnia and Herzegovina</a:t>
            </a:r>
          </a:p>
          <a:p>
            <a:pPr eaLnBrk="1" hangingPunct="1"/>
            <a:r>
              <a:rPr lang="fr-BE" sz="1600" dirty="0" smtClean="0">
                <a:solidFill>
                  <a:schemeClr val="tx2"/>
                </a:solidFill>
                <a:latin typeface="+mn-lt"/>
              </a:rPr>
              <a:t>Kosovo</a:t>
            </a:r>
            <a:r>
              <a:rPr lang="fr-BE" sz="1600" dirty="0">
                <a:solidFill>
                  <a:schemeClr val="tx2"/>
                </a:solidFill>
                <a:latin typeface="+mn-lt"/>
              </a:rPr>
              <a:t>*</a:t>
            </a:r>
          </a:p>
          <a:p>
            <a:pPr eaLnBrk="1" hangingPunct="1"/>
            <a:r>
              <a:rPr lang="fr-BE" sz="1600" dirty="0" err="1">
                <a:solidFill>
                  <a:schemeClr val="tx2"/>
                </a:solidFill>
                <a:latin typeface="+mn-lt"/>
              </a:rPr>
              <a:t>Montenegro</a:t>
            </a:r>
            <a:endParaRPr lang="fr-BE" sz="1600" dirty="0">
              <a:solidFill>
                <a:schemeClr val="tx2"/>
              </a:solidFill>
              <a:latin typeface="+mn-lt"/>
            </a:endParaRPr>
          </a:p>
          <a:p>
            <a:pPr eaLnBrk="1" hangingPunct="1"/>
            <a:r>
              <a:rPr lang="fr-BE" sz="1600" dirty="0" err="1">
                <a:solidFill>
                  <a:schemeClr val="tx2"/>
                </a:solidFill>
                <a:latin typeface="+mn-lt"/>
              </a:rPr>
              <a:t>Serbia</a:t>
            </a:r>
            <a:endParaRPr lang="fr-BE" sz="1600" dirty="0">
              <a:solidFill>
                <a:schemeClr val="tx2"/>
              </a:solidFill>
              <a:latin typeface="+mn-lt"/>
            </a:endParaRPr>
          </a:p>
          <a:p>
            <a:pPr eaLnBrk="1" hangingPunct="1"/>
            <a:r>
              <a:rPr lang="fr-BE" sz="1600" dirty="0" err="1">
                <a:solidFill>
                  <a:schemeClr val="tx2"/>
                </a:solidFill>
                <a:latin typeface="+mn-lt"/>
              </a:rPr>
              <a:t>Turkey</a:t>
            </a:r>
            <a:endParaRPr lang="fr-BE" sz="1600" dirty="0">
              <a:solidFill>
                <a:schemeClr val="tx2"/>
              </a:solidFill>
              <a:latin typeface="+mn-lt"/>
            </a:endParaRPr>
          </a:p>
          <a:p>
            <a:pPr eaLnBrk="1" hangingPunct="1"/>
            <a:r>
              <a:rPr lang="fr-BE" sz="1600" dirty="0" smtClean="0">
                <a:solidFill>
                  <a:schemeClr val="tx2"/>
                </a:solidFill>
                <a:latin typeface="+mn-lt"/>
              </a:rPr>
              <a:t>The former </a:t>
            </a:r>
            <a:r>
              <a:rPr lang="fr-BE" sz="1600" dirty="0">
                <a:solidFill>
                  <a:schemeClr val="tx2"/>
                </a:solidFill>
                <a:latin typeface="+mn-lt"/>
              </a:rPr>
              <a:t>Yugoslav R</a:t>
            </a:r>
            <a:r>
              <a:rPr lang="fr-BE" sz="1600" dirty="0" smtClean="0">
                <a:solidFill>
                  <a:schemeClr val="tx2"/>
                </a:solidFill>
                <a:latin typeface="+mn-lt"/>
              </a:rPr>
              <a:t>epublic </a:t>
            </a:r>
            <a:r>
              <a:rPr lang="fr-BE" sz="1600" dirty="0">
                <a:solidFill>
                  <a:schemeClr val="tx2"/>
                </a:solidFill>
                <a:latin typeface="+mn-lt"/>
              </a:rPr>
              <a:t>of Macedonia</a:t>
            </a:r>
          </a:p>
          <a:p>
            <a:pPr eaLnBrk="1" hangingPunct="1"/>
            <a:r>
              <a:rPr lang="fr-BE" sz="1600" dirty="0">
                <a:solidFill>
                  <a:schemeClr val="tx2"/>
                </a:solidFill>
                <a:latin typeface="+mn-lt"/>
              </a:rPr>
              <a:t>Croatia (MS but </a:t>
            </a:r>
            <a:r>
              <a:rPr lang="fr-BE" sz="1600" dirty="0" err="1">
                <a:solidFill>
                  <a:schemeClr val="tx2"/>
                </a:solidFill>
                <a:latin typeface="+mn-lt"/>
              </a:rPr>
              <a:t>also</a:t>
            </a:r>
            <a:r>
              <a:rPr lang="fr-BE" sz="1600" dirty="0">
                <a:solidFill>
                  <a:schemeClr val="tx2"/>
                </a:solidFill>
                <a:latin typeface="+mn-lt"/>
              </a:rPr>
              <a:t> </a:t>
            </a:r>
            <a:r>
              <a:rPr lang="fr-BE" sz="1600" dirty="0" err="1">
                <a:solidFill>
                  <a:schemeClr val="tx2"/>
                </a:solidFill>
                <a:latin typeface="+mn-lt"/>
              </a:rPr>
              <a:t>still</a:t>
            </a:r>
            <a:r>
              <a:rPr lang="fr-BE" sz="1600" dirty="0">
                <a:solidFill>
                  <a:schemeClr val="tx2"/>
                </a:solidFill>
                <a:latin typeface="+mn-lt"/>
              </a:rPr>
              <a:t> </a:t>
            </a:r>
            <a:r>
              <a:rPr lang="fr-BE" sz="1600" dirty="0" err="1">
                <a:solidFill>
                  <a:schemeClr val="tx2"/>
                </a:solidFill>
                <a:latin typeface="+mn-lt"/>
              </a:rPr>
              <a:t>recipient</a:t>
            </a:r>
            <a:r>
              <a:rPr lang="fr-BE" sz="1600" dirty="0">
                <a:solidFill>
                  <a:schemeClr val="tx2"/>
                </a:solidFill>
                <a:latin typeface="+mn-lt"/>
              </a:rPr>
              <a:t> of Twinning)</a:t>
            </a:r>
            <a:endParaRPr lang="en-GB" sz="1600" dirty="0">
              <a:solidFill>
                <a:schemeClr val="tx2"/>
              </a:solidFill>
              <a:latin typeface="+mn-lt"/>
            </a:endParaRPr>
          </a:p>
          <a:p>
            <a:pPr eaLnBrk="1" hangingPunct="1"/>
            <a:endParaRPr lang="en-GB" dirty="0">
              <a:solidFill>
                <a:schemeClr val="tx1"/>
              </a:solidFill>
              <a:latin typeface="Constantia" pitchFamily="18" charset="0"/>
            </a:endParaRPr>
          </a:p>
          <a:p>
            <a:pPr eaLnBrk="1" hangingPunct="1"/>
            <a:endParaRPr lang="en-GB" dirty="0">
              <a:solidFill>
                <a:schemeClr val="tx1"/>
              </a:solidFill>
              <a:latin typeface="Constantia" pitchFamily="18" charset="0"/>
            </a:endParaRPr>
          </a:p>
          <a:p>
            <a:pPr eaLnBrk="1" hangingPunct="1"/>
            <a:endParaRPr lang="fr-FR" dirty="0">
              <a:solidFill>
                <a:schemeClr val="tx1"/>
              </a:solidFill>
              <a:latin typeface="Constantia" pitchFamily="18" charset="0"/>
            </a:endParaRPr>
          </a:p>
          <a:p>
            <a:pPr eaLnBrk="1" hangingPunct="1"/>
            <a:endParaRPr lang="fr-FR" dirty="0">
              <a:solidFill>
                <a:schemeClr val="tx1"/>
              </a:solidFill>
              <a:latin typeface="Constantia" pitchFamily="18" charset="0"/>
            </a:endParaRPr>
          </a:p>
        </p:txBody>
      </p:sp>
      <p:sp>
        <p:nvSpPr>
          <p:cNvPr id="15365" name="TextBox 2"/>
          <p:cNvSpPr txBox="1">
            <a:spLocks noChangeArrowheads="1"/>
          </p:cNvSpPr>
          <p:nvPr/>
        </p:nvSpPr>
        <p:spPr bwMode="auto">
          <a:xfrm>
            <a:off x="539750" y="6384925"/>
            <a:ext cx="828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r>
              <a:rPr lang="en-GB" sz="1000">
                <a:solidFill>
                  <a:schemeClr val="tx1"/>
                </a:solidFill>
                <a:latin typeface="Arial" charset="0"/>
              </a:rPr>
              <a:t>∗ This designation is without prejudice to positions on status, and is in line with UNSCR 1244 and the ICJ Opinion on the Kosovo Declaration of Independence</a:t>
            </a:r>
          </a:p>
        </p:txBody>
      </p:sp>
      <p:sp>
        <p:nvSpPr>
          <p:cNvPr id="3" name="Slide Number Placeholder 2"/>
          <p:cNvSpPr>
            <a:spLocks noGrp="1"/>
          </p:cNvSpPr>
          <p:nvPr>
            <p:ph type="sldNum" sz="quarter" idx="12"/>
          </p:nvPr>
        </p:nvSpPr>
        <p:spPr/>
        <p:txBody>
          <a:bodyPr/>
          <a:lstStyle/>
          <a:p>
            <a:pPr>
              <a:defRPr/>
            </a:pPr>
            <a:fld id="{0DFF6448-5616-41B3-873E-7C5A60420219}" type="slidenum">
              <a:rPr lang="en-GB" smtClean="0">
                <a:solidFill>
                  <a:srgbClr val="000000"/>
                </a:solidFill>
              </a:rPr>
              <a:pPr>
                <a:defRPr/>
              </a:pPr>
              <a:t>4</a:t>
            </a:fld>
            <a:endParaRPr lang="en-GB" dirty="0">
              <a:solidFill>
                <a:srgbClr val="000000"/>
              </a:solidFill>
            </a:endParaRPr>
          </a:p>
        </p:txBody>
      </p:sp>
      <p:sp>
        <p:nvSpPr>
          <p:cNvPr id="4" name="Rectangle 3"/>
          <p:cNvSpPr/>
          <p:nvPr/>
        </p:nvSpPr>
        <p:spPr>
          <a:xfrm>
            <a:off x="6516688" y="381000"/>
            <a:ext cx="950912" cy="461665"/>
          </a:xfrm>
          <a:prstGeom prst="rect">
            <a:avLst/>
          </a:prstGeom>
        </p:spPr>
        <p:txBody>
          <a:bodyPr wrap="square">
            <a:spAutoFit/>
          </a:bodyPr>
          <a:lstStyle/>
          <a:p>
            <a:r>
              <a:rPr lang="en-GB" sz="2400" b="1" dirty="0" smtClean="0">
                <a:solidFill>
                  <a:srgbClr val="FFFF00"/>
                </a:solidFill>
              </a:rPr>
              <a:t>IPA</a:t>
            </a:r>
            <a:endParaRPr lang="en-GB" sz="2400" b="1" dirty="0">
              <a:solidFill>
                <a:srgbClr val="FFFF00"/>
              </a:solidFill>
            </a:endParaRPr>
          </a:p>
        </p:txBody>
      </p:sp>
    </p:spTree>
    <p:extLst>
      <p:ext uri="{BB962C8B-B14F-4D97-AF65-F5344CB8AC3E}">
        <p14:creationId xmlns:p14="http://schemas.microsoft.com/office/powerpoint/2010/main" val="9261006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23850" y="1196975"/>
            <a:ext cx="8229600" cy="874713"/>
          </a:xfrm>
        </p:spPr>
        <p:txBody>
          <a:bodyPr/>
          <a:lstStyle/>
          <a:p>
            <a:pPr indent="0" eaLnBrk="1" hangingPunct="1"/>
            <a:r>
              <a:rPr lang="en-GB" sz="3600" kern="1200" dirty="0" smtClean="0">
                <a:solidFill>
                  <a:srgbClr val="C00000"/>
                </a:solidFill>
              </a:rPr>
              <a:t/>
            </a:r>
            <a:br>
              <a:rPr lang="en-GB" sz="3600" kern="1200" dirty="0" smtClean="0">
                <a:solidFill>
                  <a:srgbClr val="C00000"/>
                </a:solidFill>
              </a:rPr>
            </a:br>
            <a:r>
              <a:rPr lang="en-GB" sz="3200" kern="1200" dirty="0" smtClean="0">
                <a:solidFill>
                  <a:srgbClr val="C00000"/>
                </a:solidFill>
              </a:rPr>
              <a:t>CONTRACT </a:t>
            </a:r>
            <a:r>
              <a:rPr lang="en-GB" sz="3200" kern="1200" dirty="0">
                <a:solidFill>
                  <a:srgbClr val="C00000"/>
                </a:solidFill>
              </a:rPr>
              <a:t>PREPARATION COSTS</a:t>
            </a:r>
          </a:p>
        </p:txBody>
      </p:sp>
      <p:sp>
        <p:nvSpPr>
          <p:cNvPr id="26627" name="Rectangle 3"/>
          <p:cNvSpPr>
            <a:spLocks noGrp="1" noChangeArrowheads="1"/>
          </p:cNvSpPr>
          <p:nvPr>
            <p:ph type="body" idx="1"/>
          </p:nvPr>
        </p:nvSpPr>
        <p:spPr>
          <a:xfrm>
            <a:off x="468313" y="2312988"/>
            <a:ext cx="8207375" cy="654050"/>
          </a:xfrm>
          <a:noFill/>
        </p:spPr>
        <p:txBody>
          <a:bodyPr lIns="0" tIns="0" rIns="0" bIns="0" anchor="ctr"/>
          <a:lstStyle/>
          <a:p>
            <a:pPr marL="0" indent="0" eaLnBrk="1" hangingPunct="1">
              <a:lnSpc>
                <a:spcPct val="90000"/>
              </a:lnSpc>
              <a:buClr>
                <a:srgbClr val="FFFF00"/>
              </a:buClr>
              <a:buFont typeface="Wingdings" pitchFamily="2" charset="2"/>
              <a:buNone/>
            </a:pPr>
            <a:endParaRPr lang="en-GB" dirty="0" smtClean="0"/>
          </a:p>
          <a:p>
            <a:pPr marL="0" indent="0" eaLnBrk="1" hangingPunct="1">
              <a:lnSpc>
                <a:spcPct val="90000"/>
              </a:lnSpc>
              <a:buClr>
                <a:srgbClr val="FFFF00"/>
              </a:buClr>
              <a:buFont typeface="Wingdings" pitchFamily="2" charset="2"/>
              <a:buNone/>
            </a:pPr>
            <a:endParaRPr lang="en-GB" dirty="0"/>
          </a:p>
          <a:p>
            <a:pPr marL="0" indent="0" algn="just" eaLnBrk="1" hangingPunct="1">
              <a:lnSpc>
                <a:spcPct val="90000"/>
              </a:lnSpc>
              <a:buClr>
                <a:srgbClr val="FFFF00"/>
              </a:buClr>
              <a:buFont typeface="Wingdings" pitchFamily="2" charset="2"/>
              <a:buNone/>
            </a:pPr>
            <a:r>
              <a:rPr lang="en-GB" dirty="0" smtClean="0"/>
              <a:t>Refundable upon endorsement of Contract for trips during the period up to </a:t>
            </a:r>
            <a:r>
              <a:rPr lang="en-GB" dirty="0" smtClean="0">
                <a:solidFill>
                  <a:srgbClr val="FF0000"/>
                </a:solidFill>
              </a:rPr>
              <a:t>4</a:t>
            </a:r>
            <a:r>
              <a:rPr lang="en-GB" dirty="0" smtClean="0"/>
              <a:t> </a:t>
            </a:r>
            <a:r>
              <a:rPr lang="en-GB" dirty="0" smtClean="0">
                <a:solidFill>
                  <a:srgbClr val="FF0000"/>
                </a:solidFill>
              </a:rPr>
              <a:t>months (IPA)/5 months (ENI)</a:t>
            </a:r>
            <a:r>
              <a:rPr lang="en-GB" dirty="0" smtClean="0"/>
              <a:t> following notification of selection</a:t>
            </a:r>
          </a:p>
        </p:txBody>
      </p:sp>
      <p:sp>
        <p:nvSpPr>
          <p:cNvPr id="26628" name="Text Box 4"/>
          <p:cNvSpPr txBox="1">
            <a:spLocks noChangeArrowheads="1"/>
          </p:cNvSpPr>
          <p:nvPr/>
        </p:nvSpPr>
        <p:spPr bwMode="auto">
          <a:xfrm>
            <a:off x="755650" y="3860800"/>
            <a:ext cx="309562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6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20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6629" name="Text Box 5"/>
          <p:cNvSpPr txBox="1">
            <a:spLocks noChangeArrowheads="1"/>
          </p:cNvSpPr>
          <p:nvPr/>
        </p:nvSpPr>
        <p:spPr bwMode="auto">
          <a:xfrm>
            <a:off x="5013325" y="3835400"/>
            <a:ext cx="3025775" cy="27082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fontAlgn="base" hangingPunct="1">
              <a:spcBef>
                <a:spcPct val="50000"/>
              </a:spcBef>
              <a:spcAft>
                <a:spcPct val="0"/>
              </a:spcAft>
            </a:pPr>
            <a:r>
              <a:rPr lang="en-US" sz="2000" dirty="0" smtClean="0">
                <a:solidFill>
                  <a:srgbClr val="DC280A"/>
                </a:solidFill>
                <a:latin typeface="Arial Rounded MT Bold" pitchFamily="34" charset="0"/>
                <a:cs typeface="Arial" pitchFamily="34" charset="0"/>
              </a:rPr>
              <a:t>Projects &gt;</a:t>
            </a:r>
            <a:r>
              <a:rPr lang="en-US" sz="2000" dirty="0" smtClean="0">
                <a:solidFill>
                  <a:srgbClr val="DC280A"/>
                </a:solidFill>
                <a:latin typeface="Arial Rounded MT Bold" pitchFamily="34" charset="0"/>
                <a:cs typeface="Arial" pitchFamily="34" charset="0"/>
                <a:sym typeface="Symbol" pitchFamily="18" charset="2"/>
              </a:rPr>
              <a:t> 1 M</a:t>
            </a:r>
            <a:r>
              <a:rPr lang="pl-PL" sz="2000" dirty="0" smtClean="0">
                <a:solidFill>
                  <a:srgbClr val="DC280A"/>
                </a:solidFill>
                <a:latin typeface="Times New Roman" pitchFamily="18" charset="0"/>
                <a:cs typeface="Arial" pitchFamily="34" charset="0"/>
              </a:rPr>
              <a:t>€</a:t>
            </a:r>
            <a:endParaRPr lang="en-US" sz="2000" dirty="0" smtClean="0">
              <a:solidFill>
                <a:srgbClr val="DC280A"/>
              </a:solidFill>
              <a:latin typeface="Arial Rounded MT Bold" pitchFamily="34" charset="0"/>
              <a:cs typeface="Arial" pitchFamily="34" charset="0"/>
            </a:endParaRPr>
          </a:p>
          <a:p>
            <a:pPr eaLnBrk="1" fontAlgn="base" hangingPunct="1">
              <a:spcBef>
                <a:spcPct val="50000"/>
              </a:spcBef>
              <a:spcAft>
                <a:spcPct val="0"/>
              </a:spcAft>
            </a:pPr>
            <a:r>
              <a:rPr lang="en-US" sz="2000" dirty="0" smtClean="0">
                <a:solidFill>
                  <a:schemeClr val="accent2"/>
                </a:solidFill>
                <a:latin typeface="Arial Rounded MT Bold" pitchFamily="34" charset="0"/>
                <a:cs typeface="Arial" pitchFamily="34" charset="0"/>
              </a:rPr>
              <a:t>Project Leader and RTA</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9 flights </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per diems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30 fees</a:t>
            </a:r>
          </a:p>
          <a:p>
            <a:pPr eaLnBrk="1" fontAlgn="base" hangingPunct="1">
              <a:spcBef>
                <a:spcPct val="50000"/>
              </a:spcBef>
              <a:spcAft>
                <a:spcPct val="0"/>
              </a:spcAft>
              <a:buClr>
                <a:srgbClr val="808080"/>
              </a:buClr>
              <a:buFont typeface="Wingdings" pitchFamily="2" charset="2"/>
              <a:buChar char="q"/>
            </a:pPr>
            <a:r>
              <a:rPr lang="pl-PL" sz="2000" dirty="0" smtClean="0">
                <a:solidFill>
                  <a:schemeClr val="accent2"/>
                </a:solidFill>
                <a:latin typeface="Arial Rounded MT Bold" pitchFamily="34" charset="0"/>
                <a:cs typeface="Arial" pitchFamily="34" charset="0"/>
              </a:rPr>
              <a:t> </a:t>
            </a:r>
            <a:r>
              <a:rPr lang="en-US" sz="2000" dirty="0" smtClean="0">
                <a:solidFill>
                  <a:schemeClr val="accent2"/>
                </a:solidFill>
                <a:latin typeface="Arial Rounded MT Bold" pitchFamily="34" charset="0"/>
                <a:cs typeface="Arial" pitchFamily="34" charset="0"/>
              </a:rPr>
              <a:t>Flat rate 150%</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40</a:t>
            </a:fld>
            <a:endParaRPr lang="en-GB">
              <a:solidFill>
                <a:srgbClr val="000000"/>
              </a:solidFill>
            </a:endParaRPr>
          </a:p>
        </p:txBody>
      </p:sp>
    </p:spTree>
    <p:extLst>
      <p:ext uri="{BB962C8B-B14F-4D97-AF65-F5344CB8AC3E}">
        <p14:creationId xmlns:p14="http://schemas.microsoft.com/office/powerpoint/2010/main" val="2448322565"/>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1371600"/>
            <a:ext cx="8229600" cy="936625"/>
          </a:xfrm>
        </p:spPr>
        <p:txBody>
          <a:bodyPr/>
          <a:lstStyle/>
          <a:p>
            <a:r>
              <a:rPr lang="fr-BE" sz="3200" dirty="0" smtClean="0">
                <a:solidFill>
                  <a:srgbClr val="C00000"/>
                </a:solidFill>
              </a:rPr>
              <a:t>CONTRACT PREPARATION COSTS</a:t>
            </a:r>
            <a:endParaRPr lang="en-GB" sz="3200" dirty="0">
              <a:solidFill>
                <a:srgbClr val="C00000"/>
              </a:solidFill>
            </a:endParaRPr>
          </a:p>
        </p:txBody>
      </p:sp>
      <p:sp>
        <p:nvSpPr>
          <p:cNvPr id="6" name="Content Placeholder 5"/>
          <p:cNvSpPr>
            <a:spLocks noGrp="1"/>
          </p:cNvSpPr>
          <p:nvPr>
            <p:ph idx="1"/>
          </p:nvPr>
        </p:nvSpPr>
        <p:spPr>
          <a:xfrm>
            <a:off x="457200" y="2438400"/>
            <a:ext cx="8229600" cy="3529013"/>
          </a:xfrm>
        </p:spPr>
        <p:txBody>
          <a:bodyPr/>
          <a:lstStyle/>
          <a:p>
            <a:pPr algn="just"/>
            <a:r>
              <a:rPr lang="en-GB" dirty="0" smtClean="0"/>
              <a:t>Timeframe </a:t>
            </a:r>
            <a:r>
              <a:rPr lang="en-GB" dirty="0"/>
              <a:t>to prepare a </a:t>
            </a:r>
            <a:r>
              <a:rPr lang="en-GB" b="1" dirty="0"/>
              <a:t>final contract </a:t>
            </a:r>
            <a:r>
              <a:rPr lang="en-GB" dirty="0"/>
              <a:t>is </a:t>
            </a:r>
            <a:r>
              <a:rPr lang="en-GB" b="1" dirty="0"/>
              <a:t>4 </a:t>
            </a:r>
            <a:r>
              <a:rPr lang="en-GB" b="1" dirty="0" smtClean="0"/>
              <a:t>months under IPA, 5 months under ENI </a:t>
            </a:r>
            <a:r>
              <a:rPr lang="en-GB" dirty="0" smtClean="0"/>
              <a:t>following </a:t>
            </a:r>
            <a:r>
              <a:rPr lang="en-GB" dirty="0"/>
              <a:t>the selection </a:t>
            </a:r>
            <a:r>
              <a:rPr lang="en-GB" dirty="0" smtClean="0"/>
              <a:t>notification</a:t>
            </a:r>
          </a:p>
          <a:p>
            <a:pPr algn="just"/>
            <a:endParaRPr lang="en-GB" dirty="0"/>
          </a:p>
          <a:p>
            <a:pPr algn="just"/>
            <a:r>
              <a:rPr lang="en-GB" dirty="0" smtClean="0"/>
              <a:t>6 weeks for submission of first draft.</a:t>
            </a:r>
          </a:p>
          <a:p>
            <a:pPr algn="just"/>
            <a:endParaRPr lang="fr-BE" dirty="0"/>
          </a:p>
          <a:p>
            <a:pPr algn="just"/>
            <a:r>
              <a:rPr lang="en-GB" altLang="en-US" dirty="0" smtClean="0"/>
              <a:t>Possibility to </a:t>
            </a:r>
            <a:r>
              <a:rPr lang="en-GB" altLang="en-US" dirty="0"/>
              <a:t>include </a:t>
            </a:r>
            <a:r>
              <a:rPr lang="en-GB" altLang="en-US" dirty="0" smtClean="0"/>
              <a:t>summer/winter </a:t>
            </a:r>
            <a:r>
              <a:rPr lang="en-GB" altLang="en-US" dirty="0"/>
              <a:t>break (up to one additional month) is decided by the Contracting Authority</a:t>
            </a:r>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41</a:t>
            </a:fld>
            <a:endParaRPr lang="en-GB">
              <a:solidFill>
                <a:srgbClr val="000000"/>
              </a:solidFill>
            </a:endParaRPr>
          </a:p>
        </p:txBody>
      </p:sp>
    </p:spTree>
    <p:extLst>
      <p:ext uri="{BB962C8B-B14F-4D97-AF65-F5344CB8AC3E}">
        <p14:creationId xmlns:p14="http://schemas.microsoft.com/office/powerpoint/2010/main" val="10983615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295400"/>
            <a:ext cx="8458200" cy="936625"/>
          </a:xfrm>
        </p:spPr>
        <p:txBody>
          <a:bodyPr/>
          <a:lstStyle/>
          <a:p>
            <a:r>
              <a:rPr lang="en-GB" dirty="0">
                <a:solidFill>
                  <a:srgbClr val="C00000"/>
                </a:solidFill>
              </a:rPr>
              <a:t>Execution and Implementation </a:t>
            </a:r>
            <a:r>
              <a:rPr lang="en-GB" dirty="0" smtClean="0">
                <a:solidFill>
                  <a:srgbClr val="C00000"/>
                </a:solidFill>
              </a:rPr>
              <a:t>period</a:t>
            </a:r>
            <a:endParaRPr lang="en-GB" dirty="0">
              <a:solidFill>
                <a:srgbClr val="C00000"/>
              </a:solidFill>
            </a:endParaRPr>
          </a:p>
        </p:txBody>
      </p:sp>
      <p:sp>
        <p:nvSpPr>
          <p:cNvPr id="6" name="Content Placeholder 5"/>
          <p:cNvSpPr>
            <a:spLocks noGrp="1"/>
          </p:cNvSpPr>
          <p:nvPr>
            <p:ph idx="1"/>
          </p:nvPr>
        </p:nvSpPr>
        <p:spPr>
          <a:xfrm>
            <a:off x="228600" y="2209800"/>
            <a:ext cx="8229600" cy="3529013"/>
          </a:xfrm>
        </p:spPr>
        <p:txBody>
          <a:bodyPr/>
          <a:lstStyle/>
          <a:p>
            <a:pPr algn="just"/>
            <a:endParaRPr lang="fr-BE" dirty="0"/>
          </a:p>
          <a:p>
            <a:pPr algn="just"/>
            <a:r>
              <a:rPr lang="fi-FI" b="1" dirty="0" err="1">
                <a:solidFill>
                  <a:srgbClr val="C00000"/>
                </a:solidFill>
              </a:rPr>
              <a:t>execution</a:t>
            </a:r>
            <a:r>
              <a:rPr lang="fi-FI" b="1" dirty="0">
                <a:solidFill>
                  <a:srgbClr val="C00000"/>
                </a:solidFill>
              </a:rPr>
              <a:t> </a:t>
            </a:r>
            <a:r>
              <a:rPr lang="fi-FI" b="1" dirty="0" err="1" smtClean="0">
                <a:solidFill>
                  <a:srgbClr val="C00000"/>
                </a:solidFill>
              </a:rPr>
              <a:t>period/legal</a:t>
            </a:r>
            <a:r>
              <a:rPr lang="fi-FI" b="1" dirty="0" smtClean="0">
                <a:solidFill>
                  <a:srgbClr val="C00000"/>
                </a:solidFill>
              </a:rPr>
              <a:t> </a:t>
            </a:r>
            <a:r>
              <a:rPr lang="fi-FI" b="1" dirty="0" err="1" smtClean="0">
                <a:solidFill>
                  <a:srgbClr val="C00000"/>
                </a:solidFill>
              </a:rPr>
              <a:t>duration</a:t>
            </a:r>
            <a:r>
              <a:rPr lang="fi-FI" b="1" dirty="0" smtClean="0">
                <a:solidFill>
                  <a:srgbClr val="C00000"/>
                </a:solidFill>
              </a:rPr>
              <a:t> </a:t>
            </a:r>
            <a:r>
              <a:rPr lang="fi-FI" dirty="0" err="1" smtClean="0"/>
              <a:t>starts</a:t>
            </a:r>
            <a:r>
              <a:rPr lang="fi-FI" dirty="0" smtClean="0"/>
              <a:t> with </a:t>
            </a:r>
            <a:r>
              <a:rPr lang="fi-FI" dirty="0" err="1" smtClean="0"/>
              <a:t>date</a:t>
            </a:r>
            <a:r>
              <a:rPr lang="fi-FI" dirty="0" smtClean="0"/>
              <a:t> on the </a:t>
            </a:r>
            <a:r>
              <a:rPr lang="fi-FI" dirty="0" err="1" smtClean="0"/>
              <a:t>letter</a:t>
            </a:r>
            <a:r>
              <a:rPr lang="fi-FI" dirty="0" smtClean="0"/>
              <a:t> of </a:t>
            </a:r>
            <a:r>
              <a:rPr lang="fi-FI" dirty="0" err="1" smtClean="0"/>
              <a:t>notification</a:t>
            </a:r>
            <a:r>
              <a:rPr lang="fi-FI" dirty="0" smtClean="0"/>
              <a:t> of </a:t>
            </a:r>
            <a:r>
              <a:rPr lang="fi-FI" dirty="0" err="1" smtClean="0"/>
              <a:t>signature</a:t>
            </a:r>
            <a:r>
              <a:rPr lang="fi-FI" dirty="0" smtClean="0"/>
              <a:t> of the </a:t>
            </a:r>
            <a:r>
              <a:rPr lang="fi-FI" dirty="0" err="1" smtClean="0"/>
              <a:t>contract</a:t>
            </a:r>
            <a:r>
              <a:rPr lang="fi-FI" dirty="0" smtClean="0"/>
              <a:t>, </a:t>
            </a:r>
            <a:r>
              <a:rPr lang="fi-FI" dirty="0" err="1" smtClean="0"/>
              <a:t>it</a:t>
            </a:r>
            <a:r>
              <a:rPr lang="fi-FI" dirty="0" smtClean="0"/>
              <a:t> </a:t>
            </a:r>
            <a:r>
              <a:rPr lang="fi-FI" dirty="0" err="1" smtClean="0"/>
              <a:t>will</a:t>
            </a:r>
            <a:r>
              <a:rPr lang="fi-FI" dirty="0" smtClean="0"/>
              <a:t> </a:t>
            </a:r>
            <a:r>
              <a:rPr lang="fi-FI" dirty="0" err="1"/>
              <a:t>end</a:t>
            </a:r>
            <a:r>
              <a:rPr lang="fi-FI" dirty="0"/>
              <a:t> 3 </a:t>
            </a:r>
            <a:r>
              <a:rPr lang="fi-FI" dirty="0" err="1"/>
              <a:t>months</a:t>
            </a:r>
            <a:r>
              <a:rPr lang="fi-FI" dirty="0"/>
              <a:t> </a:t>
            </a:r>
            <a:r>
              <a:rPr lang="fi-FI" dirty="0" err="1"/>
              <a:t>after</a:t>
            </a:r>
            <a:r>
              <a:rPr lang="fi-FI" dirty="0"/>
              <a:t> the </a:t>
            </a:r>
            <a:r>
              <a:rPr lang="fi-FI" dirty="0" err="1"/>
              <a:t>implementation</a:t>
            </a:r>
            <a:r>
              <a:rPr lang="fi-FI" dirty="0"/>
              <a:t> </a:t>
            </a:r>
            <a:r>
              <a:rPr lang="fi-FI" dirty="0" err="1"/>
              <a:t>period</a:t>
            </a:r>
            <a:r>
              <a:rPr lang="fi-FI" dirty="0"/>
              <a:t> of the Action as </a:t>
            </a:r>
            <a:r>
              <a:rPr lang="fi-FI" dirty="0" err="1"/>
              <a:t>stipulated</a:t>
            </a:r>
            <a:r>
              <a:rPr lang="fi-FI" dirty="0"/>
              <a:t> in </a:t>
            </a:r>
            <a:r>
              <a:rPr lang="fi-FI" dirty="0" err="1"/>
              <a:t>art</a:t>
            </a:r>
            <a:r>
              <a:rPr lang="fi-FI" dirty="0"/>
              <a:t> 2.2</a:t>
            </a:r>
            <a:endParaRPr lang="fi-FI" dirty="0" smtClean="0"/>
          </a:p>
          <a:p>
            <a:pPr algn="just"/>
            <a:endParaRPr lang="fi-FI" dirty="0"/>
          </a:p>
          <a:p>
            <a:pPr algn="just"/>
            <a:r>
              <a:rPr lang="fi-FI" b="1" dirty="0" err="1">
                <a:solidFill>
                  <a:srgbClr val="C00000"/>
                </a:solidFill>
              </a:rPr>
              <a:t>Implementation</a:t>
            </a:r>
            <a:r>
              <a:rPr lang="fi-FI" b="1" dirty="0">
                <a:solidFill>
                  <a:srgbClr val="C00000"/>
                </a:solidFill>
              </a:rPr>
              <a:t> </a:t>
            </a:r>
            <a:r>
              <a:rPr lang="fi-FI" b="1" dirty="0" err="1">
                <a:solidFill>
                  <a:srgbClr val="C00000"/>
                </a:solidFill>
              </a:rPr>
              <a:t>period</a:t>
            </a:r>
            <a:r>
              <a:rPr lang="fi-FI" b="1" dirty="0">
                <a:solidFill>
                  <a:srgbClr val="C00000"/>
                </a:solidFill>
              </a:rPr>
              <a:t> </a:t>
            </a:r>
            <a:r>
              <a:rPr lang="fi-FI" dirty="0" err="1" smtClean="0"/>
              <a:t>start</a:t>
            </a:r>
            <a:r>
              <a:rPr lang="fi-FI" dirty="0" smtClean="0"/>
              <a:t> </a:t>
            </a:r>
            <a:r>
              <a:rPr lang="fi-FI" dirty="0"/>
              <a:t>on the </a:t>
            </a:r>
            <a:r>
              <a:rPr lang="fi-FI" dirty="0" err="1"/>
              <a:t>date</a:t>
            </a:r>
            <a:r>
              <a:rPr lang="fi-FI" dirty="0"/>
              <a:t> of the </a:t>
            </a:r>
            <a:r>
              <a:rPr lang="fi-FI" dirty="0" err="1"/>
              <a:t>arrival</a:t>
            </a:r>
            <a:r>
              <a:rPr lang="fi-FI" dirty="0"/>
              <a:t> of the  </a:t>
            </a:r>
            <a:r>
              <a:rPr lang="fi-FI" dirty="0" err="1"/>
              <a:t>Resident</a:t>
            </a:r>
            <a:r>
              <a:rPr lang="fi-FI" dirty="0"/>
              <a:t> Twinning </a:t>
            </a:r>
            <a:r>
              <a:rPr lang="fi-FI" dirty="0" err="1"/>
              <a:t>Adviser</a:t>
            </a:r>
            <a:r>
              <a:rPr lang="fi-FI" dirty="0"/>
              <a:t> (RTA). </a:t>
            </a:r>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42</a:t>
            </a:fld>
            <a:endParaRPr lang="en-GB">
              <a:solidFill>
                <a:srgbClr val="000000"/>
              </a:solidFill>
            </a:endParaRPr>
          </a:p>
        </p:txBody>
      </p:sp>
    </p:spTree>
    <p:extLst>
      <p:ext uri="{BB962C8B-B14F-4D97-AF65-F5344CB8AC3E}">
        <p14:creationId xmlns:p14="http://schemas.microsoft.com/office/powerpoint/2010/main" val="21860227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Autofit/>
          </a:bodyPr>
          <a:lstStyle/>
          <a:p>
            <a:r>
              <a:rPr lang="en-GB" dirty="0">
                <a:solidFill>
                  <a:srgbClr val="C00000"/>
                </a:solidFill>
              </a:rPr>
              <a:t>Preparation of the </a:t>
            </a:r>
            <a:r>
              <a:rPr lang="en-GB" dirty="0" smtClean="0">
                <a:solidFill>
                  <a:srgbClr val="C00000"/>
                </a:solidFill>
              </a:rPr>
              <a:t>contract </a:t>
            </a:r>
            <a:br>
              <a:rPr lang="en-GB" dirty="0" smtClean="0">
                <a:solidFill>
                  <a:srgbClr val="C00000"/>
                </a:solidFill>
              </a:rPr>
            </a:br>
            <a:r>
              <a:rPr lang="en-GB" dirty="0" smtClean="0">
                <a:solidFill>
                  <a:srgbClr val="C00000"/>
                </a:solidFill>
              </a:rPr>
              <a:t>(Annex A) </a:t>
            </a:r>
            <a:endParaRPr lang="en-GB" dirty="0">
              <a:solidFill>
                <a:srgbClr val="C00000"/>
              </a:solidFill>
            </a:endParaRPr>
          </a:p>
        </p:txBody>
      </p:sp>
      <p:sp>
        <p:nvSpPr>
          <p:cNvPr id="32771" name="Rectangle 3"/>
          <p:cNvSpPr>
            <a:spLocks noGrp="1" noChangeArrowheads="1"/>
          </p:cNvSpPr>
          <p:nvPr>
            <p:ph idx="1"/>
          </p:nvPr>
        </p:nvSpPr>
        <p:spPr/>
        <p:txBody>
          <a:bodyPr/>
          <a:lstStyle/>
          <a:p>
            <a:pPr eaLnBrk="1" hangingPunct="1">
              <a:buClr>
                <a:srgbClr val="2D5EC1"/>
              </a:buClr>
            </a:pPr>
            <a:r>
              <a:rPr lang="en-GB" dirty="0" smtClean="0"/>
              <a:t>Activities not detailed, just headline and total budget </a:t>
            </a:r>
          </a:p>
          <a:p>
            <a:pPr eaLnBrk="1" hangingPunct="1">
              <a:buClr>
                <a:srgbClr val="2D5EC1"/>
              </a:buClr>
            </a:pPr>
            <a:r>
              <a:rPr lang="en-GB" dirty="0" smtClean="0"/>
              <a:t>Article 6. Indicative schedule can be grouped by quarter</a:t>
            </a:r>
          </a:p>
          <a:p>
            <a:pPr eaLnBrk="1" hangingPunct="1">
              <a:buClr>
                <a:srgbClr val="2D5EC1"/>
              </a:buClr>
            </a:pPr>
            <a:r>
              <a:rPr lang="en-GB" dirty="0" smtClean="0"/>
              <a:t>Detailed activities for first six months described outside the contract, in the </a:t>
            </a:r>
            <a:r>
              <a:rPr lang="en-GB" b="1" dirty="0" smtClean="0"/>
              <a:t>Operative Side Letter (OSL)</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43</a:t>
            </a:fld>
            <a:endParaRPr lang="en-GB">
              <a:solidFill>
                <a:srgbClr val="000000"/>
              </a:solidFill>
            </a:endParaRPr>
          </a:p>
        </p:txBody>
      </p:sp>
      <p:sp>
        <p:nvSpPr>
          <p:cNvPr id="5" name="Rectangle 2"/>
          <p:cNvSpPr txBox="1">
            <a:spLocks noChangeArrowheads="1"/>
          </p:cNvSpPr>
          <p:nvPr/>
        </p:nvSpPr>
        <p:spPr bwMode="auto">
          <a:xfrm>
            <a:off x="5867399" y="255494"/>
            <a:ext cx="32945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1527523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838200"/>
            <a:ext cx="8229600" cy="936625"/>
          </a:xfrm>
        </p:spPr>
        <p:txBody>
          <a:bodyPr>
            <a:normAutofit fontScale="90000"/>
          </a:bodyPr>
          <a:lstStyle/>
          <a:p>
            <a:r>
              <a:rPr lang="en-GB" sz="4600" dirty="0" smtClean="0">
                <a:solidFill>
                  <a:srgbClr val="C00000"/>
                </a:solidFill>
              </a:rPr>
              <a:t/>
            </a:r>
            <a:br>
              <a:rPr lang="en-GB" sz="4600" dirty="0" smtClean="0">
                <a:solidFill>
                  <a:srgbClr val="C00000"/>
                </a:solidFill>
              </a:rPr>
            </a:br>
            <a:r>
              <a:rPr lang="en-GB" sz="4600" dirty="0">
                <a:solidFill>
                  <a:srgbClr val="C00000"/>
                </a:solidFill>
              </a:rPr>
              <a:t/>
            </a:r>
            <a:br>
              <a:rPr lang="en-GB" sz="4600" dirty="0">
                <a:solidFill>
                  <a:srgbClr val="C00000"/>
                </a:solidFill>
              </a:rPr>
            </a:br>
            <a:r>
              <a:rPr lang="en-GB" sz="4000" dirty="0" smtClean="0">
                <a:solidFill>
                  <a:srgbClr val="C00000"/>
                </a:solidFill>
              </a:rPr>
              <a:t>The </a:t>
            </a:r>
            <a:r>
              <a:rPr lang="en-GB" sz="4000" dirty="0">
                <a:solidFill>
                  <a:srgbClr val="C00000"/>
                </a:solidFill>
              </a:rPr>
              <a:t>Operative Side Letter (</a:t>
            </a:r>
            <a:r>
              <a:rPr lang="en-GB" sz="4000" dirty="0" smtClean="0">
                <a:solidFill>
                  <a:srgbClr val="C00000"/>
                </a:solidFill>
              </a:rPr>
              <a:t>OSL) </a:t>
            </a:r>
            <a:r>
              <a:rPr lang="en-GB" sz="1200" dirty="0">
                <a:latin typeface="+mn-lt"/>
              </a:rPr>
              <a:t>Annex C15, </a:t>
            </a:r>
            <a:r>
              <a:rPr lang="en-GB" sz="1200" dirty="0" smtClean="0">
                <a:latin typeface="+mn-lt"/>
              </a:rPr>
              <a:t>p.202: </a:t>
            </a:r>
            <a:r>
              <a:rPr lang="en-GB" sz="1200" dirty="0">
                <a:latin typeface="+mn-lt"/>
              </a:rPr>
              <a:t>Template for OSL (IPA)</a:t>
            </a:r>
            <a:r>
              <a:rPr lang="en-GB" sz="4600" dirty="0">
                <a:solidFill>
                  <a:srgbClr val="C00000"/>
                </a:solidFill>
              </a:rPr>
              <a:t/>
            </a:r>
            <a:br>
              <a:rPr lang="en-GB" sz="4600" dirty="0">
                <a:solidFill>
                  <a:srgbClr val="C00000"/>
                </a:solidFill>
              </a:rPr>
            </a:br>
            <a:endParaRPr lang="en-GB" sz="2600" dirty="0" smtClean="0"/>
          </a:p>
        </p:txBody>
      </p:sp>
      <p:sp>
        <p:nvSpPr>
          <p:cNvPr id="30723" name="Rectangle 3"/>
          <p:cNvSpPr>
            <a:spLocks noGrp="1" noChangeArrowheads="1"/>
          </p:cNvSpPr>
          <p:nvPr>
            <p:ph idx="1"/>
          </p:nvPr>
        </p:nvSpPr>
        <p:spPr>
          <a:xfrm>
            <a:off x="609600" y="2286000"/>
            <a:ext cx="8229600" cy="4343400"/>
          </a:xfrm>
        </p:spPr>
        <p:txBody>
          <a:bodyPr>
            <a:normAutofit fontScale="32500" lnSpcReduction="20000"/>
          </a:bodyPr>
          <a:lstStyle/>
          <a:p>
            <a:pPr marL="0" indent="0" eaLnBrk="1" hangingPunct="1">
              <a:buClr>
                <a:srgbClr val="2D5EC1"/>
              </a:buClr>
              <a:tabLst>
                <a:tab pos="533400" algn="l"/>
              </a:tabLst>
            </a:pPr>
            <a:endParaRPr lang="en-GB" dirty="0" smtClean="0"/>
          </a:p>
          <a:p>
            <a:pPr marL="0" indent="0" eaLnBrk="1" hangingPunct="1">
              <a:buClr>
                <a:srgbClr val="2D5EC1"/>
              </a:buClr>
              <a:tabLst>
                <a:tab pos="533400" algn="l"/>
              </a:tabLst>
            </a:pPr>
            <a:r>
              <a:rPr lang="en-GB" sz="5100" dirty="0">
                <a:ea typeface="宋体" pitchFamily="2" charset="-122"/>
              </a:rPr>
              <a:t>To be prepared with the contract</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First OSL: Detailed </a:t>
            </a:r>
            <a:r>
              <a:rPr lang="en-GB" sz="5100" dirty="0">
                <a:ea typeface="宋体" pitchFamily="2" charset="-122"/>
              </a:rPr>
              <a:t>activities for minimum 6 months period</a:t>
            </a:r>
          </a:p>
          <a:p>
            <a:pPr marL="533400" lvl="1" indent="-11113" eaLnBrk="1" hangingPunct="1">
              <a:buClr>
                <a:srgbClr val="2D5EC1"/>
              </a:buClr>
              <a:tabLst>
                <a:tab pos="533400" algn="l"/>
              </a:tabLst>
            </a:pPr>
            <a:r>
              <a:rPr lang="en-GB" sz="6200" b="0" dirty="0" smtClean="0"/>
              <a:t>Tasks</a:t>
            </a:r>
          </a:p>
          <a:p>
            <a:pPr marL="533400" lvl="1" indent="-11113" eaLnBrk="1" hangingPunct="1">
              <a:buClr>
                <a:srgbClr val="2D5EC1"/>
              </a:buClr>
              <a:tabLst>
                <a:tab pos="533400" algn="l"/>
              </a:tabLst>
            </a:pPr>
            <a:r>
              <a:rPr lang="en-GB" sz="6200" b="0" dirty="0" smtClean="0"/>
              <a:t>Resources (experts)</a:t>
            </a:r>
          </a:p>
          <a:p>
            <a:pPr marL="533400" lvl="1" indent="-11113" eaLnBrk="1" hangingPunct="1">
              <a:buClr>
                <a:srgbClr val="2D5EC1"/>
              </a:buClr>
              <a:tabLst>
                <a:tab pos="533400" algn="l"/>
              </a:tabLst>
            </a:pPr>
            <a:r>
              <a:rPr lang="en-GB" sz="6200" b="0" dirty="0" smtClean="0"/>
              <a:t>Budget</a:t>
            </a:r>
          </a:p>
          <a:p>
            <a:pPr marL="522287" lvl="1" indent="0" eaLnBrk="1" hangingPunct="1">
              <a:buClr>
                <a:srgbClr val="2D5EC1"/>
              </a:buClr>
              <a:buNone/>
              <a:tabLst>
                <a:tab pos="533400" algn="l"/>
              </a:tabLst>
            </a:pPr>
            <a:endParaRPr lang="en-GB" sz="2500" dirty="0" smtClean="0"/>
          </a:p>
          <a:p>
            <a:pPr marL="0" indent="0" eaLnBrk="1" hangingPunct="1">
              <a:buClr>
                <a:srgbClr val="2D5EC1"/>
              </a:buClr>
              <a:tabLst>
                <a:tab pos="533400" algn="l"/>
              </a:tabLst>
            </a:pPr>
            <a:r>
              <a:rPr lang="en-GB" sz="5100" dirty="0">
                <a:ea typeface="宋体" pitchFamily="2" charset="-122"/>
              </a:rPr>
              <a:t>Approved at Project Steering Committees</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en-GB" sz="5100" dirty="0" smtClean="0">
                <a:ea typeface="宋体" pitchFamily="2" charset="-122"/>
              </a:rPr>
              <a:t>Following OSLs: Revision </a:t>
            </a:r>
            <a:r>
              <a:rPr lang="en-GB" sz="5100" dirty="0">
                <a:ea typeface="宋体" pitchFamily="2" charset="-122"/>
              </a:rPr>
              <a:t>of 3 months + addition 3 months more</a:t>
            </a:r>
          </a:p>
          <a:p>
            <a:pPr marL="0" indent="0" eaLnBrk="1" hangingPunct="1">
              <a:buClr>
                <a:srgbClr val="2D5EC1"/>
              </a:buClr>
              <a:buNone/>
              <a:tabLst>
                <a:tab pos="533400" algn="l"/>
              </a:tabLst>
            </a:pPr>
            <a:endParaRPr lang="en-GB" sz="3400" dirty="0" smtClean="0"/>
          </a:p>
          <a:p>
            <a:pPr marL="0" indent="0" eaLnBrk="1" hangingPunct="1">
              <a:buClr>
                <a:srgbClr val="2D5EC1"/>
              </a:buClr>
              <a:tabLst>
                <a:tab pos="533400" algn="l"/>
              </a:tabLst>
            </a:pPr>
            <a:r>
              <a:rPr lang="fr-BE" sz="5000" dirty="0">
                <a:ea typeface="宋体" pitchFamily="2" charset="-122"/>
              </a:rPr>
              <a:t>Must </a:t>
            </a:r>
            <a:r>
              <a:rPr lang="fr-BE" sz="5000" dirty="0" err="1">
                <a:ea typeface="宋体" pitchFamily="2" charset="-122"/>
              </a:rPr>
              <a:t>be</a:t>
            </a:r>
            <a:r>
              <a:rPr lang="fr-BE" sz="5000" dirty="0">
                <a:ea typeface="宋体" pitchFamily="2" charset="-122"/>
              </a:rPr>
              <a:t> </a:t>
            </a:r>
            <a:r>
              <a:rPr lang="fr-BE" sz="5000" dirty="0" err="1">
                <a:ea typeface="宋体" pitchFamily="2" charset="-122"/>
              </a:rPr>
              <a:t>signed</a:t>
            </a:r>
            <a:r>
              <a:rPr lang="fr-BE" sz="5000" dirty="0">
                <a:ea typeface="宋体" pitchFamily="2" charset="-122"/>
              </a:rPr>
              <a:t> by </a:t>
            </a:r>
            <a:r>
              <a:rPr lang="fr-BE" sz="5000" dirty="0" err="1">
                <a:ea typeface="宋体" pitchFamily="2" charset="-122"/>
              </a:rPr>
              <a:t>both</a:t>
            </a:r>
            <a:r>
              <a:rPr lang="fr-BE" sz="5000" dirty="0">
                <a:ea typeface="宋体" pitchFamily="2" charset="-122"/>
              </a:rPr>
              <a:t> PL, </a:t>
            </a:r>
            <a:r>
              <a:rPr lang="fr-BE" sz="5000" b="1" dirty="0">
                <a:ea typeface="宋体" pitchFamily="2" charset="-122"/>
              </a:rPr>
              <a:t>no </a:t>
            </a:r>
            <a:r>
              <a:rPr lang="fr-BE" sz="5000" b="1" dirty="0" err="1">
                <a:ea typeface="宋体" pitchFamily="2" charset="-122"/>
              </a:rPr>
              <a:t>delegation</a:t>
            </a:r>
            <a:r>
              <a:rPr lang="fr-BE" sz="5000" b="1" dirty="0">
                <a:ea typeface="宋体" pitchFamily="2" charset="-122"/>
              </a:rPr>
              <a:t> of signature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a:ea typeface="宋体" pitchFamily="2" charset="-122"/>
              </a:rPr>
              <a:t>5 </a:t>
            </a:r>
            <a:r>
              <a:rPr lang="fr-BE" sz="5000" dirty="0" err="1">
                <a:ea typeface="宋体" pitchFamily="2" charset="-122"/>
              </a:rPr>
              <a:t>working</a:t>
            </a:r>
            <a:r>
              <a:rPr lang="fr-BE" sz="5000" dirty="0">
                <a:ea typeface="宋体" pitchFamily="2" charset="-122"/>
              </a:rPr>
              <a:t> </a:t>
            </a:r>
            <a:r>
              <a:rPr lang="fr-BE" sz="5000" dirty="0" err="1">
                <a:ea typeface="宋体" pitchFamily="2" charset="-122"/>
              </a:rPr>
              <a:t>days</a:t>
            </a:r>
            <a:r>
              <a:rPr lang="fr-BE" sz="5000" dirty="0">
                <a:ea typeface="宋体" pitchFamily="2" charset="-122"/>
              </a:rPr>
              <a:t> </a:t>
            </a:r>
            <a:r>
              <a:rPr lang="fr-BE" sz="5000" dirty="0" err="1">
                <a:ea typeface="宋体" pitchFamily="2" charset="-122"/>
              </a:rPr>
              <a:t>before</a:t>
            </a:r>
            <a:r>
              <a:rPr lang="fr-BE" sz="5000" dirty="0">
                <a:ea typeface="宋体" pitchFamily="2" charset="-122"/>
              </a:rPr>
              <a:t> </a:t>
            </a:r>
            <a:r>
              <a:rPr lang="fr-BE" sz="5000" dirty="0" err="1">
                <a:ea typeface="宋体" pitchFamily="2" charset="-122"/>
              </a:rPr>
              <a:t>becoming</a:t>
            </a:r>
            <a:r>
              <a:rPr lang="fr-BE" sz="5000" dirty="0">
                <a:ea typeface="宋体" pitchFamily="2" charset="-122"/>
              </a:rPr>
              <a:t> effective</a:t>
            </a:r>
          </a:p>
          <a:p>
            <a:pPr marL="0" indent="0" eaLnBrk="1" hangingPunct="1">
              <a:buClr>
                <a:srgbClr val="2D5EC1"/>
              </a:buClr>
              <a:buNone/>
              <a:tabLst>
                <a:tab pos="533400" algn="l"/>
              </a:tabLst>
            </a:pPr>
            <a:endParaRPr lang="fr-BE" sz="3400" dirty="0" smtClean="0"/>
          </a:p>
          <a:p>
            <a:pPr marL="0" indent="0" eaLnBrk="1" hangingPunct="1">
              <a:buClr>
                <a:srgbClr val="2D5EC1"/>
              </a:buClr>
              <a:tabLst>
                <a:tab pos="533400" algn="l"/>
              </a:tabLst>
            </a:pPr>
            <a:r>
              <a:rPr lang="fr-BE" sz="5000" dirty="0" err="1">
                <a:ea typeface="宋体" pitchFamily="2" charset="-122"/>
              </a:rPr>
              <a:t>Draft</a:t>
            </a:r>
            <a:r>
              <a:rPr lang="fr-BE" sz="5000" dirty="0">
                <a:ea typeface="宋体" pitchFamily="2" charset="-122"/>
              </a:rPr>
              <a:t> OSL </a:t>
            </a:r>
            <a:r>
              <a:rPr lang="fr-BE" sz="5000" dirty="0" err="1">
                <a:ea typeface="宋体" pitchFamily="2" charset="-122"/>
              </a:rPr>
              <a:t>circulated</a:t>
            </a:r>
            <a:r>
              <a:rPr lang="fr-BE" sz="5000" dirty="0">
                <a:ea typeface="宋体" pitchFamily="2" charset="-122"/>
              </a:rPr>
              <a:t> by RTA </a:t>
            </a:r>
            <a:r>
              <a:rPr lang="fr-BE" sz="5000" dirty="0" err="1">
                <a:ea typeface="宋体" pitchFamily="2" charset="-122"/>
              </a:rPr>
              <a:t>at</a:t>
            </a:r>
            <a:r>
              <a:rPr lang="fr-BE" sz="5000" dirty="0">
                <a:ea typeface="宋体" pitchFamily="2" charset="-122"/>
              </a:rPr>
              <a:t> least 10 WD </a:t>
            </a:r>
            <a:r>
              <a:rPr lang="fr-BE" sz="5000" dirty="0" err="1">
                <a:ea typeface="宋体" pitchFamily="2" charset="-122"/>
              </a:rPr>
              <a:t>before</a:t>
            </a:r>
            <a:r>
              <a:rPr lang="fr-BE" sz="5000" dirty="0">
                <a:ea typeface="宋体" pitchFamily="2" charset="-122"/>
              </a:rPr>
              <a:t> SC meeting</a:t>
            </a:r>
            <a:endParaRPr lang="en-GB" sz="5000" dirty="0">
              <a:ea typeface="宋体" pitchFamily="2" charset="-122"/>
            </a:endParaRPr>
          </a:p>
          <a:p>
            <a:pPr marL="0" indent="0" eaLnBrk="1" hangingPunct="1">
              <a:buClr>
                <a:srgbClr val="2D5EC1"/>
              </a:buClr>
              <a:buFontTx/>
              <a:buNone/>
              <a:tabLst>
                <a:tab pos="533400" algn="l"/>
              </a:tabLst>
            </a:pPr>
            <a:endParaRPr lang="en-GB" sz="1800" b="1" i="0" dirty="0" smtClean="0"/>
          </a:p>
          <a:p>
            <a:pPr marL="533400" lvl="1" indent="-11113" eaLnBrk="1" hangingPunct="1">
              <a:buClr>
                <a:srgbClr val="2D5EC1"/>
              </a:buClr>
              <a:buFontTx/>
              <a:buNone/>
              <a:tabLst>
                <a:tab pos="533400" algn="l"/>
              </a:tabLst>
            </a:pPr>
            <a:endParaRPr lang="en-GB" sz="1600" b="0" i="1" dirty="0" smtClean="0"/>
          </a:p>
          <a:p>
            <a:pPr marL="0" indent="0" eaLnBrk="1" hangingPunct="1">
              <a:buClr>
                <a:srgbClr val="2D5EC1"/>
              </a:buClr>
              <a:tabLst>
                <a:tab pos="533400" algn="l"/>
              </a:tabLst>
            </a:pPr>
            <a:endParaRPr lang="en-GB" sz="1800" dirty="0" smtClean="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44</a:t>
            </a:fld>
            <a:endParaRPr lang="en-GB">
              <a:solidFill>
                <a:srgbClr val="000000"/>
              </a:solidFill>
            </a:endParaRPr>
          </a:p>
        </p:txBody>
      </p:sp>
      <p:sp>
        <p:nvSpPr>
          <p:cNvPr id="5" name="Rectangle 2"/>
          <p:cNvSpPr txBox="1">
            <a:spLocks noChangeArrowheads="1"/>
          </p:cNvSpPr>
          <p:nvPr/>
        </p:nvSpPr>
        <p:spPr bwMode="auto">
          <a:xfrm>
            <a:off x="5943599" y="255494"/>
            <a:ext cx="32183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424415796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45</a:t>
            </a:fld>
            <a:endParaRPr lang="en-GB">
              <a:solidFill>
                <a:srgbClr val="000000"/>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04800"/>
            <a:ext cx="3408363"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 y="990600"/>
            <a:ext cx="9067800" cy="5948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2"/>
          <p:cNvSpPr txBox="1">
            <a:spLocks noChangeArrowheads="1"/>
          </p:cNvSpPr>
          <p:nvPr/>
        </p:nvSpPr>
        <p:spPr bwMode="auto">
          <a:xfrm>
            <a:off x="6019799" y="255494"/>
            <a:ext cx="3142129"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indent="0" eaLnBrk="1" hangingPunct="1">
              <a:buNone/>
            </a:pPr>
            <a:r>
              <a:rPr lang="fr-BE" b="1" i="0" kern="0" dirty="0" smtClean="0">
                <a:solidFill>
                  <a:srgbClr val="FFFF00"/>
                </a:solidFill>
              </a:rPr>
              <a:t>IPA</a:t>
            </a:r>
            <a:endParaRPr lang="en-GB" b="1" i="0" kern="0" dirty="0">
              <a:solidFill>
                <a:srgbClr val="FFFF00"/>
              </a:solidFill>
            </a:endParaRPr>
          </a:p>
        </p:txBody>
      </p:sp>
    </p:spTree>
    <p:extLst>
      <p:ext uri="{BB962C8B-B14F-4D97-AF65-F5344CB8AC3E}">
        <p14:creationId xmlns:p14="http://schemas.microsoft.com/office/powerpoint/2010/main" val="15834051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990601"/>
            <a:ext cx="57150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0" name="Rectangle 2"/>
          <p:cNvSpPr>
            <a:spLocks noGrp="1" noChangeArrowheads="1"/>
          </p:cNvSpPr>
          <p:nvPr>
            <p:ph type="title"/>
          </p:nvPr>
        </p:nvSpPr>
        <p:spPr>
          <a:xfrm>
            <a:off x="179388" y="1125538"/>
            <a:ext cx="8229600" cy="869950"/>
          </a:xfrm>
        </p:spPr>
        <p:txBody>
          <a:bodyPr/>
          <a:lstStyle/>
          <a:p>
            <a:pPr indent="0" eaLnBrk="1" hangingPunct="1"/>
            <a:r>
              <a:rPr lang="en-GB" sz="3600" kern="1200" dirty="0">
                <a:solidFill>
                  <a:srgbClr val="C00000"/>
                </a:solidFill>
              </a:rPr>
              <a:t>VISIBILITY COSTS</a:t>
            </a:r>
          </a:p>
        </p:txBody>
      </p:sp>
      <p:sp>
        <p:nvSpPr>
          <p:cNvPr id="27651" name="Rectangle 3"/>
          <p:cNvSpPr>
            <a:spLocks noGrp="1" noChangeArrowheads="1"/>
          </p:cNvSpPr>
          <p:nvPr>
            <p:ph type="body" idx="1"/>
          </p:nvPr>
        </p:nvSpPr>
        <p:spPr>
          <a:xfrm>
            <a:off x="179388" y="1989138"/>
            <a:ext cx="8785225" cy="722312"/>
          </a:xfrm>
          <a:noFill/>
        </p:spPr>
        <p:txBody>
          <a:bodyPr lIns="0" rIns="0"/>
          <a:lstStyle/>
          <a:p>
            <a:pPr marL="0" indent="0" eaLnBrk="1" hangingPunct="1">
              <a:lnSpc>
                <a:spcPct val="90000"/>
              </a:lnSpc>
              <a:buFontTx/>
              <a:buNone/>
            </a:pPr>
            <a:r>
              <a:rPr lang="en-GB" sz="2000" smtClean="0"/>
              <a:t>Funds for the printing of posters, banners and other items promoting the activities and acknowledging the funding source (EU)</a:t>
            </a:r>
          </a:p>
          <a:p>
            <a:pPr marL="0" indent="0" algn="ctr" eaLnBrk="1" hangingPunct="1">
              <a:lnSpc>
                <a:spcPct val="90000"/>
              </a:lnSpc>
              <a:buFontTx/>
              <a:buNone/>
            </a:pPr>
            <a:endParaRPr lang="en-GB" smtClean="0"/>
          </a:p>
        </p:txBody>
      </p:sp>
      <p:sp>
        <p:nvSpPr>
          <p:cNvPr id="27652" name="Text Box 4"/>
          <p:cNvSpPr txBox="1">
            <a:spLocks noChangeArrowheads="1"/>
          </p:cNvSpPr>
          <p:nvPr/>
        </p:nvSpPr>
        <p:spPr bwMode="auto">
          <a:xfrm>
            <a:off x="5076825" y="2924175"/>
            <a:ext cx="27432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ctr" eaLnBrk="1" fontAlgn="base" hangingPunct="1">
              <a:lnSpc>
                <a:spcPct val="90000"/>
              </a:lnSpc>
              <a:spcBef>
                <a:spcPct val="20000"/>
              </a:spcBef>
              <a:spcAft>
                <a:spcPct val="0"/>
              </a:spcAft>
              <a:buClr>
                <a:srgbClr val="FFFF00"/>
              </a:buClr>
              <a:buFont typeface="Wingdings" pitchFamily="2" charset="2"/>
              <a:buNone/>
            </a:pPr>
            <a:r>
              <a:rPr lang="pl-PL" sz="2800" b="1" smtClean="0">
                <a:solidFill>
                  <a:srgbClr val="FF0000"/>
                </a:solidFill>
                <a:latin typeface="Times New Roman" pitchFamily="18" charset="0"/>
              </a:rPr>
              <a:t>Projects </a:t>
            </a:r>
            <a:r>
              <a:rPr lang="pl-PL" sz="2800" smtClean="0">
                <a:solidFill>
                  <a:srgbClr val="FF0000"/>
                </a:solidFill>
                <a:latin typeface="Times New Roman" pitchFamily="18" charset="0"/>
              </a:rPr>
              <a:t>&gt;</a:t>
            </a:r>
            <a:r>
              <a:rPr lang="pl-PL" sz="2800" b="1" smtClean="0">
                <a:solidFill>
                  <a:srgbClr val="FF0000"/>
                </a:solidFill>
                <a:latin typeface="Times New Roman" pitchFamily="18" charset="0"/>
              </a:rPr>
              <a:t> 1 M</a:t>
            </a:r>
            <a:r>
              <a:rPr lang="pl-PL" sz="2800" b="1" smtClean="0">
                <a:solidFill>
                  <a:srgbClr val="FF0000"/>
                </a:solidFill>
                <a:latin typeface="Times New Roman" pitchFamily="18" charset="0"/>
                <a:cs typeface="Times New Roman" pitchFamily="18" charset="0"/>
              </a:rPr>
              <a:t>€</a:t>
            </a:r>
            <a:endParaRPr lang="pl-PL" sz="2800" b="1" smtClean="0">
              <a:solidFill>
                <a:srgbClr val="FF0000"/>
              </a:solidFill>
              <a:latin typeface="Times New Roman" pitchFamily="18" charset="0"/>
            </a:endParaRPr>
          </a:p>
          <a:p>
            <a:pPr algn="ctr" eaLnBrk="1" fontAlgn="base" hangingPunct="1">
              <a:lnSpc>
                <a:spcPct val="90000"/>
              </a:lnSpc>
              <a:spcBef>
                <a:spcPct val="20000"/>
              </a:spcBef>
              <a:spcAft>
                <a:spcPct val="0"/>
              </a:spcAft>
              <a:buClr>
                <a:srgbClr val="FFFF00"/>
              </a:buClr>
              <a:buFont typeface="Wingdings" pitchFamily="2" charset="2"/>
              <a:buNone/>
            </a:pPr>
            <a:r>
              <a:rPr lang="en-US" sz="2800" b="1" smtClean="0">
                <a:latin typeface="Times New Roman" pitchFamily="18" charset="0"/>
              </a:rPr>
              <a:t>10</a:t>
            </a:r>
            <a:r>
              <a:rPr lang="pl-PL" sz="2800" b="1" smtClean="0">
                <a:latin typeface="Times New Roman" pitchFamily="18" charset="0"/>
              </a:rPr>
              <a:t> 000 euro</a:t>
            </a:r>
            <a:endParaRPr lang="en-US" sz="2800" b="1" smtClean="0">
              <a:latin typeface="Times New Roman" pitchFamily="18" charset="0"/>
            </a:endParaRPr>
          </a:p>
        </p:txBody>
      </p:sp>
      <p:sp>
        <p:nvSpPr>
          <p:cNvPr id="27653" name="Rectangle 5"/>
          <p:cNvSpPr>
            <a:spLocks noChangeArrowheads="1"/>
          </p:cNvSpPr>
          <p:nvPr/>
        </p:nvSpPr>
        <p:spPr bwMode="auto">
          <a:xfrm>
            <a:off x="1116013" y="2997200"/>
            <a:ext cx="2743200" cy="861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137160">
            <a:spAutoFit/>
          </a:bodyPr>
          <a:lstStyle/>
          <a:p>
            <a:pPr algn="ctr" fontAlgn="base">
              <a:lnSpc>
                <a:spcPct val="50000"/>
              </a:lnSpc>
              <a:spcBef>
                <a:spcPct val="50000"/>
              </a:spcBef>
              <a:spcAft>
                <a:spcPct val="0"/>
              </a:spcAft>
            </a:pPr>
            <a:r>
              <a:rPr lang="en-US" sz="2800" b="1" dirty="0" smtClean="0">
                <a:solidFill>
                  <a:srgbClr val="FF0000"/>
                </a:solidFill>
                <a:latin typeface="Times New Roman" pitchFamily="18" charset="0"/>
              </a:rPr>
              <a:t>Projects ≤</a:t>
            </a:r>
            <a:r>
              <a:rPr lang="en-US" sz="2800" dirty="0" smtClean="0">
                <a:solidFill>
                  <a:srgbClr val="000000"/>
                </a:solidFill>
                <a:latin typeface="Times New Roman" pitchFamily="18" charset="0"/>
                <a:sym typeface="Symbol" pitchFamily="18" charset="2"/>
              </a:rPr>
              <a:t> </a:t>
            </a:r>
            <a:r>
              <a:rPr lang="en-US" sz="2800" b="1" dirty="0" smtClean="0">
                <a:solidFill>
                  <a:srgbClr val="FF0000"/>
                </a:solidFill>
                <a:latin typeface="Times New Roman" pitchFamily="18" charset="0"/>
                <a:sym typeface="Symbol" pitchFamily="18" charset="2"/>
              </a:rPr>
              <a:t>1 M</a:t>
            </a:r>
            <a:r>
              <a:rPr lang="pl-PL" sz="2800" b="1" dirty="0" smtClean="0">
                <a:solidFill>
                  <a:srgbClr val="FF0000"/>
                </a:solidFill>
                <a:latin typeface="Times New Roman" pitchFamily="18" charset="0"/>
                <a:cs typeface="Times New Roman" pitchFamily="18" charset="0"/>
              </a:rPr>
              <a:t>€</a:t>
            </a:r>
            <a:endParaRPr lang="pl-PL" sz="2800" b="1" dirty="0" smtClean="0">
              <a:solidFill>
                <a:srgbClr val="FF0000"/>
              </a:solidFill>
              <a:latin typeface="Times New Roman" pitchFamily="18" charset="0"/>
            </a:endParaRPr>
          </a:p>
          <a:p>
            <a:pPr algn="ctr" fontAlgn="base">
              <a:lnSpc>
                <a:spcPct val="50000"/>
              </a:lnSpc>
              <a:spcBef>
                <a:spcPct val="50000"/>
              </a:spcBef>
              <a:spcAft>
                <a:spcPct val="0"/>
              </a:spcAft>
            </a:pPr>
            <a:r>
              <a:rPr lang="en-US" sz="2800" b="1" dirty="0" smtClean="0">
                <a:solidFill>
                  <a:srgbClr val="0F5494"/>
                </a:solidFill>
                <a:latin typeface="Times New Roman" pitchFamily="18" charset="0"/>
              </a:rPr>
              <a:t>5</a:t>
            </a:r>
            <a:r>
              <a:rPr lang="pl-PL" sz="2800" b="1" dirty="0" smtClean="0">
                <a:solidFill>
                  <a:srgbClr val="0F5494"/>
                </a:solidFill>
                <a:latin typeface="Times New Roman" pitchFamily="18" charset="0"/>
              </a:rPr>
              <a:t> 000 euro</a:t>
            </a:r>
            <a:endParaRPr lang="en-US" sz="2800" b="1" dirty="0" smtClean="0">
              <a:solidFill>
                <a:srgbClr val="0F5494"/>
              </a:solidFill>
              <a:latin typeface="Times New Roman" pitchFamily="18" charset="0"/>
            </a:endParaRPr>
          </a:p>
        </p:txBody>
      </p:sp>
      <p:sp>
        <p:nvSpPr>
          <p:cNvPr id="27654" name="Text Box 6"/>
          <p:cNvSpPr txBox="1">
            <a:spLocks noChangeArrowheads="1"/>
          </p:cNvSpPr>
          <p:nvPr/>
        </p:nvSpPr>
        <p:spPr bwMode="auto">
          <a:xfrm>
            <a:off x="611188" y="4508500"/>
            <a:ext cx="792480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The funding source (EU) must be acknowledged on all documents, products and at events within the project. </a:t>
            </a:r>
          </a:p>
          <a:p>
            <a:pPr algn="just" eaLnBrk="1" fontAlgn="base" hangingPunct="1">
              <a:lnSpc>
                <a:spcPct val="90000"/>
              </a:lnSpc>
              <a:spcBef>
                <a:spcPct val="50000"/>
              </a:spcBef>
              <a:spcAft>
                <a:spcPct val="0"/>
              </a:spcAft>
              <a:buClr>
                <a:srgbClr val="FFFF00"/>
              </a:buClr>
              <a:buFont typeface="Wingdings" pitchFamily="2" charset="2"/>
              <a:buNone/>
            </a:pPr>
            <a:r>
              <a:rPr lang="en-GB" sz="2000" b="1" dirty="0" smtClean="0">
                <a:latin typeface="+mn-lt"/>
                <a:cs typeface="Arial" pitchFamily="34" charset="0"/>
              </a:rPr>
              <a:t>As a minimum, the EU logo should be displayed</a:t>
            </a:r>
          </a:p>
        </p:txBody>
      </p:sp>
      <p:sp>
        <p:nvSpPr>
          <p:cNvPr id="27655" name="Rectangle 7"/>
          <p:cNvSpPr>
            <a:spLocks noChangeArrowheads="1"/>
          </p:cNvSpPr>
          <p:nvPr/>
        </p:nvSpPr>
        <p:spPr bwMode="auto">
          <a:xfrm>
            <a:off x="755650" y="2781300"/>
            <a:ext cx="7543800" cy="1219200"/>
          </a:xfrm>
          <a:prstGeom prst="rect">
            <a:avLst/>
          </a:prstGeom>
          <a:noFill/>
          <a:ln w="9525">
            <a:solidFill>
              <a:srgbClr val="CC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sz="1200" smtClean="0">
              <a:solidFill>
                <a:srgbClr val="0F5494"/>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46</a:t>
            </a:fld>
            <a:endParaRPr lang="en-GB">
              <a:solidFill>
                <a:srgbClr val="000000"/>
              </a:solidFill>
            </a:endParaRPr>
          </a:p>
        </p:txBody>
      </p:sp>
    </p:spTree>
    <p:extLst>
      <p:ext uri="{BB962C8B-B14F-4D97-AF65-F5344CB8AC3E}">
        <p14:creationId xmlns:p14="http://schemas.microsoft.com/office/powerpoint/2010/main" val="2382956320"/>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50825" y="1125538"/>
            <a:ext cx="8229600" cy="1008062"/>
          </a:xfrm>
        </p:spPr>
        <p:txBody>
          <a:bodyPr/>
          <a:lstStyle/>
          <a:p>
            <a:pPr indent="0" eaLnBrk="1" hangingPunct="1"/>
            <a:r>
              <a:rPr lang="en-GB" sz="3600" kern="1200" dirty="0">
                <a:solidFill>
                  <a:srgbClr val="C00000"/>
                </a:solidFill>
              </a:rPr>
              <a:t>OTHER COSTS </a:t>
            </a:r>
            <a:r>
              <a:rPr lang="en-GB" sz="3600" kern="1200" dirty="0" smtClean="0">
                <a:solidFill>
                  <a:srgbClr val="C00000"/>
                </a:solidFill>
              </a:rPr>
              <a:t>for Lead MS</a:t>
            </a:r>
            <a:endParaRPr lang="en-GB" sz="3600" kern="1200" dirty="0">
              <a:solidFill>
                <a:srgbClr val="C00000"/>
              </a:solidFill>
            </a:endParaRPr>
          </a:p>
        </p:txBody>
      </p:sp>
      <p:sp>
        <p:nvSpPr>
          <p:cNvPr id="28675" name="Rectangle 3"/>
          <p:cNvSpPr>
            <a:spLocks noGrp="1" noChangeArrowheads="1"/>
          </p:cNvSpPr>
          <p:nvPr>
            <p:ph type="body" idx="1"/>
          </p:nvPr>
        </p:nvSpPr>
        <p:spPr>
          <a:xfrm>
            <a:off x="381000" y="2057400"/>
            <a:ext cx="8496300" cy="4383087"/>
          </a:xfrm>
        </p:spPr>
        <p:txBody>
          <a:bodyPr/>
          <a:lstStyle/>
          <a:p>
            <a:pPr indent="-282575" eaLnBrk="1" hangingPunct="1">
              <a:buClr>
                <a:srgbClr val="0F5494"/>
              </a:buClr>
            </a:pPr>
            <a:r>
              <a:rPr lang="en-GB" dirty="0" smtClean="0"/>
              <a:t>Fees of short-term experts </a:t>
            </a:r>
          </a:p>
          <a:p>
            <a:pPr indent="-282575" eaLnBrk="1" hangingPunct="1">
              <a:buClr>
                <a:srgbClr val="0F5494"/>
              </a:buClr>
            </a:pPr>
            <a:r>
              <a:rPr lang="en-GB" dirty="0" smtClean="0"/>
              <a:t>Management costs (150% of fees)</a:t>
            </a:r>
          </a:p>
          <a:p>
            <a:pPr indent="-282575" eaLnBrk="1" hangingPunct="1">
              <a:buClr>
                <a:srgbClr val="0F5494"/>
              </a:buClr>
            </a:pPr>
            <a:r>
              <a:rPr lang="en-GB" dirty="0" smtClean="0"/>
              <a:t>Per diems for STEs (per night, no halves)</a:t>
            </a:r>
          </a:p>
          <a:p>
            <a:pPr indent="-282575" eaLnBrk="1" hangingPunct="1">
              <a:buClr>
                <a:srgbClr val="0F5494"/>
              </a:buClr>
            </a:pPr>
            <a:r>
              <a:rPr lang="en-GB" dirty="0" smtClean="0"/>
              <a:t>Airfare (</a:t>
            </a:r>
            <a:r>
              <a:rPr lang="en-GB" b="1" dirty="0" smtClean="0">
                <a:solidFill>
                  <a:schemeClr val="accent2"/>
                </a:solidFill>
              </a:rPr>
              <a:t>economy</a:t>
            </a:r>
            <a:r>
              <a:rPr lang="en-GB" dirty="0" smtClean="0"/>
              <a:t>)</a:t>
            </a:r>
          </a:p>
          <a:p>
            <a:pPr indent="-282575" eaLnBrk="1" hangingPunct="1">
              <a:buClr>
                <a:srgbClr val="0F5494"/>
              </a:buClr>
            </a:pPr>
            <a:r>
              <a:rPr lang="en-GB" dirty="0" smtClean="0"/>
              <a:t>Local travel (max. </a:t>
            </a:r>
            <a:r>
              <a:rPr lang="en-GB" dirty="0" smtClean="0">
                <a:latin typeface="Times New Roman" pitchFamily="18" charset="0"/>
              </a:rPr>
              <a:t>€</a:t>
            </a:r>
            <a:r>
              <a:rPr lang="en-GB" dirty="0" smtClean="0"/>
              <a:t>50)*</a:t>
            </a:r>
          </a:p>
          <a:p>
            <a:pPr indent="-282575" eaLnBrk="1" hangingPunct="1">
              <a:buClr>
                <a:srgbClr val="0F5494"/>
              </a:buClr>
            </a:pPr>
            <a:r>
              <a:rPr lang="en-GB" dirty="0" smtClean="0"/>
              <a:t>Translation (for instance </a:t>
            </a:r>
            <a:r>
              <a:rPr lang="en-GB" dirty="0" smtClean="0">
                <a:latin typeface="Times New Roman" pitchFamily="18" charset="0"/>
              </a:rPr>
              <a:t>€</a:t>
            </a:r>
            <a:r>
              <a:rPr lang="en-GB" dirty="0" smtClean="0"/>
              <a:t>15 - </a:t>
            </a:r>
            <a:r>
              <a:rPr lang="en-GB" dirty="0" smtClean="0">
                <a:latin typeface="Times New Roman" pitchFamily="18" charset="0"/>
              </a:rPr>
              <a:t>€</a:t>
            </a:r>
            <a:r>
              <a:rPr lang="en-GB" dirty="0" smtClean="0"/>
              <a:t>45 per page)</a:t>
            </a:r>
          </a:p>
          <a:p>
            <a:pPr indent="-282575" eaLnBrk="1" hangingPunct="1">
              <a:buClr>
                <a:srgbClr val="0F5494"/>
              </a:buClr>
            </a:pPr>
            <a:r>
              <a:rPr lang="en-GB" dirty="0" smtClean="0"/>
              <a:t>Interpretation (for instance max. </a:t>
            </a:r>
            <a:r>
              <a:rPr lang="en-GB" dirty="0" smtClean="0">
                <a:latin typeface="Times New Roman" pitchFamily="18" charset="0"/>
              </a:rPr>
              <a:t>€</a:t>
            </a:r>
            <a:r>
              <a:rPr lang="en-GB" dirty="0" smtClean="0"/>
              <a:t>300/ day)</a:t>
            </a:r>
          </a:p>
          <a:p>
            <a:pPr indent="-282575" eaLnBrk="1" hangingPunct="1">
              <a:buClr>
                <a:srgbClr val="0F5494"/>
              </a:buClr>
            </a:pPr>
            <a:r>
              <a:rPr lang="en-GB" dirty="0" smtClean="0"/>
              <a:t>Interpretation away (for instance max. </a:t>
            </a:r>
            <a:r>
              <a:rPr lang="en-GB" dirty="0" smtClean="0">
                <a:latin typeface="Times New Roman" pitchFamily="18" charset="0"/>
              </a:rPr>
              <a:t>€</a:t>
            </a:r>
            <a:r>
              <a:rPr lang="en-GB" dirty="0" smtClean="0"/>
              <a:t>400/day)</a:t>
            </a:r>
          </a:p>
          <a:p>
            <a:pPr indent="-282575" eaLnBrk="1" hangingPunct="1">
              <a:buFont typeface="Wingdings" pitchFamily="2" charset="2"/>
              <a:buChar char="q"/>
            </a:pPr>
            <a:endParaRPr lang="en-GB" sz="1800" dirty="0" smtClean="0"/>
          </a:p>
          <a:p>
            <a:pPr indent="-282575" eaLnBrk="1" hangingPunct="1">
              <a:buFont typeface="Wingdings" pitchFamily="2" charset="2"/>
              <a:buNone/>
            </a:pPr>
            <a:r>
              <a:rPr lang="en-GB" sz="1800" dirty="0" smtClean="0"/>
              <a:t>* </a:t>
            </a:r>
            <a:r>
              <a:rPr lang="en-GB" sz="1400" dirty="0" smtClean="0"/>
              <a:t>Urban travel is excluded with the exception of taxi in case of flight arrivals or departures before 7 or after 22 hours.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47</a:t>
            </a:fld>
            <a:endParaRPr lang="en-GB">
              <a:solidFill>
                <a:srgbClr val="000000"/>
              </a:solidFill>
            </a:endParaRPr>
          </a:p>
        </p:txBody>
      </p:sp>
    </p:spTree>
    <p:extLst>
      <p:ext uri="{BB962C8B-B14F-4D97-AF65-F5344CB8AC3E}">
        <p14:creationId xmlns:p14="http://schemas.microsoft.com/office/powerpoint/2010/main" val="211603410"/>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04800" y="1125538"/>
            <a:ext cx="9525000" cy="1008062"/>
          </a:xfrm>
        </p:spPr>
        <p:txBody>
          <a:bodyPr/>
          <a:lstStyle/>
          <a:p>
            <a:pPr indent="0" eaLnBrk="1" hangingPunct="1"/>
            <a:r>
              <a:rPr lang="en-GB" sz="3600" kern="1200" dirty="0">
                <a:solidFill>
                  <a:srgbClr val="C00000"/>
                </a:solidFill>
              </a:rPr>
              <a:t>COSTS COVERED BY </a:t>
            </a:r>
            <a:r>
              <a:rPr lang="en-GB" sz="3600" kern="1200" dirty="0" smtClean="0">
                <a:solidFill>
                  <a:srgbClr val="C00000"/>
                </a:solidFill>
              </a:rPr>
              <a:t>BENEFICIARY ADMINISTRATION (BA)</a:t>
            </a:r>
            <a:endParaRPr lang="en-GB" sz="3600" kern="1200" dirty="0">
              <a:solidFill>
                <a:srgbClr val="C00000"/>
              </a:solidFill>
            </a:endParaRPr>
          </a:p>
        </p:txBody>
      </p:sp>
      <p:sp>
        <p:nvSpPr>
          <p:cNvPr id="29699" name="Rectangle 3"/>
          <p:cNvSpPr>
            <a:spLocks noGrp="1" noChangeArrowheads="1"/>
          </p:cNvSpPr>
          <p:nvPr>
            <p:ph type="body" idx="1"/>
          </p:nvPr>
        </p:nvSpPr>
        <p:spPr>
          <a:xfrm>
            <a:off x="457200" y="2286000"/>
            <a:ext cx="8229600" cy="4340225"/>
          </a:xfrm>
        </p:spPr>
        <p:txBody>
          <a:bodyPr/>
          <a:lstStyle/>
          <a:p>
            <a:pPr eaLnBrk="1" hangingPunct="1">
              <a:buClr>
                <a:srgbClr val="0F5494"/>
              </a:buClr>
            </a:pPr>
            <a:r>
              <a:rPr lang="en-GB" dirty="0" smtClean="0"/>
              <a:t>Office space for RTA and assistant</a:t>
            </a:r>
          </a:p>
          <a:p>
            <a:pPr eaLnBrk="1" hangingPunct="1">
              <a:buClr>
                <a:srgbClr val="0F5494"/>
              </a:buClr>
            </a:pPr>
            <a:r>
              <a:rPr lang="en-GB" dirty="0" smtClean="0"/>
              <a:t>Telecommunications (phone, fax)</a:t>
            </a:r>
          </a:p>
          <a:p>
            <a:pPr eaLnBrk="1" hangingPunct="1">
              <a:buClr>
                <a:srgbClr val="0F5494"/>
              </a:buClr>
            </a:pPr>
            <a:r>
              <a:rPr lang="en-GB" dirty="0" smtClean="0"/>
              <a:t>Computer, including e-mail access, printer</a:t>
            </a:r>
          </a:p>
          <a:p>
            <a:pPr eaLnBrk="1" hangingPunct="1">
              <a:buClr>
                <a:srgbClr val="0F5494"/>
              </a:buClr>
            </a:pPr>
            <a:r>
              <a:rPr lang="en-GB" dirty="0" smtClean="0"/>
              <a:t>Office supplies </a:t>
            </a:r>
          </a:p>
          <a:p>
            <a:pPr eaLnBrk="1" hangingPunct="1">
              <a:buClr>
                <a:srgbClr val="0F5494"/>
              </a:buClr>
            </a:pPr>
            <a:r>
              <a:rPr lang="en-GB" dirty="0" smtClean="0"/>
              <a:t>Secretarial assistance</a:t>
            </a:r>
          </a:p>
          <a:p>
            <a:pPr eaLnBrk="1" hangingPunct="1">
              <a:buClr>
                <a:srgbClr val="0F5494"/>
              </a:buClr>
            </a:pPr>
            <a:r>
              <a:rPr lang="en-GB" dirty="0" smtClean="0"/>
              <a:t>Meeting and seminar venues</a:t>
            </a:r>
          </a:p>
          <a:p>
            <a:pPr eaLnBrk="1" hangingPunct="1">
              <a:buClr>
                <a:srgbClr val="0F5494"/>
              </a:buClr>
            </a:pPr>
            <a:r>
              <a:rPr lang="en-GB" dirty="0" smtClean="0"/>
              <a:t>Small catering</a:t>
            </a:r>
          </a:p>
          <a:p>
            <a:pPr eaLnBrk="1" hangingPunct="1">
              <a:buClr>
                <a:srgbClr val="0F5494"/>
              </a:buClr>
            </a:pPr>
            <a:r>
              <a:rPr lang="en-GB" dirty="0" smtClean="0"/>
              <a:t>International travel for BA staff </a:t>
            </a:r>
            <a:r>
              <a:rPr lang="en-GB" b="1" dirty="0" smtClean="0"/>
              <a:t>(only under IPA I not IPA II)</a:t>
            </a:r>
          </a:p>
          <a:p>
            <a:pPr eaLnBrk="1" hangingPunct="1">
              <a:buClr>
                <a:srgbClr val="0F5494"/>
              </a:buClr>
            </a:pPr>
            <a:r>
              <a:rPr lang="en-GB" dirty="0" smtClean="0"/>
              <a:t>BA experts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48</a:t>
            </a:fld>
            <a:endParaRPr lang="en-GB">
              <a:solidFill>
                <a:srgbClr val="000000"/>
              </a:solidFill>
            </a:endParaRPr>
          </a:p>
        </p:txBody>
      </p:sp>
    </p:spTree>
    <p:extLst>
      <p:ext uri="{BB962C8B-B14F-4D97-AF65-F5344CB8AC3E}">
        <p14:creationId xmlns:p14="http://schemas.microsoft.com/office/powerpoint/2010/main" val="1347425378"/>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0018" y="1295400"/>
            <a:ext cx="8229600" cy="990600"/>
          </a:xfrm>
        </p:spPr>
        <p:txBody>
          <a:bodyPr/>
          <a:lstStyle/>
          <a:p>
            <a:pPr indent="0" eaLnBrk="1" hangingPunct="1"/>
            <a:r>
              <a:rPr lang="en-GB" sz="3600" kern="1200" dirty="0">
                <a:solidFill>
                  <a:srgbClr val="C00000"/>
                </a:solidFill>
              </a:rPr>
              <a:t>ELIGIBLE COSTS IN </a:t>
            </a:r>
            <a:r>
              <a:rPr lang="en-GB" sz="3600" kern="1200" dirty="0" smtClean="0">
                <a:solidFill>
                  <a:srgbClr val="C00000"/>
                </a:solidFill>
              </a:rPr>
              <a:t>STUDY VISITS</a:t>
            </a:r>
            <a:endParaRPr lang="en-GB" sz="3600" kern="1200" dirty="0">
              <a:solidFill>
                <a:srgbClr val="C00000"/>
              </a:solidFill>
            </a:endParaRPr>
          </a:p>
        </p:txBody>
      </p:sp>
      <p:sp>
        <p:nvSpPr>
          <p:cNvPr id="30723" name="Rectangle 3"/>
          <p:cNvSpPr>
            <a:spLocks noGrp="1" noChangeArrowheads="1"/>
          </p:cNvSpPr>
          <p:nvPr>
            <p:ph type="body" idx="1"/>
          </p:nvPr>
        </p:nvSpPr>
        <p:spPr>
          <a:xfrm>
            <a:off x="468313" y="2205038"/>
            <a:ext cx="8229600" cy="4348162"/>
          </a:xfrm>
        </p:spPr>
        <p:txBody>
          <a:bodyPr/>
          <a:lstStyle/>
          <a:p>
            <a:pPr marL="271463" indent="-271463" eaLnBrk="1" hangingPunct="1">
              <a:buClr>
                <a:srgbClr val="0F5494"/>
              </a:buClr>
            </a:pPr>
            <a:endParaRPr lang="en-GB" dirty="0" smtClean="0"/>
          </a:p>
          <a:p>
            <a:pPr marL="271463" indent="-271463" eaLnBrk="1" hangingPunct="1">
              <a:buClr>
                <a:srgbClr val="0F5494"/>
              </a:buClr>
            </a:pPr>
            <a:r>
              <a:rPr lang="en-GB" dirty="0" smtClean="0"/>
              <a:t>Per diems for BA participants</a:t>
            </a:r>
          </a:p>
          <a:p>
            <a:pPr marL="271463" indent="-271463" eaLnBrk="1" hangingPunct="1">
              <a:buClr>
                <a:srgbClr val="0F5494"/>
              </a:buClr>
            </a:pPr>
            <a:r>
              <a:rPr lang="en-GB" dirty="0" smtClean="0"/>
              <a:t>Interpretation (for instance max. €300 per day)</a:t>
            </a:r>
          </a:p>
          <a:p>
            <a:pPr marL="271463" indent="-271463" eaLnBrk="1" hangingPunct="1">
              <a:buClr>
                <a:srgbClr val="0F5494"/>
              </a:buClr>
            </a:pPr>
            <a:r>
              <a:rPr lang="en-GB" dirty="0" smtClean="0"/>
              <a:t>Incidental fee 10€ for the host administration per BA participant</a:t>
            </a:r>
            <a:endParaRPr lang="en-GB" dirty="0"/>
          </a:p>
          <a:p>
            <a:pPr marL="271463" indent="-271463" eaLnBrk="1" hangingPunct="1">
              <a:buClr>
                <a:srgbClr val="0F5494"/>
              </a:buClr>
            </a:pPr>
            <a:endParaRPr lang="en-GB" dirty="0" smtClean="0"/>
          </a:p>
          <a:p>
            <a:pPr marL="271463" indent="-271463" algn="just" eaLnBrk="1" hangingPunct="1">
              <a:buClr>
                <a:srgbClr val="4A474D"/>
              </a:buClr>
              <a:buFont typeface="Wingdings" pitchFamily="2" charset="2"/>
              <a:buNone/>
            </a:pPr>
            <a:r>
              <a:rPr lang="en-GB" dirty="0" smtClean="0"/>
              <a:t>	</a:t>
            </a:r>
            <a:r>
              <a:rPr lang="en-GB" sz="2000" dirty="0" smtClean="0"/>
              <a:t>NB: Hiring a </a:t>
            </a:r>
            <a:r>
              <a:rPr lang="en-GB" sz="2000" b="1" dirty="0" smtClean="0">
                <a:solidFill>
                  <a:schemeClr val="accent2"/>
                </a:solidFill>
              </a:rPr>
              <a:t>BC interpreter or to be accompanied by the RTA assistant/or interpreter/translator of the project (when applicable) </a:t>
            </a:r>
            <a:r>
              <a:rPr lang="en-GB" sz="2000" dirty="0" smtClean="0"/>
              <a:t>is recommended if the cost, including travel and per diem, is lower than the cost of hiring an interpreter in the MS</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49</a:t>
            </a:fld>
            <a:endParaRPr lang="en-GB">
              <a:solidFill>
                <a:srgbClr val="000000"/>
              </a:solidFill>
            </a:endParaRPr>
          </a:p>
        </p:txBody>
      </p:sp>
    </p:spTree>
    <p:extLst>
      <p:ext uri="{BB962C8B-B14F-4D97-AF65-F5344CB8AC3E}">
        <p14:creationId xmlns:p14="http://schemas.microsoft.com/office/powerpoint/2010/main" val="391502743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2"/>
          </p:nvPr>
        </p:nvSpPr>
        <p:spPr>
          <a:noFill/>
        </p:spPr>
        <p:txBody>
          <a:bodyPr/>
          <a:lstStyle>
            <a:lvl1pPr eaLnBrk="0" hangingPunct="0">
              <a:defRPr sz="1200">
                <a:solidFill>
                  <a:srgbClr val="0F5494"/>
                </a:solidFill>
                <a:latin typeface="Verdana" pitchFamily="32" charset="0"/>
              </a:defRPr>
            </a:lvl1pPr>
            <a:lvl2pPr marL="742950" indent="-285750" eaLnBrk="0" hangingPunct="0">
              <a:defRPr sz="1200">
                <a:solidFill>
                  <a:srgbClr val="0F5494"/>
                </a:solidFill>
                <a:latin typeface="Verdana" pitchFamily="32" charset="0"/>
              </a:defRPr>
            </a:lvl2pPr>
            <a:lvl3pPr marL="1143000" indent="-228600" eaLnBrk="0" hangingPunct="0">
              <a:defRPr sz="1200">
                <a:solidFill>
                  <a:srgbClr val="0F5494"/>
                </a:solidFill>
                <a:latin typeface="Verdana" pitchFamily="32" charset="0"/>
              </a:defRPr>
            </a:lvl3pPr>
            <a:lvl4pPr marL="1600200" indent="-228600" eaLnBrk="0" hangingPunct="0">
              <a:defRPr sz="1200">
                <a:solidFill>
                  <a:srgbClr val="0F5494"/>
                </a:solidFill>
                <a:latin typeface="Verdana" pitchFamily="32" charset="0"/>
              </a:defRPr>
            </a:lvl4pPr>
            <a:lvl5pPr marL="2057400" indent="-228600" eaLnBrk="0" hangingPunct="0">
              <a:defRPr sz="1200">
                <a:solidFill>
                  <a:srgbClr val="0F5494"/>
                </a:solidFill>
                <a:latin typeface="Verdana" pitchFamily="32" charset="0"/>
              </a:defRPr>
            </a:lvl5pPr>
            <a:lvl6pPr marL="2514600" indent="-228600" eaLnBrk="0" fontAlgn="base" hangingPunct="0">
              <a:spcBef>
                <a:spcPct val="0"/>
              </a:spcBef>
              <a:spcAft>
                <a:spcPct val="0"/>
              </a:spcAft>
              <a:defRPr sz="1200">
                <a:solidFill>
                  <a:srgbClr val="0F5494"/>
                </a:solidFill>
                <a:latin typeface="Verdana" pitchFamily="32" charset="0"/>
              </a:defRPr>
            </a:lvl6pPr>
            <a:lvl7pPr marL="2971800" indent="-228600" eaLnBrk="0" fontAlgn="base" hangingPunct="0">
              <a:spcBef>
                <a:spcPct val="0"/>
              </a:spcBef>
              <a:spcAft>
                <a:spcPct val="0"/>
              </a:spcAft>
              <a:defRPr sz="1200">
                <a:solidFill>
                  <a:srgbClr val="0F5494"/>
                </a:solidFill>
                <a:latin typeface="Verdana" pitchFamily="32" charset="0"/>
              </a:defRPr>
            </a:lvl7pPr>
            <a:lvl8pPr marL="3429000" indent="-228600" eaLnBrk="0" fontAlgn="base" hangingPunct="0">
              <a:spcBef>
                <a:spcPct val="0"/>
              </a:spcBef>
              <a:spcAft>
                <a:spcPct val="0"/>
              </a:spcAft>
              <a:defRPr sz="1200">
                <a:solidFill>
                  <a:srgbClr val="0F5494"/>
                </a:solidFill>
                <a:latin typeface="Verdana" pitchFamily="32" charset="0"/>
              </a:defRPr>
            </a:lvl8pPr>
            <a:lvl9pPr marL="3886200" indent="-228600" eaLnBrk="0" fontAlgn="base" hangingPunct="0">
              <a:spcBef>
                <a:spcPct val="0"/>
              </a:spcBef>
              <a:spcAft>
                <a:spcPct val="0"/>
              </a:spcAft>
              <a:defRPr sz="1200">
                <a:solidFill>
                  <a:srgbClr val="0F5494"/>
                </a:solidFill>
                <a:latin typeface="Verdana" pitchFamily="32" charset="0"/>
              </a:defRPr>
            </a:lvl9pPr>
          </a:lstStyle>
          <a:p>
            <a:pPr eaLnBrk="1" hangingPunct="1"/>
            <a:fld id="{527EEA2F-059F-41B5-B8AA-2CE7279C8D68}" type="slidenum">
              <a:rPr lang="en-GB" sz="1400" smtClean="0">
                <a:solidFill>
                  <a:schemeClr val="tx1"/>
                </a:solidFill>
                <a:latin typeface="Arial" charset="0"/>
              </a:rPr>
              <a:pPr eaLnBrk="1" hangingPunct="1"/>
              <a:t>5</a:t>
            </a:fld>
            <a:endParaRPr lang="en-GB" sz="1400" smtClean="0">
              <a:solidFill>
                <a:schemeClr val="tx1"/>
              </a:solidFill>
              <a:latin typeface="Arial" charset="0"/>
            </a:endParaRPr>
          </a:p>
        </p:txBody>
      </p:sp>
      <p:sp>
        <p:nvSpPr>
          <p:cNvPr id="4099" name="Rectangle 2"/>
          <p:cNvSpPr>
            <a:spLocks noGrp="1" noChangeArrowheads="1"/>
          </p:cNvSpPr>
          <p:nvPr>
            <p:ph type="title" idx="4294967295"/>
          </p:nvPr>
        </p:nvSpPr>
        <p:spPr>
          <a:xfrm>
            <a:off x="381000" y="0"/>
            <a:ext cx="8208912" cy="1143000"/>
          </a:xfrm>
        </p:spPr>
        <p:txBody>
          <a:bodyPr/>
          <a:lstStyle/>
          <a:p>
            <a:pPr indent="0" eaLnBrk="1" hangingPunct="1"/>
            <a:r>
              <a:rPr lang="es-ES_tradnl" sz="2400" dirty="0" smtClean="0">
                <a:solidFill>
                  <a:schemeClr val="bg1"/>
                </a:solidFill>
              </a:rPr>
              <a:t>WHERE ?                                   	</a:t>
            </a:r>
            <a:r>
              <a:rPr lang="es-ES_tradnl" sz="2400" dirty="0" smtClean="0">
                <a:solidFill>
                  <a:srgbClr val="FFFF00"/>
                </a:solidFill>
              </a:rPr>
              <a:t>ENI</a:t>
            </a:r>
            <a:endParaRPr lang="en-GB" sz="2400" dirty="0">
              <a:solidFill>
                <a:srgbClr val="FFFF00"/>
              </a:solidFill>
            </a:endParaRPr>
          </a:p>
        </p:txBody>
      </p:sp>
      <p:graphicFrame>
        <p:nvGraphicFramePr>
          <p:cNvPr id="3085" name="Group 13"/>
          <p:cNvGraphicFramePr>
            <a:graphicFrameLocks noGrp="1"/>
          </p:cNvGraphicFramePr>
          <p:nvPr>
            <p:ph idx="4294967295"/>
            <p:extLst>
              <p:ext uri="{D42A27DB-BD31-4B8C-83A1-F6EECF244321}">
                <p14:modId xmlns:p14="http://schemas.microsoft.com/office/powerpoint/2010/main" val="2148856077"/>
              </p:ext>
            </p:extLst>
          </p:nvPr>
        </p:nvGraphicFramePr>
        <p:xfrm>
          <a:off x="0" y="1066800"/>
          <a:ext cx="8964613" cy="5805534"/>
        </p:xfrm>
        <a:graphic>
          <a:graphicData uri="http://schemas.openxmlformats.org/drawingml/2006/table">
            <a:tbl>
              <a:tblPr/>
              <a:tblGrid>
                <a:gridCol w="7162800"/>
                <a:gridCol w="1801813"/>
              </a:tblGrid>
              <a:tr h="5791200">
                <a:tc>
                  <a:txBody>
                    <a:bodyPr/>
                    <a:lstStyle/>
                    <a:p>
                      <a:pPr marL="0" marR="0" lvl="0" indent="0" algn="l" defTabSz="914400" rtl="0" eaLnBrk="1" fontAlgn="base" latinLnBrk="0" hangingPunct="1">
                        <a:lnSpc>
                          <a:spcPct val="100000"/>
                        </a:lnSpc>
                        <a:spcBef>
                          <a:spcPct val="20000"/>
                        </a:spcBef>
                        <a:spcAft>
                          <a:spcPct val="0"/>
                        </a:spcAft>
                        <a:buClr>
                          <a:schemeClr val="bg1"/>
                        </a:buClr>
                        <a:buSzTx/>
                        <a:buFontTx/>
                        <a:buNone/>
                        <a:tabLst/>
                      </a:pPr>
                      <a:endParaRPr kumimoji="0" lang="it-IT" sz="1400" b="0" i="0" u="sng" strike="noStrike" cap="none" normalizeH="0" baseline="0" dirty="0" smtClean="0">
                        <a:ln>
                          <a:noFill/>
                        </a:ln>
                        <a:solidFill>
                          <a:schemeClr val="tx1"/>
                        </a:solidFill>
                        <a:effectLst/>
                        <a:latin typeface="Tahoma" pitchFamily="34" charset="0"/>
                      </a:endParaRPr>
                    </a:p>
                  </a:txBody>
                  <a:tcPr marL="90000" marR="90000" marT="46791" marB="46791"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1" dirty="0" smtClean="0">
                          <a:solidFill>
                            <a:schemeClr val="tx2"/>
                          </a:solidFill>
                          <a:latin typeface="+mj-lt"/>
                          <a:ea typeface="+mj-ea"/>
                          <a:cs typeface="+mj-cs"/>
                        </a:rPr>
                        <a:t>ENI Countries (in orange)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Morocco </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Algeria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Tunisia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Libya*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Egypt</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Israel</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Palestine*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Jordan</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Lebanon  Syria*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Armenia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Georgia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Azerbaijan Ukraine</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Moldova</a:t>
                      </a:r>
                    </a:p>
                    <a:p>
                      <a:pPr marL="0" marR="0" lvl="0" indent="0" algn="l" defTabSz="914400" rtl="0" eaLnBrk="1" fontAlgn="base" latinLnBrk="0" hangingPunct="1">
                        <a:lnSpc>
                          <a:spcPts val="2200"/>
                        </a:lnSpc>
                        <a:spcBef>
                          <a:spcPct val="20000"/>
                        </a:spcBef>
                        <a:spcAft>
                          <a:spcPct val="0"/>
                        </a:spcAft>
                        <a:buClr>
                          <a:schemeClr val="bg1"/>
                        </a:buClr>
                        <a:buSzTx/>
                        <a:buFontTx/>
                        <a:buNone/>
                        <a:tabLst/>
                      </a:pPr>
                      <a:r>
                        <a:rPr lang="en-GB" sz="1600" b="0" kern="1200" dirty="0" smtClean="0">
                          <a:solidFill>
                            <a:schemeClr val="tx2"/>
                          </a:solidFill>
                          <a:latin typeface="+mn-lt"/>
                          <a:ea typeface="+mn-ea"/>
                          <a:cs typeface="+mn-cs"/>
                        </a:rPr>
                        <a:t>Belarus*</a:t>
                      </a:r>
                    </a:p>
                  </a:txBody>
                  <a:tcPr marL="90000" marR="90000" marT="46791" marB="46791" horzOverflow="overflow">
                    <a:lnL>
                      <a:noFill/>
                    </a:lnL>
                    <a:lnR>
                      <a:noFill/>
                    </a:lnR>
                    <a:lnT>
                      <a:noFill/>
                    </a:lnT>
                    <a:lnB>
                      <a:noFill/>
                    </a:lnB>
                    <a:lnTlToBr>
                      <a:noFill/>
                    </a:lnTlToBr>
                    <a:lnBlToTr>
                      <a:noFill/>
                    </a:lnBlToTr>
                    <a:noFill/>
                  </a:tcPr>
                </a:tc>
              </a:tr>
            </a:tbl>
          </a:graphicData>
        </a:graphic>
      </p:graphicFrame>
      <p:pic>
        <p:nvPicPr>
          <p:cNvPr id="4103" name="Picture 13"/>
          <p:cNvPicPr>
            <a:picLocks noChangeAspect="1" noChangeArrowheads="1"/>
          </p:cNvPicPr>
          <p:nvPr/>
        </p:nvPicPr>
        <p:blipFill>
          <a:blip r:embed="rId3">
            <a:extLst>
              <a:ext uri="{28A0092B-C50C-407E-A947-70E740481C1C}">
                <a14:useLocalDpi xmlns:a14="http://schemas.microsoft.com/office/drawing/2010/main" val="0"/>
              </a:ext>
            </a:extLst>
          </a:blip>
          <a:srcRect l="24902" t="19429" r="3125" b="5167"/>
          <a:stretch>
            <a:fillRect/>
          </a:stretch>
        </p:blipFill>
        <p:spPr bwMode="auto">
          <a:xfrm>
            <a:off x="381000" y="1447800"/>
            <a:ext cx="6638925"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18198644"/>
      </p:ext>
    </p:extLst>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1750" y="1196975"/>
            <a:ext cx="8229600" cy="855663"/>
          </a:xfrm>
        </p:spPr>
        <p:txBody>
          <a:bodyPr/>
          <a:lstStyle/>
          <a:p>
            <a:pPr indent="0" eaLnBrk="1" hangingPunct="1"/>
            <a:r>
              <a:rPr lang="en-GB" sz="3600" kern="1200" dirty="0">
                <a:solidFill>
                  <a:srgbClr val="C00000"/>
                </a:solidFill>
              </a:rPr>
              <a:t>SHORT TERM EXPERTS FEES</a:t>
            </a:r>
          </a:p>
        </p:txBody>
      </p:sp>
      <p:sp>
        <p:nvSpPr>
          <p:cNvPr id="31747" name="Rectangle 3"/>
          <p:cNvSpPr>
            <a:spLocks noGrp="1" noChangeArrowheads="1"/>
          </p:cNvSpPr>
          <p:nvPr>
            <p:ph type="body" idx="1"/>
          </p:nvPr>
        </p:nvSpPr>
        <p:spPr>
          <a:xfrm>
            <a:off x="468313" y="2060575"/>
            <a:ext cx="8229600" cy="4525963"/>
          </a:xfrm>
        </p:spPr>
        <p:txBody>
          <a:bodyPr/>
          <a:lstStyle/>
          <a:p>
            <a:pPr indent="-282575" algn="ctr" eaLnBrk="1" hangingPunct="1">
              <a:lnSpc>
                <a:spcPct val="80000"/>
              </a:lnSpc>
              <a:buClr>
                <a:srgbClr val="FFFF00"/>
              </a:buClr>
              <a:buFont typeface="Wingdings" pitchFamily="2" charset="2"/>
              <a:buNone/>
            </a:pPr>
            <a:endParaRPr lang="en-GB" sz="1600" dirty="0" smtClean="0">
              <a:solidFill>
                <a:srgbClr val="DC280A"/>
              </a:solidFill>
            </a:endParaRPr>
          </a:p>
          <a:p>
            <a:pPr indent="-282575" algn="ctr" eaLnBrk="1" hangingPunct="1">
              <a:lnSpc>
                <a:spcPct val="80000"/>
              </a:lnSpc>
              <a:buClr>
                <a:srgbClr val="FFFF00"/>
              </a:buClr>
              <a:buFont typeface="Wingdings" pitchFamily="2" charset="2"/>
              <a:buNone/>
            </a:pPr>
            <a:r>
              <a:rPr lang="en-GB" dirty="0" smtClean="0">
                <a:solidFill>
                  <a:srgbClr val="DC280A"/>
                </a:solidFill>
              </a:rPr>
              <a:t>PUBLIC ADMINISTRATION</a:t>
            </a:r>
          </a:p>
          <a:p>
            <a:pPr indent="-282575" eaLnBrk="1" hangingPunct="1">
              <a:lnSpc>
                <a:spcPct val="80000"/>
              </a:lnSpc>
              <a:buClr>
                <a:srgbClr val="FFFF00"/>
              </a:buClr>
              <a:buFont typeface="Wingdings" pitchFamily="2" charset="2"/>
              <a:buNone/>
            </a:pPr>
            <a:r>
              <a:rPr lang="en-GB" dirty="0" smtClean="0"/>
              <a:t>Civil servants 	 			€ 250</a:t>
            </a:r>
          </a:p>
          <a:p>
            <a:pPr indent="-282575" algn="ctr" eaLnBrk="1" hangingPunct="1">
              <a:buClr>
                <a:srgbClr val="FFFF00"/>
              </a:buClr>
              <a:buFont typeface="Wingdings" pitchFamily="2" charset="2"/>
              <a:buNone/>
            </a:pPr>
            <a:r>
              <a:rPr lang="en-GB" dirty="0" smtClean="0">
                <a:solidFill>
                  <a:srgbClr val="DC280A"/>
                </a:solidFill>
              </a:rPr>
              <a:t>MANDATED BODY</a:t>
            </a:r>
          </a:p>
          <a:p>
            <a:pPr indent="-282575" eaLnBrk="1" hangingPunct="1">
              <a:buClr>
                <a:srgbClr val="FFFF00"/>
              </a:buClr>
              <a:buFont typeface="Wingdings" pitchFamily="2" charset="2"/>
              <a:buNone/>
            </a:pPr>
            <a:r>
              <a:rPr lang="en-GB" dirty="0" smtClean="0"/>
              <a:t>Class 1 expert 	 			€ 250</a:t>
            </a:r>
          </a:p>
          <a:p>
            <a:pPr indent="-282575" eaLnBrk="1" hangingPunct="1">
              <a:lnSpc>
                <a:spcPct val="70000"/>
              </a:lnSpc>
              <a:buClr>
                <a:srgbClr val="FFFF00"/>
              </a:buClr>
              <a:buFont typeface="Wingdings" pitchFamily="2" charset="2"/>
              <a:buNone/>
            </a:pPr>
            <a:r>
              <a:rPr lang="en-GB" sz="1800" dirty="0" smtClean="0"/>
              <a:t>(Minimum 3 years of relevant experience)</a:t>
            </a:r>
          </a:p>
          <a:p>
            <a:pPr indent="-282575" eaLnBrk="1" hangingPunct="1">
              <a:lnSpc>
                <a:spcPct val="80000"/>
              </a:lnSpc>
              <a:buClr>
                <a:srgbClr val="FFFF00"/>
              </a:buClr>
              <a:buFont typeface="Wingdings" pitchFamily="2" charset="2"/>
              <a:buNone/>
            </a:pPr>
            <a:endParaRPr lang="en-GB" dirty="0" smtClean="0"/>
          </a:p>
          <a:p>
            <a:pPr indent="-282575" eaLnBrk="1" hangingPunct="1">
              <a:lnSpc>
                <a:spcPct val="80000"/>
              </a:lnSpc>
              <a:buClr>
                <a:srgbClr val="FFFF00"/>
              </a:buClr>
              <a:buFont typeface="Wingdings" pitchFamily="2" charset="2"/>
              <a:buNone/>
            </a:pPr>
            <a:r>
              <a:rPr lang="en-GB" dirty="0" smtClean="0"/>
              <a:t>Class 2 expert 				€ 350</a:t>
            </a:r>
          </a:p>
          <a:p>
            <a:pPr indent="-282575" eaLnBrk="1" hangingPunct="1">
              <a:lnSpc>
                <a:spcPct val="80000"/>
              </a:lnSpc>
              <a:buClr>
                <a:srgbClr val="FFFF00"/>
              </a:buClr>
              <a:buFont typeface="Wingdings" pitchFamily="2" charset="2"/>
              <a:buNone/>
            </a:pPr>
            <a:r>
              <a:rPr lang="en-GB" sz="1800" dirty="0" smtClean="0"/>
              <a:t>(Minimum 8 years of experience, work in non-EU countries)</a:t>
            </a:r>
          </a:p>
          <a:p>
            <a:pPr indent="-282575" eaLnBrk="1" hangingPunct="1">
              <a:lnSpc>
                <a:spcPct val="70000"/>
              </a:lnSpc>
              <a:buClr>
                <a:srgbClr val="FFFF00"/>
              </a:buClr>
              <a:buFont typeface="Wingdings" pitchFamily="2" charset="2"/>
              <a:buNone/>
            </a:pPr>
            <a:endParaRPr lang="en-GB" dirty="0" smtClean="0"/>
          </a:p>
          <a:p>
            <a:pPr indent="-282575" eaLnBrk="1" hangingPunct="1">
              <a:lnSpc>
                <a:spcPct val="70000"/>
              </a:lnSpc>
              <a:buClr>
                <a:srgbClr val="FFFF00"/>
              </a:buClr>
              <a:buFont typeface="Wingdings" pitchFamily="2" charset="2"/>
              <a:buNone/>
            </a:pPr>
            <a:r>
              <a:rPr lang="en-GB" dirty="0" smtClean="0"/>
              <a:t>Class 3 expert</a:t>
            </a:r>
            <a:r>
              <a:rPr lang="en-GB" b="1" dirty="0" smtClean="0">
                <a:solidFill>
                  <a:schemeClr val="accent2"/>
                </a:solidFill>
              </a:rPr>
              <a:t> 	 			</a:t>
            </a:r>
            <a:r>
              <a:rPr lang="en-GB" dirty="0" smtClean="0"/>
              <a:t>€ 450</a:t>
            </a:r>
          </a:p>
          <a:p>
            <a:pPr indent="-282575" eaLnBrk="1" hangingPunct="1">
              <a:lnSpc>
                <a:spcPct val="70000"/>
              </a:lnSpc>
              <a:buClr>
                <a:srgbClr val="FFFF00"/>
              </a:buClr>
              <a:buFont typeface="Wingdings" pitchFamily="2" charset="2"/>
              <a:buNone/>
            </a:pPr>
            <a:r>
              <a:rPr lang="en-GB" sz="1800" dirty="0" smtClean="0"/>
              <a:t>(Minimum 15 years of experience, high-level staff)</a:t>
            </a: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50</a:t>
            </a:fld>
            <a:endParaRPr lang="en-GB">
              <a:solidFill>
                <a:srgbClr val="000000"/>
              </a:solidFill>
            </a:endParaRPr>
          </a:p>
        </p:txBody>
      </p:sp>
    </p:spTree>
    <p:extLst>
      <p:ext uri="{BB962C8B-B14F-4D97-AF65-F5344CB8AC3E}">
        <p14:creationId xmlns:p14="http://schemas.microsoft.com/office/powerpoint/2010/main" val="3482315873"/>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323850" y="1196975"/>
            <a:ext cx="8229600" cy="855663"/>
          </a:xfrm>
        </p:spPr>
        <p:txBody>
          <a:bodyPr/>
          <a:lstStyle/>
          <a:p>
            <a:pPr indent="0" eaLnBrk="1" hangingPunct="1"/>
            <a:r>
              <a:rPr lang="en-GB" sz="3600" kern="1200" dirty="0">
                <a:solidFill>
                  <a:srgbClr val="C00000"/>
                </a:solidFill>
              </a:rPr>
              <a:t>PRIVATE SECTOR INPUTS</a:t>
            </a:r>
          </a:p>
        </p:txBody>
      </p:sp>
      <p:sp>
        <p:nvSpPr>
          <p:cNvPr id="32771" name="Rectangle 3"/>
          <p:cNvSpPr>
            <a:spLocks noGrp="1" noChangeArrowheads="1"/>
          </p:cNvSpPr>
          <p:nvPr>
            <p:ph type="body" idx="1"/>
          </p:nvPr>
        </p:nvSpPr>
        <p:spPr>
          <a:xfrm>
            <a:off x="381000" y="1752600"/>
            <a:ext cx="8229600" cy="4525963"/>
          </a:xfrm>
        </p:spPr>
        <p:txBody>
          <a:bodyPr/>
          <a:lstStyle/>
          <a:p>
            <a:pPr indent="-282575" eaLnBrk="1" hangingPunct="1">
              <a:lnSpc>
                <a:spcPct val="90000"/>
              </a:lnSpc>
              <a:buClr>
                <a:srgbClr val="FFFF00"/>
              </a:buClr>
              <a:buFont typeface="Wingdings" pitchFamily="2" charset="2"/>
              <a:buNone/>
            </a:pPr>
            <a:endParaRPr lang="en-GB" sz="1600" dirty="0" smtClean="0"/>
          </a:p>
          <a:p>
            <a:pPr indent="-282575" eaLnBrk="1" hangingPunct="1">
              <a:lnSpc>
                <a:spcPct val="90000"/>
              </a:lnSpc>
              <a:buFontTx/>
              <a:buNone/>
            </a:pPr>
            <a:endParaRPr lang="en-GB" sz="1600" dirty="0" smtClean="0"/>
          </a:p>
          <a:p>
            <a:pPr indent="-282575" eaLnBrk="1" hangingPunct="1">
              <a:lnSpc>
                <a:spcPct val="90000"/>
              </a:lnSpc>
              <a:buClr>
                <a:srgbClr val="0F5494"/>
              </a:buClr>
            </a:pPr>
            <a:r>
              <a:rPr lang="en-GB" dirty="0" smtClean="0">
                <a:solidFill>
                  <a:srgbClr val="DC280A"/>
                </a:solidFill>
              </a:rPr>
              <a:t>Supply of Goods</a:t>
            </a:r>
            <a:r>
              <a:rPr lang="en-GB" dirty="0" smtClean="0"/>
              <a:t>: Limited to € </a:t>
            </a:r>
            <a:r>
              <a:rPr lang="en-GB" dirty="0">
                <a:solidFill>
                  <a:srgbClr val="FF0000"/>
                </a:solidFill>
              </a:rPr>
              <a:t>5000</a:t>
            </a:r>
            <a:r>
              <a:rPr lang="en-GB" dirty="0" smtClean="0"/>
              <a:t> for each TW project</a:t>
            </a:r>
          </a:p>
          <a:p>
            <a:pPr indent="-282575" eaLnBrk="1" hangingPunct="1">
              <a:lnSpc>
                <a:spcPct val="90000"/>
              </a:lnSpc>
              <a:buClr>
                <a:srgbClr val="0F5494"/>
              </a:buClr>
            </a:pPr>
            <a:endParaRPr lang="en-GB" dirty="0" smtClean="0"/>
          </a:p>
          <a:p>
            <a:pPr indent="-282575" eaLnBrk="1" hangingPunct="1">
              <a:lnSpc>
                <a:spcPct val="90000"/>
              </a:lnSpc>
              <a:buClr>
                <a:srgbClr val="0F5494"/>
              </a:buClr>
            </a:pPr>
            <a:r>
              <a:rPr lang="en-GB" dirty="0" smtClean="0">
                <a:solidFill>
                  <a:srgbClr val="DC280A"/>
                </a:solidFill>
              </a:rPr>
              <a:t>Supply of Services</a:t>
            </a:r>
            <a:r>
              <a:rPr lang="en-GB" dirty="0" smtClean="0"/>
              <a:t>: Limited to € </a:t>
            </a:r>
            <a:r>
              <a:rPr lang="en-GB" dirty="0" smtClean="0">
                <a:solidFill>
                  <a:srgbClr val="FF0000"/>
                </a:solidFill>
              </a:rPr>
              <a:t>10000</a:t>
            </a:r>
            <a:r>
              <a:rPr lang="en-GB" dirty="0" smtClean="0"/>
              <a:t> per budget item (per activity)</a:t>
            </a:r>
          </a:p>
          <a:p>
            <a:pPr indent="-282575" eaLnBrk="1" hangingPunct="1">
              <a:lnSpc>
                <a:spcPct val="90000"/>
              </a:lnSpc>
              <a:buClr>
                <a:srgbClr val="0F5494"/>
              </a:buClr>
            </a:pPr>
            <a:endParaRPr lang="en-GB" dirty="0" smtClean="0"/>
          </a:p>
          <a:p>
            <a:pPr indent="-282575" eaLnBrk="1" hangingPunct="1">
              <a:lnSpc>
                <a:spcPct val="90000"/>
              </a:lnSpc>
              <a:buClr>
                <a:srgbClr val="0F5494"/>
              </a:buClr>
            </a:pPr>
            <a:r>
              <a:rPr lang="en-GB" dirty="0" smtClean="0"/>
              <a:t>In both cases a single tender procedure is managed by the MS PL</a:t>
            </a:r>
          </a:p>
          <a:p>
            <a:pPr marL="60325" indent="0" eaLnBrk="1" hangingPunct="1">
              <a:lnSpc>
                <a:spcPct val="90000"/>
              </a:lnSpc>
              <a:buClr>
                <a:srgbClr val="0F5494"/>
              </a:buClr>
              <a:buNone/>
            </a:pPr>
            <a:endParaRPr lang="fr-BE" b="1" dirty="0">
              <a:solidFill>
                <a:srgbClr val="000099"/>
              </a:solidFill>
            </a:endParaRPr>
          </a:p>
          <a:p>
            <a:pPr indent="-282575" eaLnBrk="1" hangingPunct="1">
              <a:lnSpc>
                <a:spcPct val="90000"/>
              </a:lnSpc>
              <a:buClr>
                <a:srgbClr val="0F5494"/>
              </a:buClr>
            </a:pPr>
            <a:r>
              <a:rPr lang="fr-BE" b="1" dirty="0"/>
              <a:t>In </a:t>
            </a:r>
            <a:r>
              <a:rPr lang="fr-BE" b="1" dirty="0" err="1"/>
              <a:t>special</a:t>
            </a:r>
            <a:r>
              <a:rPr lang="fr-BE" b="1" dirty="0"/>
              <a:t> cases, the tender </a:t>
            </a:r>
            <a:r>
              <a:rPr lang="fr-BE" b="1" dirty="0" err="1"/>
              <a:t>can</a:t>
            </a:r>
            <a:r>
              <a:rPr lang="fr-BE" b="1" dirty="0"/>
              <a:t> </a:t>
            </a:r>
            <a:r>
              <a:rPr lang="fr-BE" b="1" dirty="0" err="1"/>
              <a:t>be</a:t>
            </a:r>
            <a:r>
              <a:rPr lang="fr-BE" b="1" dirty="0"/>
              <a:t> </a:t>
            </a:r>
            <a:r>
              <a:rPr lang="fr-BE" b="1" dirty="0" err="1"/>
              <a:t>managed</a:t>
            </a:r>
            <a:r>
              <a:rPr lang="fr-BE" b="1" dirty="0"/>
              <a:t> by the CA </a:t>
            </a:r>
            <a:endParaRPr lang="en-GB" b="1" dirty="0"/>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51</a:t>
            </a:fld>
            <a:endParaRPr lang="en-GB">
              <a:solidFill>
                <a:srgbClr val="000000"/>
              </a:solidFill>
            </a:endParaRPr>
          </a:p>
        </p:txBody>
      </p:sp>
    </p:spTree>
    <p:extLst>
      <p:ext uri="{BB962C8B-B14F-4D97-AF65-F5344CB8AC3E}">
        <p14:creationId xmlns:p14="http://schemas.microsoft.com/office/powerpoint/2010/main" val="4210011918"/>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3200" dirty="0">
                <a:solidFill>
                  <a:srgbClr val="C00000"/>
                </a:solidFill>
              </a:rPr>
              <a:t>Twinning </a:t>
            </a:r>
            <a:r>
              <a:rPr lang="fr-BE" sz="3200" dirty="0" err="1">
                <a:solidFill>
                  <a:srgbClr val="C00000"/>
                </a:solidFill>
              </a:rPr>
              <a:t>Community</a:t>
            </a:r>
            <a:r>
              <a:rPr lang="fr-BE" sz="3200" dirty="0">
                <a:solidFill>
                  <a:srgbClr val="C00000"/>
                </a:solidFill>
              </a:rPr>
              <a:t> </a:t>
            </a:r>
            <a:r>
              <a:rPr lang="fr-BE" sz="3200" dirty="0" err="1" smtClean="0">
                <a:solidFill>
                  <a:srgbClr val="C00000"/>
                </a:solidFill>
              </a:rPr>
              <a:t>Tool</a:t>
            </a:r>
            <a:r>
              <a:rPr lang="fr-BE" sz="3200" dirty="0" smtClean="0">
                <a:solidFill>
                  <a:srgbClr val="C00000"/>
                </a:solidFill>
              </a:rPr>
              <a:t> (TCT)</a:t>
            </a:r>
            <a:r>
              <a:rPr lang="en-GB" sz="3200" dirty="0">
                <a:solidFill>
                  <a:schemeClr val="tx2"/>
                </a:solidFill>
              </a:rPr>
              <a:t/>
            </a:r>
            <a:br>
              <a:rPr lang="en-GB" sz="3200" dirty="0">
                <a:solidFill>
                  <a:schemeClr val="tx2"/>
                </a:solidFill>
              </a:rPr>
            </a:br>
            <a:endParaRPr lang="en-GB" dirty="0"/>
          </a:p>
        </p:txBody>
      </p:sp>
      <p:sp>
        <p:nvSpPr>
          <p:cNvPr id="4" name="Content Placeholder 3"/>
          <p:cNvSpPr>
            <a:spLocks noGrp="1"/>
          </p:cNvSpPr>
          <p:nvPr>
            <p:ph idx="1"/>
          </p:nvPr>
        </p:nvSpPr>
        <p:spPr/>
        <p:txBody>
          <a:bodyPr/>
          <a:lstStyle/>
          <a:p>
            <a:r>
              <a:rPr lang="en-GB" dirty="0">
                <a:solidFill>
                  <a:schemeClr val="tx2"/>
                </a:solidFill>
              </a:rPr>
              <a:t>As a preliminary step, you need to register in ECAS, the European Commission Authentication Service, via the link:</a:t>
            </a:r>
          </a:p>
          <a:p>
            <a:pPr>
              <a:spcAft>
                <a:spcPts val="0"/>
              </a:spcAft>
            </a:pPr>
            <a:r>
              <a:rPr lang="en-GB" u="sng" dirty="0">
                <a:hlinkClick r:id="rId2"/>
              </a:rPr>
              <a:t>https://</a:t>
            </a:r>
            <a:r>
              <a:rPr lang="en-GB" u="sng" dirty="0" smtClean="0">
                <a:hlinkClick r:id="rId2"/>
              </a:rPr>
              <a:t>circabc.europa.eu</a:t>
            </a:r>
            <a:endParaRPr lang="en-GB" u="sng" dirty="0" smtClean="0"/>
          </a:p>
          <a:p>
            <a:pPr>
              <a:spcAft>
                <a:spcPts val="0"/>
              </a:spcAft>
            </a:pPr>
            <a:endParaRPr lang="en-GB" dirty="0" smtClean="0">
              <a:solidFill>
                <a:schemeClr val="tx2"/>
              </a:solidFill>
            </a:endParaRPr>
          </a:p>
          <a:p>
            <a:r>
              <a:rPr lang="en-GB" dirty="0" smtClean="0">
                <a:solidFill>
                  <a:schemeClr val="tx2"/>
                </a:solidFill>
              </a:rPr>
              <a:t>Once </a:t>
            </a:r>
            <a:r>
              <a:rPr lang="en-GB" dirty="0">
                <a:solidFill>
                  <a:schemeClr val="tx2"/>
                </a:solidFill>
              </a:rPr>
              <a:t>registered, please send back your confirmation to </a:t>
            </a:r>
            <a:r>
              <a:rPr lang="en-GB" sz="1800" u="sng" dirty="0" smtClean="0">
                <a:hlinkClick r:id="rId3"/>
              </a:rPr>
              <a:t>Christophe.CASILLAS-VACHER@ec.europa.eu</a:t>
            </a:r>
            <a:endParaRPr lang="en-GB" sz="1800" dirty="0" smtClean="0">
              <a:hlinkClick r:id="rId3"/>
            </a:endParaRPr>
          </a:p>
          <a:p>
            <a:endParaRPr lang="en-GB" dirty="0"/>
          </a:p>
        </p:txBody>
      </p:sp>
      <p:sp>
        <p:nvSpPr>
          <p:cNvPr id="5" name="TextBox 4"/>
          <p:cNvSpPr txBox="1"/>
          <p:nvPr/>
        </p:nvSpPr>
        <p:spPr>
          <a:xfrm>
            <a:off x="251520" y="167436"/>
            <a:ext cx="3744416" cy="830997"/>
          </a:xfrm>
          <a:prstGeom prst="rect">
            <a:avLst/>
          </a:prstGeom>
          <a:noFill/>
        </p:spPr>
        <p:txBody>
          <a:bodyPr wrap="square" rtlCol="0">
            <a:spAutoFit/>
          </a:bodyPr>
          <a:lstStyle/>
          <a:p>
            <a:pPr fontAlgn="base">
              <a:spcBef>
                <a:spcPct val="0"/>
              </a:spcBef>
              <a:spcAft>
                <a:spcPct val="0"/>
              </a:spcAft>
            </a:pPr>
            <a:r>
              <a:rPr lang="en-GB" sz="2400" b="1" dirty="0" smtClean="0">
                <a:solidFill>
                  <a:srgbClr val="FFFFFF"/>
                </a:solidFill>
              </a:rPr>
              <a:t>Registering in the TCT</a:t>
            </a:r>
          </a:p>
        </p:txBody>
      </p:sp>
    </p:spTree>
    <p:extLst>
      <p:ext uri="{BB962C8B-B14F-4D97-AF65-F5344CB8AC3E}">
        <p14:creationId xmlns:p14="http://schemas.microsoft.com/office/powerpoint/2010/main" val="163991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95536" y="1052736"/>
            <a:ext cx="8229600" cy="936625"/>
          </a:xfrm>
        </p:spPr>
        <p:txBody>
          <a:bodyPr/>
          <a:lstStyle/>
          <a:p>
            <a:r>
              <a:rPr lang="fr-BE" altLang="en-US" dirty="0" smtClean="0">
                <a:solidFill>
                  <a:srgbClr val="C00000"/>
                </a:solidFill>
              </a:rPr>
              <a:t>TAIEX </a:t>
            </a:r>
            <a:r>
              <a:rPr lang="fr-BE" altLang="en-US" dirty="0" err="1" smtClean="0">
                <a:solidFill>
                  <a:srgbClr val="C00000"/>
                </a:solidFill>
              </a:rPr>
              <a:t>latest</a:t>
            </a:r>
            <a:r>
              <a:rPr lang="fr-BE" altLang="en-US" dirty="0" smtClean="0">
                <a:solidFill>
                  <a:srgbClr val="C00000"/>
                </a:solidFill>
              </a:rPr>
              <a:t> </a:t>
            </a:r>
            <a:r>
              <a:rPr lang="fr-BE" altLang="en-US" dirty="0" err="1" smtClean="0">
                <a:solidFill>
                  <a:srgbClr val="C00000"/>
                </a:solidFill>
              </a:rPr>
              <a:t>developments</a:t>
            </a:r>
            <a:endParaRPr lang="en-GB" altLang="en-US" dirty="0" smtClean="0">
              <a:solidFill>
                <a:srgbClr val="C00000"/>
              </a:solidFill>
            </a:endParaRPr>
          </a:p>
        </p:txBody>
      </p:sp>
      <p:sp>
        <p:nvSpPr>
          <p:cNvPr id="10243" name="Content Placeholder 2"/>
          <p:cNvSpPr>
            <a:spLocks noGrp="1"/>
          </p:cNvSpPr>
          <p:nvPr>
            <p:ph idx="1"/>
          </p:nvPr>
        </p:nvSpPr>
        <p:spPr>
          <a:xfrm>
            <a:off x="467544" y="1916832"/>
            <a:ext cx="8229600" cy="4653136"/>
          </a:xfrm>
        </p:spPr>
        <p:txBody>
          <a:bodyPr/>
          <a:lstStyle/>
          <a:p>
            <a:r>
              <a:rPr lang="en-GB" altLang="en-US" sz="2000" i="0" dirty="0" smtClean="0"/>
              <a:t>1) TAIEX as TA delivery instrument for </a:t>
            </a:r>
            <a:r>
              <a:rPr lang="en-GB" altLang="en-US" sz="2000" b="1" i="0" dirty="0" smtClean="0"/>
              <a:t>line DGs</a:t>
            </a:r>
            <a:r>
              <a:rPr lang="en-GB" altLang="en-US" sz="2000" i="0" dirty="0" smtClean="0"/>
              <a:t>: DG MOVE DG REGIO</a:t>
            </a:r>
          </a:p>
          <a:p>
            <a:r>
              <a:rPr lang="en-GB" altLang="en-US" sz="2000" i="0" dirty="0" smtClean="0"/>
              <a:t>Peer to peer EU MS cooperation</a:t>
            </a:r>
          </a:p>
          <a:p>
            <a:endParaRPr lang="en-GB" altLang="en-US" dirty="0" smtClean="0"/>
          </a:p>
          <a:p>
            <a:r>
              <a:rPr lang="en-GB" altLang="en-US" sz="2000" i="0" dirty="0" smtClean="0"/>
              <a:t>2)</a:t>
            </a:r>
            <a:r>
              <a:rPr lang="en-GB" altLang="en-US" sz="2000" b="1" i="0" dirty="0" smtClean="0"/>
              <a:t>Partnership Instrument </a:t>
            </a:r>
            <a:r>
              <a:rPr lang="en-GB" altLang="en-US" sz="2000" i="0" dirty="0" smtClean="0"/>
              <a:t>(PI) by </a:t>
            </a:r>
            <a:r>
              <a:rPr lang="en-US" altLang="en-US" sz="2000" i="0" dirty="0" smtClean="0"/>
              <a:t>Foreign Policy Instruments (FPI)</a:t>
            </a:r>
            <a:endParaRPr lang="en-GB" altLang="en-US" sz="2000" i="0" dirty="0" smtClean="0"/>
          </a:p>
          <a:p>
            <a:r>
              <a:rPr lang="fr-BE" altLang="en-US" sz="2000" i="0" dirty="0" smtClean="0"/>
              <a:t>Canada &amp; </a:t>
            </a:r>
            <a:r>
              <a:rPr lang="fr-BE" altLang="en-US" sz="2000" i="0" dirty="0" err="1" smtClean="0"/>
              <a:t>India</a:t>
            </a:r>
            <a:r>
              <a:rPr lang="fr-BE" altLang="en-US" sz="2000" i="0" dirty="0" smtClean="0"/>
              <a:t> first </a:t>
            </a:r>
            <a:r>
              <a:rPr lang="fr-BE" altLang="en-US" sz="2000" i="0" dirty="0" err="1" smtClean="0"/>
              <a:t>requests</a:t>
            </a:r>
            <a:endParaRPr lang="fr-BE" altLang="en-US" sz="2000" i="0" dirty="0" smtClean="0"/>
          </a:p>
          <a:p>
            <a:r>
              <a:rPr lang="fr-BE" altLang="en-US" sz="2000" i="0" dirty="0" err="1" smtClean="0"/>
              <a:t>Triggered</a:t>
            </a:r>
            <a:r>
              <a:rPr lang="fr-BE" altLang="en-US" sz="2000" i="0" dirty="0" smtClean="0"/>
              <a:t> by EU </a:t>
            </a:r>
            <a:r>
              <a:rPr lang="fr-BE" altLang="en-US" sz="2000" i="0" dirty="0" err="1" smtClean="0"/>
              <a:t>Delegations</a:t>
            </a:r>
            <a:endParaRPr lang="fr-BE" altLang="en-US" sz="2000" i="0" dirty="0" smtClean="0"/>
          </a:p>
          <a:p>
            <a:r>
              <a:rPr lang="fr-BE" altLang="en-US" sz="2000" i="0" dirty="0" smtClean="0"/>
              <a:t>More information on </a:t>
            </a:r>
            <a:r>
              <a:rPr lang="en-GB" altLang="en-US" sz="2000" i="0" u="sng" dirty="0" smtClean="0">
                <a:hlinkClick r:id="rId3"/>
              </a:rPr>
              <a:t>https://myintracomm.ec.europa.eu/dg/fpi/whoweare/about_fpi/Pages/Index.aspx</a:t>
            </a:r>
            <a:endParaRPr lang="en-GB" altLang="en-US" sz="2000" i="0" dirty="0" smtClean="0"/>
          </a:p>
          <a:p>
            <a:r>
              <a:rPr lang="fr-BE" altLang="en-US" sz="2000" i="0" dirty="0"/>
              <a:t>3)</a:t>
            </a:r>
            <a:r>
              <a:rPr lang="fr-BE" altLang="en-US" dirty="0" smtClean="0"/>
              <a:t> </a:t>
            </a:r>
            <a:r>
              <a:rPr lang="fr-BE" altLang="en-US" sz="2000" b="1" i="0" dirty="0" err="1"/>
              <a:t>Where</a:t>
            </a:r>
            <a:r>
              <a:rPr lang="fr-BE" altLang="en-US" sz="2000" b="1" i="0" dirty="0"/>
              <a:t> to </a:t>
            </a:r>
            <a:r>
              <a:rPr lang="fr-BE" altLang="en-US" sz="2000" b="1" i="0" dirty="0" err="1"/>
              <a:t>register</a:t>
            </a:r>
            <a:r>
              <a:rPr lang="fr-BE" altLang="en-US" sz="2000" b="1" i="0" dirty="0"/>
              <a:t> as TAIEX expert?</a:t>
            </a:r>
          </a:p>
          <a:p>
            <a:r>
              <a:rPr lang="en-GB" sz="2000" i="0" u="sng" dirty="0">
                <a:hlinkClick r:id="rId4"/>
              </a:rPr>
              <a:t>http://ec.europa.eu/taiex/experts</a:t>
            </a:r>
            <a:endParaRPr lang="en-GB" sz="2000" i="0" u="sng" dirty="0"/>
          </a:p>
          <a:p>
            <a:endParaRPr lang="en-GB" altLang="en-US" dirty="0" smtClean="0"/>
          </a:p>
        </p:txBody>
      </p:sp>
      <p:sp>
        <p:nvSpPr>
          <p:cNvPr id="10244"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ClrTx/>
              <a:buFontTx/>
              <a:buNone/>
            </a:pPr>
            <a:fld id="{FBF86F50-2074-4BC6-ABFF-A7A2964408B3}" type="slidenum">
              <a:rPr lang="en-GB" altLang="en-US" sz="1400" i="0" smtClean="0">
                <a:solidFill>
                  <a:schemeClr val="tx1"/>
                </a:solidFill>
                <a:latin typeface="Arial" charset="0"/>
              </a:rPr>
              <a:pPr eaLnBrk="1" hangingPunct="1">
                <a:spcBef>
                  <a:spcPct val="0"/>
                </a:spcBef>
                <a:buClrTx/>
                <a:buFontTx/>
                <a:buNone/>
              </a:pPr>
              <a:t>53</a:t>
            </a:fld>
            <a:endParaRPr lang="en-GB" altLang="en-US" sz="1400" i="0" dirty="0" smtClean="0">
              <a:solidFill>
                <a:schemeClr val="tx1"/>
              </a:solidFill>
              <a:latin typeface="Arial" charset="0"/>
            </a:endParaRPr>
          </a:p>
        </p:txBody>
      </p:sp>
    </p:spTree>
    <p:extLst>
      <p:ext uri="{BB962C8B-B14F-4D97-AF65-F5344CB8AC3E}">
        <p14:creationId xmlns:p14="http://schemas.microsoft.com/office/powerpoint/2010/main" val="40590391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fr-BE" altLang="en-US" smtClean="0"/>
              <a:t>Thanks for your attention</a:t>
            </a:r>
            <a:endParaRPr lang="en-GB" altLang="en-US" smtClean="0"/>
          </a:p>
        </p:txBody>
      </p:sp>
      <p:pic>
        <p:nvPicPr>
          <p:cNvPr id="3" name="Picture 2"/>
          <p:cNvPicPr/>
          <p:nvPr/>
        </p:nvPicPr>
        <p:blipFill>
          <a:blip r:embed="rId2"/>
          <a:stretch>
            <a:fillRect/>
          </a:stretch>
        </p:blipFill>
        <p:spPr>
          <a:xfrm>
            <a:off x="0" y="0"/>
            <a:ext cx="9144000" cy="6858000"/>
          </a:xfrm>
          <a:prstGeom prst="rect">
            <a:avLst/>
          </a:prstGeom>
        </p:spPr>
      </p:pic>
      <p:sp>
        <p:nvSpPr>
          <p:cNvPr id="5" name="TextBox 4"/>
          <p:cNvSpPr txBox="1"/>
          <p:nvPr/>
        </p:nvSpPr>
        <p:spPr>
          <a:xfrm>
            <a:off x="324508" y="5157192"/>
            <a:ext cx="8723820" cy="1200329"/>
          </a:xfrm>
          <a:prstGeom prst="rect">
            <a:avLst/>
          </a:prstGeom>
          <a:solidFill>
            <a:schemeClr val="accent1"/>
          </a:solidFill>
          <a:ln>
            <a:noFill/>
          </a:ln>
        </p:spPr>
        <p:txBody>
          <a:bodyPr wrap="square" rtlCol="0">
            <a:spAutoFit/>
          </a:bodyPr>
          <a:lstStyle/>
          <a:p>
            <a:pPr fontAlgn="base">
              <a:spcBef>
                <a:spcPct val="0"/>
              </a:spcBef>
              <a:spcAft>
                <a:spcPct val="0"/>
              </a:spcAft>
            </a:pPr>
            <a:r>
              <a:rPr lang="en-GB" sz="2400" u="sng" dirty="0" smtClean="0">
                <a:solidFill>
                  <a:srgbClr val="0F5494"/>
                </a:solidFill>
                <a:uFill>
                  <a:solidFill>
                    <a:srgbClr val="FFFFFF"/>
                  </a:solidFill>
                </a:uFill>
                <a:hlinkClick r:id="rId3"/>
              </a:rPr>
              <a:t>Functional mailbox: </a:t>
            </a:r>
            <a:r>
              <a:rPr lang="en-GB" sz="2400" dirty="0" smtClean="0">
                <a:solidFill>
                  <a:srgbClr val="0F5494"/>
                </a:solidFill>
                <a:hlinkClick r:id="rId3"/>
              </a:rPr>
              <a:t>NEAR-Twinning@ec.europa.eu</a:t>
            </a:r>
          </a:p>
          <a:p>
            <a:pPr fontAlgn="base">
              <a:spcBef>
                <a:spcPct val="0"/>
              </a:spcBef>
              <a:spcAft>
                <a:spcPct val="0"/>
              </a:spcAft>
            </a:pPr>
            <a:r>
              <a:rPr lang="en-GB" sz="2400" u="sng" dirty="0">
                <a:solidFill>
                  <a:srgbClr val="0F5494"/>
                </a:solidFill>
                <a:uFill>
                  <a:solidFill>
                    <a:srgbClr val="FFFFFF"/>
                  </a:solidFill>
                </a:uFill>
                <a:hlinkClick r:id="rId3"/>
              </a:rPr>
              <a:t>NEAR Twinning webpage: </a:t>
            </a:r>
            <a:r>
              <a:rPr lang="en-GB" sz="2400" dirty="0" smtClean="0">
                <a:solidFill>
                  <a:srgbClr val="0F5494"/>
                </a:solidFill>
                <a:hlinkClick r:id="rId3"/>
              </a:rPr>
              <a:t>http</a:t>
            </a:r>
            <a:r>
              <a:rPr lang="en-GB" sz="2400" dirty="0">
                <a:solidFill>
                  <a:srgbClr val="0F5494"/>
                </a:solidFill>
                <a:hlinkClick r:id="rId3"/>
              </a:rPr>
              <a:t>://ec.europa.eu/twinning</a:t>
            </a:r>
            <a:r>
              <a:rPr lang="en-GB" sz="2400" dirty="0" smtClean="0">
                <a:solidFill>
                  <a:srgbClr val="0F5494"/>
                </a:solidFill>
                <a:hlinkClick r:id="rId3"/>
              </a:rPr>
              <a:t>/</a:t>
            </a:r>
            <a:endParaRPr lang="en-GB" sz="2400" dirty="0" smtClean="0">
              <a:solidFill>
                <a:srgbClr val="0F5494"/>
              </a:solidFill>
            </a:endParaRPr>
          </a:p>
        </p:txBody>
      </p:sp>
    </p:spTree>
    <p:extLst>
      <p:ext uri="{BB962C8B-B14F-4D97-AF65-F5344CB8AC3E}">
        <p14:creationId xmlns:p14="http://schemas.microsoft.com/office/powerpoint/2010/main" val="3680678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990600"/>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all </a:t>
            </a:r>
            <a:r>
              <a:rPr lang="fr-BE" sz="3200" dirty="0" err="1" smtClean="0">
                <a:solidFill>
                  <a:srgbClr val="C00000"/>
                </a:solidFill>
              </a:rPr>
              <a:t>started</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26894" y="1905000"/>
            <a:ext cx="9117106" cy="4724400"/>
          </a:xfrm>
        </p:spPr>
        <p:txBody>
          <a:bodyPr/>
          <a:lstStyle/>
          <a:p>
            <a:pPr algn="just"/>
            <a:r>
              <a:rPr lang="en-GB" sz="2800" b="1" i="0" dirty="0" smtClean="0"/>
              <a:t>Launched in May 1998</a:t>
            </a:r>
            <a:r>
              <a:rPr lang="en-GB" sz="2000" i="0" dirty="0" smtClean="0"/>
              <a:t>, </a:t>
            </a:r>
            <a:r>
              <a:rPr lang="en-GB" sz="2000" b="1" i="0" dirty="0" smtClean="0"/>
              <a:t>aiming to</a:t>
            </a:r>
            <a:r>
              <a:rPr lang="en-GB" sz="2000" i="0" dirty="0" smtClean="0"/>
              <a:t> help </a:t>
            </a:r>
            <a:r>
              <a:rPr lang="en-GB" sz="2800" b="1" i="0" dirty="0" smtClean="0"/>
              <a:t>potential and candidate partners </a:t>
            </a:r>
            <a:r>
              <a:rPr lang="en-GB" sz="2000" i="0" dirty="0" smtClean="0"/>
              <a:t>to EU accession in the development of modern </a:t>
            </a:r>
            <a:r>
              <a:rPr lang="en-GB" sz="2000" i="0" dirty="0"/>
              <a:t>public administrations, a</a:t>
            </a:r>
            <a:r>
              <a:rPr lang="en-GB" sz="2000" i="0" dirty="0" smtClean="0"/>
              <a:t>ble to implement </a:t>
            </a:r>
            <a:r>
              <a:rPr lang="en-GB" sz="2000" i="0" dirty="0"/>
              <a:t>the</a:t>
            </a:r>
            <a:r>
              <a:rPr lang="en-GB" sz="2000" b="1" i="0" dirty="0" smtClean="0"/>
              <a:t> </a:t>
            </a:r>
            <a:r>
              <a:rPr lang="en-GB" sz="2800" b="1" i="0" dirty="0"/>
              <a:t>UNION ACQUIS </a:t>
            </a:r>
            <a:r>
              <a:rPr lang="en-GB" sz="2000" i="0" dirty="0" smtClean="0"/>
              <a:t>to the same standards as EU Member States (</a:t>
            </a:r>
            <a:r>
              <a:rPr lang="en-GB" sz="2000" i="0" dirty="0"/>
              <a:t>MS) </a:t>
            </a:r>
            <a:r>
              <a:rPr lang="en-GB" sz="2000" i="0" dirty="0" smtClean="0"/>
              <a:t>through </a:t>
            </a:r>
            <a:r>
              <a:rPr lang="en-GB" b="1" i="0" dirty="0" smtClean="0"/>
              <a:t>legal </a:t>
            </a:r>
            <a:r>
              <a:rPr lang="en-GB" b="1" i="0" dirty="0"/>
              <a:t>harmonisation</a:t>
            </a:r>
            <a:r>
              <a:rPr lang="en-GB" sz="2000" i="0" dirty="0" smtClean="0"/>
              <a:t>.</a:t>
            </a:r>
          </a:p>
          <a:p>
            <a:pPr algn="just"/>
            <a:endParaRPr lang="en-GB" sz="2000" i="0" dirty="0" smtClean="0"/>
          </a:p>
          <a:p>
            <a:pPr algn="just">
              <a:lnSpc>
                <a:spcPct val="80000"/>
              </a:lnSpc>
            </a:pPr>
            <a:r>
              <a:rPr lang="en-GB" sz="2000" i="0" dirty="0" smtClean="0"/>
              <a:t>Twinning </a:t>
            </a:r>
            <a:r>
              <a:rPr lang="en-GB" sz="2000" i="0" dirty="0"/>
              <a:t>is a cooperation tool between two </a:t>
            </a:r>
            <a:r>
              <a:rPr lang="en-GB" sz="2000" b="1" i="0" dirty="0"/>
              <a:t>Public Administrations </a:t>
            </a:r>
            <a:r>
              <a:rPr lang="en-GB" sz="2000" i="0" dirty="0"/>
              <a:t>one in a  European Union (EU) Member State (</a:t>
            </a:r>
            <a:r>
              <a:rPr lang="en-GB" sz="2000" i="0" dirty="0" smtClean="0"/>
              <a:t>MS) and </a:t>
            </a:r>
            <a:r>
              <a:rPr lang="en-GB" sz="2000" i="0" dirty="0"/>
              <a:t>its equivalent  in the </a:t>
            </a:r>
            <a:r>
              <a:rPr lang="en-GB" sz="2000" i="0" dirty="0" smtClean="0"/>
              <a:t>Instrument for pre-accession (IPA) </a:t>
            </a:r>
            <a:r>
              <a:rPr lang="en-GB" sz="2000" i="0" dirty="0"/>
              <a:t>region.</a:t>
            </a:r>
          </a:p>
          <a:p>
            <a:pPr marL="0" indent="0" algn="just" eaLnBrk="1" hangingPunct="1">
              <a:lnSpc>
                <a:spcPct val="80000"/>
              </a:lnSpc>
              <a:buNone/>
            </a:pPr>
            <a:endParaRPr lang="en-GB" sz="2000" i="0" dirty="0" smtClean="0"/>
          </a:p>
          <a:p>
            <a:pPr marL="0" indent="0" algn="just" eaLnBrk="1" hangingPunct="1">
              <a:lnSpc>
                <a:spcPct val="80000"/>
              </a:lnSpc>
              <a:buNone/>
            </a:pPr>
            <a:r>
              <a:rPr lang="en-GB" sz="2000" i="0" dirty="0"/>
              <a:t> </a:t>
            </a:r>
            <a:r>
              <a:rPr lang="en-GB" sz="2000" i="0" dirty="0" smtClean="0"/>
              <a:t>  </a:t>
            </a: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err="1" smtClean="0">
                <a:solidFill>
                  <a:schemeClr val="bg1"/>
                </a:solidFill>
              </a:rPr>
              <a:t>When</a:t>
            </a:r>
            <a:r>
              <a:rPr lang="fr-FR" sz="2400" dirty="0" smtClean="0">
                <a:solidFill>
                  <a:schemeClr val="bg1"/>
                </a:solidFill>
              </a:rPr>
              <a:t>?		                                </a:t>
            </a:r>
            <a:r>
              <a:rPr lang="fr-FR" sz="2400" dirty="0" smtClean="0">
                <a:solidFill>
                  <a:srgbClr val="FFFF00"/>
                </a:solidFill>
              </a:rPr>
              <a:t>IPA</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6</a:t>
            </a:fld>
            <a:endParaRPr lang="en-GB">
              <a:solidFill>
                <a:srgbClr val="000000"/>
              </a:solidFill>
            </a:endParaRPr>
          </a:p>
        </p:txBody>
      </p:sp>
    </p:spTree>
    <p:extLst>
      <p:ext uri="{BB962C8B-B14F-4D97-AF65-F5344CB8AC3E}">
        <p14:creationId xmlns:p14="http://schemas.microsoft.com/office/powerpoint/2010/main" val="40685193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1067735"/>
            <a:ext cx="8229600" cy="936625"/>
          </a:xfrm>
        </p:spPr>
        <p:txBody>
          <a:bodyPr/>
          <a:lstStyle/>
          <a:p>
            <a:r>
              <a:rPr lang="fr-BE" sz="3200" dirty="0" err="1" smtClean="0">
                <a:solidFill>
                  <a:srgbClr val="C00000"/>
                </a:solidFill>
              </a:rPr>
              <a:t>When</a:t>
            </a:r>
            <a:r>
              <a:rPr lang="fr-BE" sz="3200" dirty="0" smtClean="0">
                <a:solidFill>
                  <a:srgbClr val="C00000"/>
                </a:solidFill>
              </a:rPr>
              <a:t> </a:t>
            </a:r>
            <a:r>
              <a:rPr lang="fr-BE" sz="3200" dirty="0" err="1" smtClean="0">
                <a:solidFill>
                  <a:srgbClr val="C00000"/>
                </a:solidFill>
              </a:rPr>
              <a:t>it</a:t>
            </a:r>
            <a:r>
              <a:rPr lang="fr-BE" sz="3200" dirty="0" smtClean="0">
                <a:solidFill>
                  <a:srgbClr val="C00000"/>
                </a:solidFill>
              </a:rPr>
              <a:t> </a:t>
            </a:r>
            <a:r>
              <a:rPr lang="fr-BE" sz="3200" dirty="0" err="1" smtClean="0">
                <a:solidFill>
                  <a:srgbClr val="C00000"/>
                </a:solidFill>
              </a:rPr>
              <a:t>started</a:t>
            </a:r>
            <a:r>
              <a:rPr lang="fr-BE" sz="3200" dirty="0" smtClean="0">
                <a:solidFill>
                  <a:srgbClr val="C00000"/>
                </a:solidFill>
              </a:rPr>
              <a:t> in the ENI </a:t>
            </a:r>
            <a:r>
              <a:rPr lang="fr-BE" sz="3200" dirty="0" err="1" smtClean="0">
                <a:solidFill>
                  <a:srgbClr val="C00000"/>
                </a:solidFill>
              </a:rPr>
              <a:t>region</a:t>
            </a:r>
            <a:r>
              <a:rPr lang="fr-BE" sz="3200" dirty="0" smtClean="0">
                <a:solidFill>
                  <a:srgbClr val="C00000"/>
                </a:solidFill>
              </a:rPr>
              <a:t>?</a:t>
            </a:r>
            <a:endParaRPr lang="en-GB" sz="3200" dirty="0">
              <a:solidFill>
                <a:srgbClr val="C00000"/>
              </a:solidFill>
            </a:endParaRPr>
          </a:p>
        </p:txBody>
      </p:sp>
      <p:sp>
        <p:nvSpPr>
          <p:cNvPr id="4099" name="Content Placeholder 2"/>
          <p:cNvSpPr>
            <a:spLocks noGrp="1"/>
          </p:cNvSpPr>
          <p:nvPr>
            <p:ph idx="1"/>
          </p:nvPr>
        </p:nvSpPr>
        <p:spPr>
          <a:xfrm>
            <a:off x="0" y="1981200"/>
            <a:ext cx="8769350" cy="4724400"/>
          </a:xfrm>
        </p:spPr>
        <p:txBody>
          <a:bodyPr/>
          <a:lstStyle/>
          <a:p>
            <a:pPr algn="just"/>
            <a:r>
              <a:rPr lang="en-GB" sz="2800" b="1" i="0" dirty="0"/>
              <a:t>In 2004 </a:t>
            </a:r>
            <a:r>
              <a:rPr lang="en-GB" sz="2000" b="1" i="0" dirty="0"/>
              <a:t>The Twinning instrument was also made available to </a:t>
            </a:r>
            <a:r>
              <a:rPr lang="en-GB" sz="2800" b="1" i="0" dirty="0"/>
              <a:t>Neighbourhood countries</a:t>
            </a:r>
          </a:p>
          <a:p>
            <a:pPr algn="just"/>
            <a:endParaRPr lang="en-GB" sz="2000" b="1" i="0" dirty="0"/>
          </a:p>
          <a:p>
            <a:pPr algn="just"/>
            <a:r>
              <a:rPr lang="en-GB" sz="2000" b="1" i="0" dirty="0"/>
              <a:t>It aims at upgrading/modernising an administration </a:t>
            </a:r>
            <a:r>
              <a:rPr lang="en-GB" sz="2000" b="1" i="0" dirty="0" smtClean="0"/>
              <a:t>though </a:t>
            </a:r>
            <a:r>
              <a:rPr lang="en-GB" sz="2000" b="1" i="0" dirty="0"/>
              <a:t>training, reorganisation as well as drafting of laws and regulations </a:t>
            </a:r>
            <a:r>
              <a:rPr lang="en-GB" sz="2000" b="1" i="0" dirty="0" smtClean="0"/>
              <a:t>through </a:t>
            </a:r>
            <a:r>
              <a:rPr lang="en-GB" b="1" i="0" dirty="0" smtClean="0"/>
              <a:t>legal approximation</a:t>
            </a:r>
          </a:p>
          <a:p>
            <a:pPr algn="just"/>
            <a:endParaRPr lang="en-GB" sz="2000" b="1" i="0" dirty="0"/>
          </a:p>
          <a:p>
            <a:pPr algn="just"/>
            <a:r>
              <a:rPr lang="en-GB" sz="2000" b="1" i="0" dirty="0" smtClean="0"/>
              <a:t>...</a:t>
            </a:r>
            <a:r>
              <a:rPr lang="en-GB" sz="2000" b="1" i="0" dirty="0"/>
              <a:t>and to respond to agreements (cooperation or association</a:t>
            </a:r>
            <a:r>
              <a:rPr lang="en-GB" sz="2000" b="1" i="0" dirty="0" smtClean="0"/>
              <a:t>).</a:t>
            </a:r>
            <a:endParaRPr lang="en-GB" sz="2000" b="1" i="0" dirty="0"/>
          </a:p>
          <a:p>
            <a:pPr eaLnBrk="1" hangingPunct="1">
              <a:lnSpc>
                <a:spcPct val="80000"/>
              </a:lnSpc>
            </a:pPr>
            <a:endParaRPr lang="en-GB" sz="2000" i="0" dirty="0"/>
          </a:p>
          <a:p>
            <a:pPr algn="just"/>
            <a:endParaRPr lang="en-GB" sz="2000" i="0" dirty="0"/>
          </a:p>
          <a:p>
            <a:pPr algn="just"/>
            <a:endParaRPr lang="en-GB" sz="2000" i="0" dirty="0" smtClean="0"/>
          </a:p>
          <a:p>
            <a:pPr algn="just"/>
            <a:endParaRPr lang="en-GB" sz="2000" i="0" dirty="0" smtClean="0"/>
          </a:p>
          <a:p>
            <a:endParaRPr lang="fr-BE" sz="2000" dirty="0" smtClean="0"/>
          </a:p>
          <a:p>
            <a:endParaRPr lang="en-GB" sz="2000" dirty="0" smtClean="0"/>
          </a:p>
        </p:txBody>
      </p:sp>
      <p:sp>
        <p:nvSpPr>
          <p:cNvPr id="4" name="Title 1"/>
          <p:cNvSpPr txBox="1">
            <a:spLocks/>
          </p:cNvSpPr>
          <p:nvPr/>
        </p:nvSpPr>
        <p:spPr bwMode="auto">
          <a:xfrm>
            <a:off x="4572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err="1" smtClean="0">
                <a:solidFill>
                  <a:schemeClr val="bg1"/>
                </a:solidFill>
              </a:rPr>
              <a:t>When</a:t>
            </a:r>
            <a:r>
              <a:rPr lang="fr-FR" sz="2400" dirty="0" smtClean="0">
                <a:solidFill>
                  <a:schemeClr val="bg1"/>
                </a:solidFill>
              </a:rPr>
              <a:t>?       	                              </a:t>
            </a:r>
            <a:r>
              <a:rPr lang="fr-FR" sz="2400" dirty="0" smtClean="0">
                <a:solidFill>
                  <a:srgbClr val="FFFF00"/>
                </a:solidFill>
              </a:rPr>
              <a:t>ENI</a:t>
            </a:r>
            <a:r>
              <a:rPr lang="fr-FR" sz="2400" dirty="0" smtClean="0">
                <a:solidFill>
                  <a:schemeClr val="bg1"/>
                </a:solidFill>
              </a:rPr>
              <a:t> </a:t>
            </a:r>
            <a:endParaRPr lang="en-US" sz="2400" dirty="0">
              <a:solidFill>
                <a:schemeClr val="bg1"/>
              </a:solidFill>
            </a:endParaRPr>
          </a:p>
        </p:txBody>
      </p:sp>
      <p:sp>
        <p:nvSpPr>
          <p:cNvPr id="2" name="Slide Number Placeholder 1"/>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7</a:t>
            </a:fld>
            <a:endParaRPr lang="en-GB">
              <a:solidFill>
                <a:srgbClr val="000000"/>
              </a:solidFill>
            </a:endParaRPr>
          </a:p>
        </p:txBody>
      </p:sp>
    </p:spTree>
    <p:extLst>
      <p:ext uri="{BB962C8B-B14F-4D97-AF65-F5344CB8AC3E}">
        <p14:creationId xmlns:p14="http://schemas.microsoft.com/office/powerpoint/2010/main" val="34842524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147950"/>
            <a:ext cx="2971800" cy="20262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4"/>
          <p:cNvSpPr>
            <a:spLocks noGrp="1"/>
          </p:cNvSpPr>
          <p:nvPr>
            <p:ph/>
          </p:nvPr>
        </p:nvSpPr>
        <p:spPr>
          <a:xfrm>
            <a:off x="-17929" y="1125538"/>
            <a:ext cx="8476129" cy="5213350"/>
          </a:xfrm>
        </p:spPr>
        <p:txBody>
          <a:bodyPr lIns="0"/>
          <a:lstStyle/>
          <a:p>
            <a:pPr marL="400050" lvl="1" indent="0" algn="just">
              <a:buNone/>
            </a:pPr>
            <a:r>
              <a:rPr lang="en-GB" sz="2800" b="1" i="0" dirty="0" smtClean="0">
                <a:solidFill>
                  <a:srgbClr val="C00000"/>
                </a:solidFill>
              </a:rPr>
              <a:t>Twinning </a:t>
            </a:r>
            <a:r>
              <a:rPr lang="en-GB" sz="2800" b="1" i="0" dirty="0">
                <a:solidFill>
                  <a:srgbClr val="C00000"/>
                </a:solidFill>
              </a:rPr>
              <a:t>provides the </a:t>
            </a:r>
            <a:r>
              <a:rPr lang="en-GB" sz="2800" b="1" i="0" dirty="0" smtClean="0">
                <a:solidFill>
                  <a:srgbClr val="C00000"/>
                </a:solidFill>
              </a:rPr>
              <a:t>framework</a:t>
            </a:r>
          </a:p>
          <a:p>
            <a:pPr marL="400050" lvl="1" indent="0" algn="just">
              <a:buNone/>
            </a:pPr>
            <a:r>
              <a:rPr lang="en-GB" sz="2800" b="0" dirty="0">
                <a:ea typeface="+mn-ea"/>
                <a:cs typeface="+mn-cs"/>
              </a:rPr>
              <a:t>for public administrations</a:t>
            </a:r>
          </a:p>
          <a:p>
            <a:pPr marL="400050" lvl="1" indent="0" algn="just">
              <a:buNone/>
            </a:pPr>
            <a:r>
              <a:rPr lang="en-GB" sz="2800" b="0" dirty="0">
                <a:ea typeface="+mn-ea"/>
                <a:cs typeface="+mn-cs"/>
              </a:rPr>
              <a:t>and semi-public organisations </a:t>
            </a:r>
          </a:p>
          <a:p>
            <a:pPr marL="400050" lvl="1" indent="0" algn="just">
              <a:buNone/>
            </a:pPr>
            <a:r>
              <a:rPr lang="en-GB" sz="2800" b="0" dirty="0">
                <a:ea typeface="+mn-ea"/>
                <a:cs typeface="+mn-cs"/>
              </a:rPr>
              <a:t>to work with their counterpart in </a:t>
            </a:r>
          </a:p>
          <a:p>
            <a:pPr marL="400050" lvl="1" indent="0" algn="just">
              <a:buNone/>
            </a:pPr>
            <a:r>
              <a:rPr lang="en-GB" sz="2800" b="0" dirty="0">
                <a:ea typeface="+mn-ea"/>
                <a:cs typeface="+mn-cs"/>
              </a:rPr>
              <a:t>Member States.</a:t>
            </a:r>
          </a:p>
          <a:p>
            <a:pPr algn="just">
              <a:buFont typeface="Arial" panose="020B0604020202020204" pitchFamily="34" charset="0"/>
              <a:buChar char="•"/>
            </a:pPr>
            <a:endParaRPr lang="fr-BE" sz="2000" i="0" dirty="0"/>
          </a:p>
          <a:p>
            <a:pPr algn="just">
              <a:lnSpc>
                <a:spcPct val="80000"/>
              </a:lnSpc>
              <a:buFont typeface="Arial" panose="020B0604020202020204" pitchFamily="34" charset="0"/>
              <a:buChar char="•"/>
            </a:pPr>
            <a:endParaRPr lang="en-GB" sz="2800" i="0" dirty="0" smtClean="0"/>
          </a:p>
          <a:p>
            <a:pPr algn="just">
              <a:lnSpc>
                <a:spcPct val="80000"/>
              </a:lnSpc>
              <a:buFont typeface="Arial" panose="020B0604020202020204" pitchFamily="34" charset="0"/>
              <a:buChar char="•"/>
            </a:pPr>
            <a:r>
              <a:rPr lang="en-GB" sz="2800" i="0" dirty="0" smtClean="0"/>
              <a:t>...</a:t>
            </a:r>
            <a:r>
              <a:rPr lang="en-GB" sz="2800" i="0" dirty="0"/>
              <a:t>to achieve the "</a:t>
            </a:r>
            <a:r>
              <a:rPr lang="en-GB" sz="2800" b="1" i="0" dirty="0"/>
              <a:t>mandatory results</a:t>
            </a:r>
            <a:r>
              <a:rPr lang="en-GB" sz="2800" i="0" dirty="0"/>
              <a:t>" commonly agreed by </a:t>
            </a:r>
            <a:r>
              <a:rPr lang="en-GB" sz="2800" i="0" dirty="0" smtClean="0"/>
              <a:t>the MS </a:t>
            </a:r>
            <a:r>
              <a:rPr lang="en-GB" sz="2800" i="0" dirty="0"/>
              <a:t>and the </a:t>
            </a:r>
            <a:r>
              <a:rPr lang="en-GB" sz="2800" i="0" dirty="0" smtClean="0"/>
              <a:t>beneficiary partners </a:t>
            </a:r>
            <a:r>
              <a:rPr lang="en-GB" sz="2800" i="0" dirty="0"/>
              <a:t>in the contract...</a:t>
            </a:r>
          </a:p>
          <a:p>
            <a:pPr algn="just">
              <a:buFont typeface="Arial" panose="020B0604020202020204" pitchFamily="34" charset="0"/>
              <a:buChar char="•"/>
            </a:pPr>
            <a:endParaRPr lang="en-GB" sz="2000" i="0" dirty="0" smtClean="0"/>
          </a:p>
          <a:p>
            <a:pPr marL="0" indent="0" eaLnBrk="1" hangingPunct="1">
              <a:lnSpc>
                <a:spcPct val="80000"/>
              </a:lnSpc>
              <a:buNone/>
            </a:pPr>
            <a:endParaRPr lang="en-GB" sz="2000" i="0" dirty="0" smtClean="0"/>
          </a:p>
          <a:p>
            <a:pPr marL="0" indent="0" eaLnBrk="1" hangingPunct="1">
              <a:lnSpc>
                <a:spcPct val="80000"/>
              </a:lnSpc>
              <a:buNone/>
            </a:pPr>
            <a:endParaRPr lang="en-GB" sz="2000" i="0" dirty="0"/>
          </a:p>
          <a:p>
            <a:pPr eaLnBrk="1" hangingPunct="1">
              <a:lnSpc>
                <a:spcPct val="80000"/>
              </a:lnSpc>
            </a:pPr>
            <a:endParaRPr lang="en-GB" i="0" dirty="0"/>
          </a:p>
          <a:p>
            <a:pPr algn="just"/>
            <a:r>
              <a:rPr lang="en-GB" i="0" dirty="0" smtClean="0"/>
              <a:t> </a:t>
            </a:r>
            <a:endParaRPr lang="en-GB" i="0" dirty="0"/>
          </a:p>
          <a:p>
            <a:endParaRPr lang="en-GB" dirty="0"/>
          </a:p>
        </p:txBody>
      </p:sp>
      <p:sp>
        <p:nvSpPr>
          <p:cNvPr id="4" name="Slide Number Placeholder 3"/>
          <p:cNvSpPr>
            <a:spLocks noGrp="1"/>
          </p:cNvSpPr>
          <p:nvPr>
            <p:ph type="sldNum" sz="quarter" idx="12"/>
          </p:nvPr>
        </p:nvSpPr>
        <p:spPr/>
        <p:txBody>
          <a:bodyPr/>
          <a:lstStyle/>
          <a:p>
            <a:pPr>
              <a:defRPr/>
            </a:pPr>
            <a:fld id="{0B0FF7E3-ADAB-44C4-8266-8D42E377A06B}" type="slidenum">
              <a:rPr lang="en-GB" smtClean="0">
                <a:solidFill>
                  <a:srgbClr val="000000"/>
                </a:solidFill>
              </a:rPr>
              <a:pPr>
                <a:defRPr/>
              </a:pPr>
              <a:t>8</a:t>
            </a:fld>
            <a:endParaRPr lang="en-GB">
              <a:solidFill>
                <a:srgbClr val="000000"/>
              </a:solidFill>
            </a:endParaRPr>
          </a:p>
        </p:txBody>
      </p:sp>
      <p:sp>
        <p:nvSpPr>
          <p:cNvPr id="6" name="Title 1"/>
          <p:cNvSpPr txBox="1">
            <a:spLocks/>
          </p:cNvSpPr>
          <p:nvPr/>
        </p:nvSpPr>
        <p:spPr bwMode="auto">
          <a:xfrm>
            <a:off x="228600" y="0"/>
            <a:ext cx="8229600" cy="112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400" dirty="0" smtClean="0">
                <a:solidFill>
                  <a:schemeClr val="bg1"/>
                </a:solidFill>
              </a:rPr>
              <a:t>For </a:t>
            </a:r>
            <a:r>
              <a:rPr lang="fr-FR" sz="2400" dirty="0" err="1" smtClean="0">
                <a:solidFill>
                  <a:schemeClr val="bg1"/>
                </a:solidFill>
              </a:rPr>
              <a:t>whom</a:t>
            </a:r>
            <a:r>
              <a:rPr lang="fr-FR" sz="2400" dirty="0" smtClean="0">
                <a:solidFill>
                  <a:schemeClr val="bg1"/>
                </a:solidFill>
              </a:rPr>
              <a:t>, </a:t>
            </a:r>
            <a:r>
              <a:rPr lang="fr-FR" sz="2400" dirty="0" err="1" smtClean="0">
                <a:solidFill>
                  <a:schemeClr val="bg1"/>
                </a:solidFill>
              </a:rPr>
              <a:t>what</a:t>
            </a:r>
            <a:r>
              <a:rPr lang="fr-FR" sz="2400" dirty="0" smtClean="0">
                <a:solidFill>
                  <a:schemeClr val="bg1"/>
                </a:solidFill>
              </a:rPr>
              <a:t> for?                                   </a:t>
            </a:r>
            <a:endParaRPr lang="en-US" sz="2400" dirty="0">
              <a:solidFill>
                <a:schemeClr val="bg1"/>
              </a:solidFill>
            </a:endParaRPr>
          </a:p>
        </p:txBody>
      </p:sp>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3156248"/>
            <a:ext cx="1066800" cy="103475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56820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95288" y="1339850"/>
            <a:ext cx="8291512" cy="5289550"/>
          </a:xfrm>
        </p:spPr>
        <p:txBody>
          <a:bodyPr/>
          <a:lstStyle/>
          <a:p>
            <a:pPr marL="0" indent="0" eaLnBrk="1" hangingPunct="1">
              <a:lnSpc>
                <a:spcPct val="80000"/>
              </a:lnSpc>
              <a:buNone/>
            </a:pPr>
            <a:endParaRPr lang="en-GB" i="0" dirty="0" smtClean="0"/>
          </a:p>
          <a:p>
            <a:pPr marL="0" indent="0" eaLnBrk="1" hangingPunct="1">
              <a:lnSpc>
                <a:spcPct val="80000"/>
              </a:lnSpc>
              <a:buNone/>
            </a:pPr>
            <a:r>
              <a:rPr lang="en-GB" i="0" dirty="0" smtClean="0"/>
              <a:t>It </a:t>
            </a:r>
            <a:r>
              <a:rPr lang="en-GB" i="0" dirty="0"/>
              <a:t>consists in sending to </a:t>
            </a:r>
            <a:r>
              <a:rPr lang="en-GB" i="0" dirty="0" smtClean="0"/>
              <a:t>a beneficiary </a:t>
            </a:r>
          </a:p>
          <a:p>
            <a:pPr marL="0" indent="0" eaLnBrk="1" hangingPunct="1">
              <a:lnSpc>
                <a:spcPct val="80000"/>
              </a:lnSpc>
              <a:buNone/>
            </a:pPr>
            <a:r>
              <a:rPr lang="en-GB" i="0" dirty="0" smtClean="0"/>
              <a:t>administration </a:t>
            </a:r>
            <a:r>
              <a:rPr lang="en-GB" b="1" i="0" dirty="0" smtClean="0"/>
              <a:t>a </a:t>
            </a:r>
            <a:r>
              <a:rPr lang="en-GB" b="1" i="0" dirty="0"/>
              <a:t>resident twinning </a:t>
            </a:r>
            <a:endParaRPr lang="en-GB" b="1" i="0" dirty="0" smtClean="0"/>
          </a:p>
          <a:p>
            <a:pPr marL="0" indent="0" eaLnBrk="1" hangingPunct="1">
              <a:lnSpc>
                <a:spcPct val="80000"/>
              </a:lnSpc>
              <a:buNone/>
            </a:pPr>
            <a:r>
              <a:rPr lang="en-GB" b="1" i="0" dirty="0" smtClean="0"/>
              <a:t>adviser </a:t>
            </a:r>
            <a:r>
              <a:rPr lang="en-GB" i="0" dirty="0"/>
              <a:t>(RTA) from 12 up to 36 </a:t>
            </a:r>
            <a:r>
              <a:rPr lang="en-GB" i="0" dirty="0" smtClean="0"/>
              <a:t>months,</a:t>
            </a:r>
          </a:p>
          <a:p>
            <a:pPr marL="0" indent="0" eaLnBrk="1" hangingPunct="1">
              <a:lnSpc>
                <a:spcPct val="80000"/>
              </a:lnSpc>
              <a:buNone/>
            </a:pPr>
            <a:r>
              <a:rPr lang="en-GB" i="0" dirty="0" smtClean="0"/>
              <a:t>and </a:t>
            </a:r>
            <a:r>
              <a:rPr lang="en-GB" i="0" dirty="0"/>
              <a:t>a number of </a:t>
            </a:r>
            <a:r>
              <a:rPr lang="en-GB" b="1" i="0" dirty="0" smtClean="0"/>
              <a:t>short-term </a:t>
            </a:r>
            <a:r>
              <a:rPr lang="en-GB" b="1" i="0" dirty="0"/>
              <a:t>experts </a:t>
            </a:r>
            <a:endParaRPr lang="en-GB" b="1" i="0" dirty="0" smtClean="0"/>
          </a:p>
          <a:p>
            <a:pPr marL="0" indent="0" eaLnBrk="1" hangingPunct="1">
              <a:lnSpc>
                <a:spcPct val="80000"/>
              </a:lnSpc>
              <a:buNone/>
            </a:pPr>
            <a:r>
              <a:rPr lang="en-GB" b="1" i="0" dirty="0" smtClean="0"/>
              <a:t>coming </a:t>
            </a:r>
            <a:r>
              <a:rPr lang="en-GB" b="1" i="0" dirty="0"/>
              <a:t>from the EU MS administration</a:t>
            </a:r>
            <a:r>
              <a:rPr lang="en-GB" i="0" dirty="0"/>
              <a:t>(s) implementing the twinning...</a:t>
            </a:r>
          </a:p>
          <a:p>
            <a:pPr marL="0" indent="0" eaLnBrk="1" hangingPunct="1">
              <a:lnSpc>
                <a:spcPct val="80000"/>
              </a:lnSpc>
              <a:buNone/>
            </a:pPr>
            <a:endParaRPr lang="en-GB" i="0" dirty="0"/>
          </a:p>
          <a:p>
            <a:pPr marL="0" indent="0" algn="just" eaLnBrk="1" hangingPunct="1">
              <a:lnSpc>
                <a:spcPct val="80000"/>
              </a:lnSpc>
              <a:buNone/>
            </a:pPr>
            <a:r>
              <a:rPr lang="en-GB" i="0" dirty="0"/>
              <a:t>The mobilisation of </a:t>
            </a:r>
            <a:r>
              <a:rPr lang="en-GB" i="0" dirty="0" smtClean="0"/>
              <a:t>both </a:t>
            </a:r>
            <a:r>
              <a:rPr lang="en-GB" i="0" dirty="0"/>
              <a:t>administrations is ensured </a:t>
            </a:r>
            <a:r>
              <a:rPr lang="en-GB" i="0" dirty="0" smtClean="0"/>
              <a:t>through </a:t>
            </a:r>
            <a:r>
              <a:rPr lang="en-GB" i="0" dirty="0"/>
              <a:t>the designation of their </a:t>
            </a:r>
            <a:r>
              <a:rPr lang="en-GB" b="1" i="0" dirty="0" smtClean="0"/>
              <a:t>respective </a:t>
            </a:r>
            <a:r>
              <a:rPr lang="en-GB" b="1" i="0" dirty="0"/>
              <a:t>project leaders </a:t>
            </a:r>
            <a:r>
              <a:rPr lang="en-GB" i="0" dirty="0"/>
              <a:t>(high civil servants</a:t>
            </a:r>
            <a:r>
              <a:rPr lang="en-GB" i="0" dirty="0" smtClean="0"/>
              <a:t>) the </a:t>
            </a:r>
            <a:r>
              <a:rPr lang="en-GB" b="1" i="0" dirty="0" smtClean="0"/>
              <a:t>MS </a:t>
            </a:r>
            <a:r>
              <a:rPr lang="en-GB" b="1" i="0" dirty="0"/>
              <a:t>PL and </a:t>
            </a:r>
            <a:r>
              <a:rPr lang="en-GB" b="1" i="0" dirty="0" smtClean="0"/>
              <a:t>beneficiary PL.</a:t>
            </a:r>
            <a:endParaRPr lang="en-GB" b="1" i="0" dirty="0"/>
          </a:p>
          <a:p>
            <a:endParaRPr lang="en-GB" dirty="0"/>
          </a:p>
        </p:txBody>
      </p:sp>
      <p:sp>
        <p:nvSpPr>
          <p:cNvPr id="3" name="Slide Number Placeholder 2"/>
          <p:cNvSpPr>
            <a:spLocks noGrp="1"/>
          </p:cNvSpPr>
          <p:nvPr>
            <p:ph type="sldNum" sz="quarter" idx="12"/>
          </p:nvPr>
        </p:nvSpPr>
        <p:spPr/>
        <p:txBody>
          <a:bodyPr/>
          <a:lstStyle/>
          <a:p>
            <a:pPr>
              <a:defRPr/>
            </a:pPr>
            <a:fld id="{999504B2-306F-4217-BD0F-90B339BDA28C}" type="slidenum">
              <a:rPr lang="en-GB" smtClean="0">
                <a:solidFill>
                  <a:srgbClr val="000000"/>
                </a:solidFill>
              </a:rPr>
              <a:pPr>
                <a:defRPr/>
              </a:pPr>
              <a:t>9</a:t>
            </a:fld>
            <a:endParaRPr lang="en-GB" dirty="0">
              <a:solidFill>
                <a:srgbClr val="000000"/>
              </a:solidFill>
            </a:endParaRPr>
          </a:p>
        </p:txBody>
      </p:sp>
      <p:sp>
        <p:nvSpPr>
          <p:cNvPr id="4" name="TextBox 3"/>
          <p:cNvSpPr txBox="1"/>
          <p:nvPr/>
        </p:nvSpPr>
        <p:spPr>
          <a:xfrm>
            <a:off x="228600" y="537668"/>
            <a:ext cx="1752600" cy="400110"/>
          </a:xfrm>
          <a:prstGeom prst="rect">
            <a:avLst/>
          </a:prstGeom>
          <a:noFill/>
        </p:spPr>
        <p:txBody>
          <a:bodyPr wrap="square" rtlCol="0">
            <a:spAutoFit/>
          </a:bodyPr>
          <a:lstStyle/>
          <a:p>
            <a:r>
              <a:rPr lang="fr-BE" sz="2000" b="1" dirty="0" smtClean="0">
                <a:solidFill>
                  <a:schemeClr val="bg1"/>
                </a:solidFill>
              </a:rPr>
              <a:t>HOW?</a:t>
            </a:r>
            <a:endParaRPr lang="en-GB" sz="2000" b="1" dirty="0">
              <a:solidFill>
                <a:schemeClr val="bg1"/>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0375" y="1071282"/>
            <a:ext cx="2333625" cy="2052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435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otalTime>2670</TotalTime>
  <Words>4420</Words>
  <Application>Microsoft Office PowerPoint</Application>
  <PresentationFormat>On-screen Show (4:3)</PresentationFormat>
  <Paragraphs>718</Paragraphs>
  <Slides>54</Slides>
  <Notes>50</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54</vt:i4>
      </vt:variant>
    </vt:vector>
  </HeadingPairs>
  <TitlesOfParts>
    <vt:vector size="58" baseType="lpstr">
      <vt:lpstr>Slide_Master</vt:lpstr>
      <vt:lpstr>1_Slide_Master</vt:lpstr>
      <vt:lpstr>2_Slide_Master</vt:lpstr>
      <vt:lpstr>Picture</vt:lpstr>
      <vt:lpstr>PowerPoint Presentation</vt:lpstr>
      <vt:lpstr>Presentation content</vt:lpstr>
      <vt:lpstr>Twinning in numbers since 1998 IPA+ENI</vt:lpstr>
      <vt:lpstr>WHERE?                                       </vt:lpstr>
      <vt:lpstr>WHERE ?                                    ENI</vt:lpstr>
      <vt:lpstr>When it all started…</vt:lpstr>
      <vt:lpstr>When it started in the ENI region?</vt:lpstr>
      <vt:lpstr>PowerPoint Presentation</vt:lpstr>
      <vt:lpstr>PowerPoint Presentation</vt:lpstr>
      <vt:lpstr>TWINNING CYCLE: KEY ACTORS</vt:lpstr>
      <vt:lpstr>Mandated Bodies</vt:lpstr>
      <vt:lpstr>Different kinds of status</vt:lpstr>
      <vt:lpstr>MS Project Leader</vt:lpstr>
      <vt:lpstr>Junior Project Leader</vt:lpstr>
      <vt:lpstr>Role of the RTA</vt:lpstr>
      <vt:lpstr>Repeated assignments as RTA</vt:lpstr>
      <vt:lpstr>RTA assistant(s)</vt:lpstr>
      <vt:lpstr>Role of the Beneficiary PL and RTA</vt:lpstr>
      <vt:lpstr>CONTRACTING AUTHORITY (CA)</vt:lpstr>
      <vt:lpstr>Management mode</vt:lpstr>
      <vt:lpstr>Management mode</vt:lpstr>
      <vt:lpstr>TWINNING CONTRACT</vt:lpstr>
      <vt:lpstr>What is a Twinning contract? </vt:lpstr>
      <vt:lpstr>Structure of the standard Twinning Contract</vt:lpstr>
      <vt:lpstr>MANDATORY RESULTS (OUTPUTS)</vt:lpstr>
      <vt:lpstr>Assumptions </vt:lpstr>
      <vt:lpstr>ANNEX A1 Description of the Action + WP</vt:lpstr>
      <vt:lpstr>PowerPoint Presentation</vt:lpstr>
      <vt:lpstr>PowerPoint Presentation</vt:lpstr>
      <vt:lpstr>Annex A3: Budget</vt:lpstr>
      <vt:lpstr>Annex A3: Budget</vt:lpstr>
      <vt:lpstr>Annex A7: Special Financial Annex</vt:lpstr>
      <vt:lpstr>ELIGIBLE COSTS (1)</vt:lpstr>
      <vt:lpstr>ELIGIBLE COSTS (2)</vt:lpstr>
      <vt:lpstr>NON-ELIGIBLE COSTS</vt:lpstr>
      <vt:lpstr>PowerPoint Presentation</vt:lpstr>
      <vt:lpstr>PowerPoint Presentation</vt:lpstr>
      <vt:lpstr>PROJECT LEADER COSTS</vt:lpstr>
      <vt:lpstr>PER DIEMS</vt:lpstr>
      <vt:lpstr> CONTRACT PREPARATION COSTS</vt:lpstr>
      <vt:lpstr>CONTRACT PREPARATION COSTS</vt:lpstr>
      <vt:lpstr>Execution and Implementation period</vt:lpstr>
      <vt:lpstr>Preparation of the contract  (Annex A) </vt:lpstr>
      <vt:lpstr>  The Operative Side Letter (OSL) Annex C15, p.202: Template for OSL (IPA) </vt:lpstr>
      <vt:lpstr>PowerPoint Presentation</vt:lpstr>
      <vt:lpstr>VISIBILITY COSTS</vt:lpstr>
      <vt:lpstr>OTHER COSTS for Lead MS</vt:lpstr>
      <vt:lpstr>COSTS COVERED BY BENEFICIARY ADMINISTRATION (BA)</vt:lpstr>
      <vt:lpstr>ELIGIBLE COSTS IN STUDY VISITS</vt:lpstr>
      <vt:lpstr>SHORT TERM EXPERTS FEES</vt:lpstr>
      <vt:lpstr>PRIVATE SECTOR INPUTS</vt:lpstr>
      <vt:lpstr>Twinning Community Tool (TCT) </vt:lpstr>
      <vt:lpstr>TAIEX latest developments</vt:lpstr>
      <vt:lpstr>Thanks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CASILLAS VACHER Christophe (ELARG)</dc:creator>
  <cp:lastModifiedBy>CASILLAS VACHER Christophe (NEAR)</cp:lastModifiedBy>
  <cp:revision>175</cp:revision>
  <cp:lastPrinted>2015-10-13T15:20:46Z</cp:lastPrinted>
  <dcterms:created xsi:type="dcterms:W3CDTF">2006-08-16T00:00:00Z</dcterms:created>
  <dcterms:modified xsi:type="dcterms:W3CDTF">2016-12-14T14:54:36Z</dcterms:modified>
</cp:coreProperties>
</file>