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89" r:id="rId2"/>
  </p:sldMasterIdLst>
  <p:notesMasterIdLst>
    <p:notesMasterId r:id="rId86"/>
  </p:notesMasterIdLst>
  <p:handoutMasterIdLst>
    <p:handoutMasterId r:id="rId87"/>
  </p:handoutMasterIdLst>
  <p:sldIdLst>
    <p:sldId id="292" r:id="rId3"/>
    <p:sldId id="358" r:id="rId4"/>
    <p:sldId id="325" r:id="rId5"/>
    <p:sldId id="293" r:id="rId6"/>
    <p:sldId id="327" r:id="rId7"/>
    <p:sldId id="310" r:id="rId8"/>
    <p:sldId id="314" r:id="rId9"/>
    <p:sldId id="359" r:id="rId10"/>
    <p:sldId id="354" r:id="rId11"/>
    <p:sldId id="311" r:id="rId12"/>
    <p:sldId id="324" r:id="rId13"/>
    <p:sldId id="328" r:id="rId14"/>
    <p:sldId id="350" r:id="rId15"/>
    <p:sldId id="351" r:id="rId16"/>
    <p:sldId id="361" r:id="rId17"/>
    <p:sldId id="302" r:id="rId18"/>
    <p:sldId id="303" r:id="rId19"/>
    <p:sldId id="304" r:id="rId20"/>
    <p:sldId id="305" r:id="rId21"/>
    <p:sldId id="349" r:id="rId22"/>
    <p:sldId id="306" r:id="rId23"/>
    <p:sldId id="261" r:id="rId24"/>
    <p:sldId id="307" r:id="rId25"/>
    <p:sldId id="321" r:id="rId26"/>
    <p:sldId id="322" r:id="rId27"/>
    <p:sldId id="308" r:id="rId28"/>
    <p:sldId id="334" r:id="rId29"/>
    <p:sldId id="309" r:id="rId30"/>
    <p:sldId id="320" r:id="rId31"/>
    <p:sldId id="312" r:id="rId32"/>
    <p:sldId id="287" r:id="rId33"/>
    <p:sldId id="313" r:id="rId34"/>
    <p:sldId id="289" r:id="rId35"/>
    <p:sldId id="344" r:id="rId36"/>
    <p:sldId id="362" r:id="rId37"/>
    <p:sldId id="278" r:id="rId38"/>
    <p:sldId id="279" r:id="rId39"/>
    <p:sldId id="280" r:id="rId40"/>
    <p:sldId id="281" r:id="rId41"/>
    <p:sldId id="282" r:id="rId42"/>
    <p:sldId id="283" r:id="rId43"/>
    <p:sldId id="338" r:id="rId44"/>
    <p:sldId id="285" r:id="rId45"/>
    <p:sldId id="346" r:id="rId46"/>
    <p:sldId id="347" r:id="rId47"/>
    <p:sldId id="353" r:id="rId48"/>
    <p:sldId id="348" r:id="rId49"/>
    <p:sldId id="284" r:id="rId50"/>
    <p:sldId id="337" r:id="rId51"/>
    <p:sldId id="352" r:id="rId52"/>
    <p:sldId id="336" r:id="rId53"/>
    <p:sldId id="299" r:id="rId54"/>
    <p:sldId id="300" r:id="rId55"/>
    <p:sldId id="301" r:id="rId56"/>
    <p:sldId id="363" r:id="rId57"/>
    <p:sldId id="364" r:id="rId58"/>
    <p:sldId id="365" r:id="rId59"/>
    <p:sldId id="366" r:id="rId60"/>
    <p:sldId id="367" r:id="rId61"/>
    <p:sldId id="368" r:id="rId62"/>
    <p:sldId id="370" r:id="rId63"/>
    <p:sldId id="371" r:id="rId64"/>
    <p:sldId id="372" r:id="rId65"/>
    <p:sldId id="373" r:id="rId66"/>
    <p:sldId id="374" r:id="rId67"/>
    <p:sldId id="375" r:id="rId68"/>
    <p:sldId id="376" r:id="rId69"/>
    <p:sldId id="377" r:id="rId70"/>
    <p:sldId id="378" r:id="rId71"/>
    <p:sldId id="379" r:id="rId72"/>
    <p:sldId id="380" r:id="rId73"/>
    <p:sldId id="381" r:id="rId74"/>
    <p:sldId id="382" r:id="rId75"/>
    <p:sldId id="386" r:id="rId76"/>
    <p:sldId id="387" r:id="rId77"/>
    <p:sldId id="388" r:id="rId78"/>
    <p:sldId id="389" r:id="rId79"/>
    <p:sldId id="390" r:id="rId80"/>
    <p:sldId id="391" r:id="rId81"/>
    <p:sldId id="392" r:id="rId82"/>
    <p:sldId id="339" r:id="rId83"/>
    <p:sldId id="383" r:id="rId84"/>
    <p:sldId id="360" r:id="rId85"/>
  </p:sldIdLst>
  <p:sldSz cx="9144000" cy="6858000" type="screen4x3"/>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inimized">
    <p:restoredLeft sz="15620"/>
    <p:restoredTop sz="94600" autoAdjust="0"/>
  </p:normalViewPr>
  <p:slideViewPr>
    <p:cSldViewPr>
      <p:cViewPr varScale="1">
        <p:scale>
          <a:sx n="72" d="100"/>
          <a:sy n="72" d="100"/>
        </p:scale>
        <p:origin x="-2136"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49" d="100"/>
          <a:sy n="49" d="100"/>
        </p:scale>
        <p:origin x="-2778" y="-102"/>
      </p:cViewPr>
      <p:guideLst>
        <p:guide orient="horz" pos="3132"/>
        <p:guide pos="214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handoutMaster" Target="handoutMasters/handoutMaster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9099" cy="497205"/>
          </a:xfrm>
          <a:prstGeom prst="rect">
            <a:avLst/>
          </a:prstGeom>
        </p:spPr>
        <p:txBody>
          <a:bodyPr vert="horz" lIns="91842" tIns="45921" rIns="91842" bIns="45921" rtlCol="0"/>
          <a:lstStyle>
            <a:lvl1pPr algn="l">
              <a:defRPr sz="1200"/>
            </a:lvl1pPr>
          </a:lstStyle>
          <a:p>
            <a:endParaRPr lang="en-GB"/>
          </a:p>
        </p:txBody>
      </p:sp>
      <p:sp>
        <p:nvSpPr>
          <p:cNvPr id="3" name="Date Placeholder 2"/>
          <p:cNvSpPr>
            <a:spLocks noGrp="1"/>
          </p:cNvSpPr>
          <p:nvPr>
            <p:ph type="dt" sz="quarter" idx="1"/>
          </p:nvPr>
        </p:nvSpPr>
        <p:spPr>
          <a:xfrm>
            <a:off x="3854940" y="0"/>
            <a:ext cx="2949099" cy="497205"/>
          </a:xfrm>
          <a:prstGeom prst="rect">
            <a:avLst/>
          </a:prstGeom>
        </p:spPr>
        <p:txBody>
          <a:bodyPr vert="horz" lIns="91842" tIns="45921" rIns="91842" bIns="45921" rtlCol="0"/>
          <a:lstStyle>
            <a:lvl1pPr algn="r">
              <a:defRPr sz="1200"/>
            </a:lvl1pPr>
          </a:lstStyle>
          <a:p>
            <a:fld id="{D0F94BB6-2B51-45EC-A9A3-9D762E1C523D}" type="datetimeFigureOut">
              <a:rPr lang="en-GB" smtClean="0"/>
              <a:t>04/07/2018</a:t>
            </a:fld>
            <a:endParaRPr lang="en-GB"/>
          </a:p>
        </p:txBody>
      </p:sp>
      <p:sp>
        <p:nvSpPr>
          <p:cNvPr id="4" name="Footer Placeholder 3"/>
          <p:cNvSpPr>
            <a:spLocks noGrp="1"/>
          </p:cNvSpPr>
          <p:nvPr>
            <p:ph type="ftr" sz="quarter" idx="2"/>
          </p:nvPr>
        </p:nvSpPr>
        <p:spPr>
          <a:xfrm>
            <a:off x="1" y="9445169"/>
            <a:ext cx="2949099" cy="497205"/>
          </a:xfrm>
          <a:prstGeom prst="rect">
            <a:avLst/>
          </a:prstGeom>
        </p:spPr>
        <p:txBody>
          <a:bodyPr vert="horz" lIns="91842" tIns="45921" rIns="91842" bIns="45921" rtlCol="0" anchor="b"/>
          <a:lstStyle>
            <a:lvl1pPr algn="l">
              <a:defRPr sz="1200"/>
            </a:lvl1pPr>
          </a:lstStyle>
          <a:p>
            <a:endParaRPr lang="en-GB"/>
          </a:p>
        </p:txBody>
      </p:sp>
      <p:sp>
        <p:nvSpPr>
          <p:cNvPr id="5" name="Slide Number Placeholder 4"/>
          <p:cNvSpPr>
            <a:spLocks noGrp="1"/>
          </p:cNvSpPr>
          <p:nvPr>
            <p:ph type="sldNum" sz="quarter" idx="3"/>
          </p:nvPr>
        </p:nvSpPr>
        <p:spPr>
          <a:xfrm>
            <a:off x="3854940" y="9445169"/>
            <a:ext cx="2949099" cy="497205"/>
          </a:xfrm>
          <a:prstGeom prst="rect">
            <a:avLst/>
          </a:prstGeom>
        </p:spPr>
        <p:txBody>
          <a:bodyPr vert="horz" lIns="91842" tIns="45921" rIns="91842" bIns="45921" rtlCol="0" anchor="b"/>
          <a:lstStyle>
            <a:lvl1pPr algn="r">
              <a:defRPr sz="1200"/>
            </a:lvl1pPr>
          </a:lstStyle>
          <a:p>
            <a:fld id="{DA66B9D5-39E0-444A-A39B-C7D11B565518}" type="slidenum">
              <a:rPr lang="en-GB" smtClean="0"/>
              <a:t>‹#›</a:t>
            </a:fld>
            <a:endParaRPr lang="en-GB"/>
          </a:p>
        </p:txBody>
      </p:sp>
    </p:spTree>
    <p:extLst>
      <p:ext uri="{BB962C8B-B14F-4D97-AF65-F5344CB8AC3E}">
        <p14:creationId xmlns:p14="http://schemas.microsoft.com/office/powerpoint/2010/main" val="4092743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9099" cy="497205"/>
          </a:xfrm>
          <a:prstGeom prst="rect">
            <a:avLst/>
          </a:prstGeom>
        </p:spPr>
        <p:txBody>
          <a:bodyPr vert="horz" lIns="91842" tIns="45921" rIns="91842" bIns="45921" rtlCol="0"/>
          <a:lstStyle>
            <a:lvl1pPr algn="l">
              <a:defRPr sz="1200"/>
            </a:lvl1pPr>
          </a:lstStyle>
          <a:p>
            <a:endParaRPr lang="en-GB"/>
          </a:p>
        </p:txBody>
      </p:sp>
      <p:sp>
        <p:nvSpPr>
          <p:cNvPr id="3" name="Date Placeholder 2"/>
          <p:cNvSpPr>
            <a:spLocks noGrp="1"/>
          </p:cNvSpPr>
          <p:nvPr>
            <p:ph type="dt" idx="1"/>
          </p:nvPr>
        </p:nvSpPr>
        <p:spPr>
          <a:xfrm>
            <a:off x="3854940" y="0"/>
            <a:ext cx="2949099" cy="497205"/>
          </a:xfrm>
          <a:prstGeom prst="rect">
            <a:avLst/>
          </a:prstGeom>
        </p:spPr>
        <p:txBody>
          <a:bodyPr vert="horz" lIns="91842" tIns="45921" rIns="91842" bIns="45921" rtlCol="0"/>
          <a:lstStyle>
            <a:lvl1pPr algn="r">
              <a:defRPr sz="1200"/>
            </a:lvl1pPr>
          </a:lstStyle>
          <a:p>
            <a:fld id="{85374B43-8158-47C1-926E-5C225D5274DE}" type="datetimeFigureOut">
              <a:rPr lang="en-GB" smtClean="0"/>
              <a:t>04/07/2018</a:t>
            </a:fld>
            <a:endParaRPr lang="en-GB"/>
          </a:p>
        </p:txBody>
      </p:sp>
      <p:sp>
        <p:nvSpPr>
          <p:cNvPr id="4" name="Slide Image Placeholder 3"/>
          <p:cNvSpPr>
            <a:spLocks noGrp="1" noRot="1" noChangeAspect="1"/>
          </p:cNvSpPr>
          <p:nvPr>
            <p:ph type="sldImg" idx="2"/>
          </p:nvPr>
        </p:nvSpPr>
        <p:spPr>
          <a:xfrm>
            <a:off x="915988" y="746125"/>
            <a:ext cx="4973637" cy="3729038"/>
          </a:xfrm>
          <a:prstGeom prst="rect">
            <a:avLst/>
          </a:prstGeom>
          <a:noFill/>
          <a:ln w="12700">
            <a:solidFill>
              <a:prstClr val="black"/>
            </a:solidFill>
          </a:ln>
        </p:spPr>
        <p:txBody>
          <a:bodyPr vert="horz" lIns="91842" tIns="45921" rIns="91842" bIns="45921" rtlCol="0" anchor="ctr"/>
          <a:lstStyle/>
          <a:p>
            <a:endParaRPr lang="en-GB"/>
          </a:p>
        </p:txBody>
      </p:sp>
      <p:sp>
        <p:nvSpPr>
          <p:cNvPr id="5" name="Notes Placeholder 4"/>
          <p:cNvSpPr>
            <a:spLocks noGrp="1"/>
          </p:cNvSpPr>
          <p:nvPr>
            <p:ph type="body" sz="quarter" idx="3"/>
          </p:nvPr>
        </p:nvSpPr>
        <p:spPr>
          <a:xfrm>
            <a:off x="680562" y="4723448"/>
            <a:ext cx="5444490" cy="4474845"/>
          </a:xfrm>
          <a:prstGeom prst="rect">
            <a:avLst/>
          </a:prstGeom>
        </p:spPr>
        <p:txBody>
          <a:bodyPr vert="horz" lIns="91842" tIns="45921" rIns="91842" bIns="4592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445169"/>
            <a:ext cx="2949099" cy="497205"/>
          </a:xfrm>
          <a:prstGeom prst="rect">
            <a:avLst/>
          </a:prstGeom>
        </p:spPr>
        <p:txBody>
          <a:bodyPr vert="horz" lIns="91842" tIns="45921" rIns="91842" bIns="45921" rtlCol="0" anchor="b"/>
          <a:lstStyle>
            <a:lvl1pPr algn="l">
              <a:defRPr sz="1200"/>
            </a:lvl1pPr>
          </a:lstStyle>
          <a:p>
            <a:endParaRPr lang="en-GB"/>
          </a:p>
        </p:txBody>
      </p:sp>
      <p:sp>
        <p:nvSpPr>
          <p:cNvPr id="7" name="Slide Number Placeholder 6"/>
          <p:cNvSpPr>
            <a:spLocks noGrp="1"/>
          </p:cNvSpPr>
          <p:nvPr>
            <p:ph type="sldNum" sz="quarter" idx="5"/>
          </p:nvPr>
        </p:nvSpPr>
        <p:spPr>
          <a:xfrm>
            <a:off x="3854940" y="9445169"/>
            <a:ext cx="2949099" cy="497205"/>
          </a:xfrm>
          <a:prstGeom prst="rect">
            <a:avLst/>
          </a:prstGeom>
        </p:spPr>
        <p:txBody>
          <a:bodyPr vert="horz" lIns="91842" tIns="45921" rIns="91842" bIns="45921" rtlCol="0" anchor="b"/>
          <a:lstStyle>
            <a:lvl1pPr algn="r">
              <a:defRPr sz="1200"/>
            </a:lvl1pPr>
          </a:lstStyle>
          <a:p>
            <a:fld id="{09A25738-5FF5-4D1F-B940-01F9ABEEBCC8}" type="slidenum">
              <a:rPr lang="en-GB" smtClean="0"/>
              <a:t>‹#›</a:t>
            </a:fld>
            <a:endParaRPr lang="en-GB"/>
          </a:p>
        </p:txBody>
      </p:sp>
    </p:spTree>
    <p:extLst>
      <p:ext uri="{BB962C8B-B14F-4D97-AF65-F5344CB8AC3E}">
        <p14:creationId xmlns:p14="http://schemas.microsoft.com/office/powerpoint/2010/main" val="1553237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General comments</a:t>
            </a:r>
          </a:p>
          <a:p>
            <a:r>
              <a:rPr lang="en-GB" dirty="0" smtClean="0"/>
              <a:t>ask </a:t>
            </a:r>
            <a:r>
              <a:rPr lang="en-GB" dirty="0"/>
              <a:t>the participants during the meeting if somebody has something against the publication of the </a:t>
            </a:r>
            <a:r>
              <a:rPr lang="en-GB" dirty="0" smtClean="0"/>
              <a:t>pictures in our next quarterly Twinning Newsletter or yearly activity report</a:t>
            </a:r>
          </a:p>
          <a:p>
            <a:r>
              <a:rPr lang="fr-BE" b="1" dirty="0" err="1" smtClean="0"/>
              <a:t>Materials</a:t>
            </a:r>
            <a:r>
              <a:rPr lang="fr-BE" b="1" dirty="0" smtClean="0"/>
              <a:t>: </a:t>
            </a:r>
            <a:r>
              <a:rPr lang="fr-BE" dirty="0" err="1" smtClean="0"/>
              <a:t>Distribute</a:t>
            </a:r>
            <a:r>
              <a:rPr lang="fr-BE" dirty="0" smtClean="0"/>
              <a:t> Twinning Newsletter </a:t>
            </a:r>
            <a:r>
              <a:rPr lang="fr-BE" dirty="0" err="1" smtClean="0"/>
              <a:t>bring</a:t>
            </a:r>
            <a:r>
              <a:rPr lang="fr-BE" dirty="0" smtClean="0"/>
              <a:t> </a:t>
            </a:r>
            <a:r>
              <a:rPr lang="fr-BE" dirty="0" err="1" smtClean="0"/>
              <a:t>activity</a:t>
            </a:r>
            <a:r>
              <a:rPr lang="fr-BE" dirty="0" smtClean="0"/>
              <a:t> reports and </a:t>
            </a:r>
            <a:r>
              <a:rPr lang="fr-BE" dirty="0" err="1" smtClean="0"/>
              <a:t>manuals</a:t>
            </a:r>
            <a:endParaRPr lang="fr-BE" dirty="0" smtClean="0"/>
          </a:p>
          <a:p>
            <a:endParaRPr lang="fr-BE" dirty="0"/>
          </a:p>
          <a:p>
            <a:r>
              <a:rPr lang="fr-BE" dirty="0" smtClean="0"/>
              <a:t>Good </a:t>
            </a:r>
            <a:r>
              <a:rPr lang="fr-BE" dirty="0" err="1" smtClean="0"/>
              <a:t>morning</a:t>
            </a:r>
            <a:r>
              <a:rPr lang="fr-BE" dirty="0" smtClean="0"/>
              <a:t>, </a:t>
            </a:r>
            <a:r>
              <a:rPr lang="fr-BE" dirty="0" err="1" smtClean="0"/>
              <a:t>my</a:t>
            </a:r>
            <a:r>
              <a:rPr lang="fr-BE" dirty="0" smtClean="0"/>
              <a:t> </a:t>
            </a:r>
            <a:r>
              <a:rPr lang="fr-BE" dirty="0" err="1" smtClean="0"/>
              <a:t>name</a:t>
            </a:r>
            <a:r>
              <a:rPr lang="fr-BE" dirty="0" smtClean="0"/>
              <a:t> </a:t>
            </a:r>
            <a:r>
              <a:rPr lang="fr-BE" dirty="0" err="1" smtClean="0"/>
              <a:t>is</a:t>
            </a:r>
            <a:r>
              <a:rPr lang="fr-BE" dirty="0" smtClean="0"/>
              <a:t> </a:t>
            </a:r>
            <a:endParaRPr lang="en-GB" dirty="0"/>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a:t>
            </a:fld>
            <a:endParaRPr lang="en-GB"/>
          </a:p>
        </p:txBody>
      </p:sp>
    </p:spTree>
    <p:extLst>
      <p:ext uri="{BB962C8B-B14F-4D97-AF65-F5344CB8AC3E}">
        <p14:creationId xmlns:p14="http://schemas.microsoft.com/office/powerpoint/2010/main" val="37979313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00050" lvl="1" indent="0" algn="just">
              <a:buNone/>
            </a:pPr>
            <a:r>
              <a:rPr lang="en-GB" sz="2800" b="1" i="0" dirty="0" smtClean="0">
                <a:solidFill>
                  <a:srgbClr val="C00000"/>
                </a:solidFill>
              </a:rPr>
              <a:t>Twinning provides the framework</a:t>
            </a:r>
          </a:p>
          <a:p>
            <a:pPr marL="400050" lvl="1" indent="0" algn="just">
              <a:buNone/>
            </a:pPr>
            <a:r>
              <a:rPr lang="en-GB" sz="2800" b="0" dirty="0" smtClean="0">
                <a:ea typeface="+mn-ea"/>
                <a:cs typeface="+mn-cs"/>
              </a:rPr>
              <a:t>for </a:t>
            </a:r>
            <a:r>
              <a:rPr lang="en-GB" sz="2800" dirty="0" smtClean="0">
                <a:ea typeface="+mn-ea"/>
                <a:cs typeface="+mn-cs"/>
              </a:rPr>
              <a:t>public administrations</a:t>
            </a:r>
          </a:p>
          <a:p>
            <a:pPr marL="400050" lvl="1" indent="0" algn="just">
              <a:buNone/>
            </a:pPr>
            <a:r>
              <a:rPr lang="en-GB" sz="2800" b="0" dirty="0" smtClean="0">
                <a:ea typeface="+mn-ea"/>
                <a:cs typeface="+mn-cs"/>
              </a:rPr>
              <a:t>and </a:t>
            </a:r>
            <a:r>
              <a:rPr lang="en-GB" sz="2800" dirty="0" smtClean="0">
                <a:ea typeface="+mn-ea"/>
                <a:cs typeface="+mn-cs"/>
              </a:rPr>
              <a:t>semi-public organisations </a:t>
            </a:r>
          </a:p>
          <a:p>
            <a:pPr marL="400050" lvl="1" indent="0" algn="just">
              <a:buNone/>
            </a:pPr>
            <a:r>
              <a:rPr lang="en-GB" sz="2800" b="0" dirty="0" smtClean="0">
                <a:ea typeface="+mn-ea"/>
                <a:cs typeface="+mn-cs"/>
              </a:rPr>
              <a:t>from Member States and counterpart countries.</a:t>
            </a:r>
          </a:p>
          <a:p>
            <a:r>
              <a:rPr lang="fr-BE" dirty="0" smtClean="0"/>
              <a:t>Peer to </a:t>
            </a:r>
            <a:r>
              <a:rPr lang="fr-BE" dirty="0" err="1" smtClean="0"/>
              <a:t>peer</a:t>
            </a:r>
            <a:r>
              <a:rPr lang="fr-BE" dirty="0" smtClean="0"/>
              <a:t> </a:t>
            </a:r>
            <a:r>
              <a:rPr lang="fr-BE" dirty="0" err="1" smtClean="0"/>
              <a:t>cooperation</a:t>
            </a:r>
            <a:r>
              <a:rPr lang="fr-BE" dirty="0" smtClean="0"/>
              <a:t> instrument,</a:t>
            </a:r>
            <a:r>
              <a:rPr lang="en-GB" sz="1200" i="0" dirty="0" smtClean="0"/>
              <a:t>...to achieve the "</a:t>
            </a:r>
            <a:r>
              <a:rPr lang="en-GB" sz="1200" b="1" i="0" dirty="0" smtClean="0"/>
              <a:t>mandatory results</a:t>
            </a:r>
            <a:r>
              <a:rPr lang="en-GB" sz="1200" i="0" dirty="0" smtClean="0"/>
              <a:t>" jointly agreed by the MS and the beneficiary partners in the contract...</a:t>
            </a:r>
          </a:p>
          <a:p>
            <a:endParaRPr lang="fr-BE" dirty="0" smtClean="0"/>
          </a:p>
        </p:txBody>
      </p:sp>
      <p:sp>
        <p:nvSpPr>
          <p:cNvPr id="4" name="Slide Number Placeholder 3"/>
          <p:cNvSpPr>
            <a:spLocks noGrp="1"/>
          </p:cNvSpPr>
          <p:nvPr>
            <p:ph type="sldNum" sz="quarter" idx="10"/>
          </p:nvPr>
        </p:nvSpPr>
        <p:spPr/>
        <p:txBody>
          <a:bodyPr/>
          <a:lstStyle/>
          <a:p>
            <a:fld id="{09A25738-5FF5-4D1F-B940-01F9ABEEBCC8}" type="slidenum">
              <a:rPr lang="en-GB" smtClean="0"/>
              <a:t>10</a:t>
            </a:fld>
            <a:endParaRPr lang="en-GB"/>
          </a:p>
        </p:txBody>
      </p:sp>
    </p:spTree>
    <p:extLst>
      <p:ext uri="{BB962C8B-B14F-4D97-AF65-F5344CB8AC3E}">
        <p14:creationId xmlns:p14="http://schemas.microsoft.com/office/powerpoint/2010/main" val="40080875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11</a:t>
            </a:fld>
            <a:endParaRPr lang="en-GB"/>
          </a:p>
        </p:txBody>
      </p:sp>
    </p:spTree>
    <p:extLst>
      <p:ext uri="{BB962C8B-B14F-4D97-AF65-F5344CB8AC3E}">
        <p14:creationId xmlns:p14="http://schemas.microsoft.com/office/powerpoint/2010/main" val="14350083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i="0" dirty="0" smtClean="0"/>
              <a:t>EC Headquarters (DG NEAR, C3)</a:t>
            </a:r>
            <a:r>
              <a:rPr lang="en-GB" dirty="0" smtClean="0"/>
              <a:t> also means DG NEAR Geographical Desk, </a:t>
            </a:r>
            <a:r>
              <a:rPr lang="en-GB" dirty="0" err="1" smtClean="0"/>
              <a:t>Centers</a:t>
            </a:r>
            <a:r>
              <a:rPr lang="en-GB" dirty="0" smtClean="0"/>
              <a:t> of thematic expertise (</a:t>
            </a:r>
            <a:r>
              <a:rPr lang="en-GB" dirty="0" err="1" smtClean="0"/>
              <a:t>CoTEs</a:t>
            </a:r>
            <a:r>
              <a:rPr lang="en-GB" dirty="0" smtClean="0"/>
              <a:t>) and line DGs (TAXUD,</a:t>
            </a:r>
            <a:r>
              <a:rPr lang="en-GB" baseline="0" dirty="0" smtClean="0"/>
              <a:t> etc.)</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12</a:t>
            </a:fld>
            <a:endParaRPr lang="en-GB"/>
          </a:p>
        </p:txBody>
      </p:sp>
    </p:spTree>
    <p:extLst>
      <p:ext uri="{BB962C8B-B14F-4D97-AF65-F5344CB8AC3E}">
        <p14:creationId xmlns:p14="http://schemas.microsoft.com/office/powerpoint/2010/main" val="42452735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p:spPr>
        <p:txBody>
          <a:bodyPr/>
          <a:lstStyle/>
          <a:p>
            <a:r>
              <a:rPr lang="en-US" altLang="en-US" dirty="0" smtClean="0">
                <a:latin typeface="Arial" charset="0"/>
              </a:rPr>
              <a:t>We start with the most important public administrations and mandated bodies. </a:t>
            </a:r>
          </a:p>
        </p:txBody>
      </p:sp>
      <p:sp>
        <p:nvSpPr>
          <p:cNvPr id="36868"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6219" indent="-287007" eaLnBrk="0" hangingPunct="0">
              <a:spcBef>
                <a:spcPct val="30000"/>
              </a:spcBef>
              <a:defRPr sz="1200">
                <a:solidFill>
                  <a:schemeClr val="tx1"/>
                </a:solidFill>
                <a:latin typeface="Arial" charset="0"/>
              </a:defRPr>
            </a:lvl2pPr>
            <a:lvl3pPr marL="1148029" indent="-229606" eaLnBrk="0" hangingPunct="0">
              <a:spcBef>
                <a:spcPct val="30000"/>
              </a:spcBef>
              <a:defRPr sz="1200">
                <a:solidFill>
                  <a:schemeClr val="tx1"/>
                </a:solidFill>
                <a:latin typeface="Arial" charset="0"/>
              </a:defRPr>
            </a:lvl3pPr>
            <a:lvl4pPr marL="1607241" indent="-229606" eaLnBrk="0" hangingPunct="0">
              <a:spcBef>
                <a:spcPct val="30000"/>
              </a:spcBef>
              <a:defRPr sz="1200">
                <a:solidFill>
                  <a:schemeClr val="tx1"/>
                </a:solidFill>
                <a:latin typeface="Arial" charset="0"/>
              </a:defRPr>
            </a:lvl4pPr>
            <a:lvl5pPr marL="2066453" indent="-229606" eaLnBrk="0" hangingPunct="0">
              <a:spcBef>
                <a:spcPct val="30000"/>
              </a:spcBef>
              <a:defRPr sz="1200">
                <a:solidFill>
                  <a:schemeClr val="tx1"/>
                </a:solidFill>
                <a:latin typeface="Arial" charset="0"/>
              </a:defRPr>
            </a:lvl5pPr>
            <a:lvl6pPr marL="2525664" indent="-229606" eaLnBrk="0" fontAlgn="base" hangingPunct="0">
              <a:spcBef>
                <a:spcPct val="30000"/>
              </a:spcBef>
              <a:spcAft>
                <a:spcPct val="0"/>
              </a:spcAft>
              <a:defRPr sz="1200">
                <a:solidFill>
                  <a:schemeClr val="tx1"/>
                </a:solidFill>
                <a:latin typeface="Arial" charset="0"/>
              </a:defRPr>
            </a:lvl6pPr>
            <a:lvl7pPr marL="2984876" indent="-229606" eaLnBrk="0" fontAlgn="base" hangingPunct="0">
              <a:spcBef>
                <a:spcPct val="30000"/>
              </a:spcBef>
              <a:spcAft>
                <a:spcPct val="0"/>
              </a:spcAft>
              <a:defRPr sz="1200">
                <a:solidFill>
                  <a:schemeClr val="tx1"/>
                </a:solidFill>
                <a:latin typeface="Arial" charset="0"/>
              </a:defRPr>
            </a:lvl7pPr>
            <a:lvl8pPr marL="3444088" indent="-229606" eaLnBrk="0" fontAlgn="base" hangingPunct="0">
              <a:spcBef>
                <a:spcPct val="30000"/>
              </a:spcBef>
              <a:spcAft>
                <a:spcPct val="0"/>
              </a:spcAft>
              <a:defRPr sz="1200">
                <a:solidFill>
                  <a:schemeClr val="tx1"/>
                </a:solidFill>
                <a:latin typeface="Arial" charset="0"/>
              </a:defRPr>
            </a:lvl8pPr>
            <a:lvl9pPr marL="3903299" indent="-229606" eaLnBrk="0" fontAlgn="base" hangingPunct="0">
              <a:spcBef>
                <a:spcPct val="30000"/>
              </a:spcBef>
              <a:spcAft>
                <a:spcPct val="0"/>
              </a:spcAft>
              <a:defRPr sz="1200">
                <a:solidFill>
                  <a:schemeClr val="tx1"/>
                </a:solidFill>
                <a:latin typeface="Arial" charset="0"/>
              </a:defRPr>
            </a:lvl9pPr>
          </a:lstStyle>
          <a:p>
            <a:pPr defTabSz="918423" eaLnBrk="1" hangingPunct="1">
              <a:spcBef>
                <a:spcPct val="0"/>
              </a:spcBef>
            </a:pPr>
            <a:fld id="{AACFF781-3C07-42D4-A75B-16A4A3E7364E}" type="slidenum">
              <a:rPr lang="en-GB" altLang="en-US" smtClean="0"/>
              <a:pPr defTabSz="918423" eaLnBrk="1" hangingPunct="1">
                <a:spcBef>
                  <a:spcPct val="0"/>
                </a:spcBef>
              </a:pPr>
              <a:t>13</a:t>
            </a:fld>
            <a:endParaRPr lang="en-GB"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GB" dirty="0" smtClean="0"/>
              <a:t>Page 37 </a:t>
            </a:r>
          </a:p>
          <a:p>
            <a:pPr>
              <a:defRPr/>
            </a:pPr>
            <a:r>
              <a:rPr lang="en-GB" b="1" dirty="0" smtClean="0"/>
              <a:t>Restricted</a:t>
            </a:r>
            <a:r>
              <a:rPr lang="en-GB" dirty="0" smtClean="0"/>
              <a:t> status means Mandated bodies involved in Twinning projects are in principle not excluded from providing Technical Assistance under commercially tendered contracts. They must however be excluded from tendering commercially for follow-up contracts to the Twinning projects, if their involvement gives them a commercial advantage. They are also excluded from making a proposal for a Twinning project where they have been involved in drafting the Twinning project fiche (or terms of reference). By the same token, mandated bodies must not include in their proposal/contract any expertise that was involved in the drafting of the fiche. </a:t>
            </a:r>
          </a:p>
          <a:p>
            <a:pPr>
              <a:defRPr/>
            </a:pPr>
            <a:r>
              <a:rPr lang="en-GB" dirty="0" smtClean="0"/>
              <a:t>There are many bodies in the MS which could satisfy the formal criteria to be mandated but which can only make a small, very specialised contribution to a Twinning project (i.e. </a:t>
            </a:r>
            <a:r>
              <a:rPr lang="en-GB" dirty="0" err="1" smtClean="0"/>
              <a:t>phytosanitary</a:t>
            </a:r>
            <a:r>
              <a:rPr lang="en-GB" dirty="0" smtClean="0"/>
              <a:t> laboratory training). Their inclusion in the consolidated list is therefore not necessary and they can be given an </a:t>
            </a:r>
            <a:r>
              <a:rPr lang="en-GB" b="1" dirty="0" smtClean="0"/>
              <a:t>ad hoc mandate.</a:t>
            </a:r>
            <a:endParaRPr lang="en-GB" dirty="0" smtClean="0"/>
          </a:p>
          <a:p>
            <a:pPr>
              <a:buFont typeface="Arial" pitchFamily="34" charset="0"/>
              <a:buNone/>
              <a:defRPr/>
            </a:pPr>
            <a:endParaRPr lang="fr-BE" dirty="0" smtClean="0"/>
          </a:p>
          <a:p>
            <a:pPr>
              <a:buFont typeface="Arial" pitchFamily="34" charset="0"/>
              <a:buNone/>
              <a:defRPr/>
            </a:pPr>
            <a:r>
              <a:rPr lang="fr-BE" dirty="0" smtClean="0"/>
              <a:t>- MS Administration (MS public administration, no </a:t>
            </a:r>
            <a:r>
              <a:rPr lang="fr-BE" dirty="0" err="1" smtClean="0"/>
              <a:t>need</a:t>
            </a:r>
            <a:r>
              <a:rPr lang="fr-BE" dirty="0" smtClean="0"/>
              <a:t> of </a:t>
            </a:r>
            <a:r>
              <a:rPr lang="fr-BE" dirty="0" err="1" smtClean="0"/>
              <a:t>status</a:t>
            </a:r>
            <a:r>
              <a:rPr lang="fr-BE" dirty="0" smtClean="0"/>
              <a:t> </a:t>
            </a:r>
            <a:r>
              <a:rPr lang="fr-BE" dirty="0" err="1" smtClean="0"/>
              <a:t>toparticipate</a:t>
            </a:r>
            <a:r>
              <a:rPr lang="fr-BE" dirty="0" smtClean="0"/>
              <a:t> in a Twinning </a:t>
            </a:r>
            <a:r>
              <a:rPr lang="fr-BE" dirty="0" err="1" smtClean="0"/>
              <a:t>project</a:t>
            </a:r>
            <a:r>
              <a:rPr lang="fr-BE" dirty="0" smtClean="0"/>
              <a:t>, for </a:t>
            </a:r>
            <a:r>
              <a:rPr lang="fr-BE" dirty="0" err="1" smtClean="0"/>
              <a:t>example</a:t>
            </a:r>
            <a:r>
              <a:rPr lang="fr-BE" dirty="0" smtClean="0"/>
              <a:t> a </a:t>
            </a:r>
            <a:r>
              <a:rPr lang="fr-BE" dirty="0" err="1" smtClean="0"/>
              <a:t>Ministry</a:t>
            </a:r>
            <a:r>
              <a:rPr lang="fr-BE" dirty="0" smtClean="0"/>
              <a:t>)</a:t>
            </a:r>
          </a:p>
          <a:p>
            <a:pPr marL="171688" indent="-171688">
              <a:buFont typeface="Arial" pitchFamily="34" charset="0"/>
              <a:buChar char="•"/>
              <a:defRPr/>
            </a:pPr>
            <a:endParaRPr lang="fr-BE" dirty="0" smtClean="0"/>
          </a:p>
          <a:p>
            <a:pPr marL="171688" indent="-171688">
              <a:buFont typeface="Arial" pitchFamily="34" charset="0"/>
              <a:buChar char="•"/>
              <a:defRPr/>
            </a:pPr>
            <a:r>
              <a:rPr lang="fr-BE" dirty="0" smtClean="0"/>
              <a:t>Full </a:t>
            </a:r>
            <a:r>
              <a:rPr lang="fr-BE" dirty="0" err="1" smtClean="0"/>
              <a:t>Mandated</a:t>
            </a:r>
            <a:r>
              <a:rPr lang="fr-BE" dirty="0" smtClean="0"/>
              <a:t> Body (Public or semi-public administration </a:t>
            </a:r>
            <a:r>
              <a:rPr lang="fr-BE" dirty="0" err="1" smtClean="0"/>
              <a:t>fulfilling</a:t>
            </a:r>
            <a:r>
              <a:rPr lang="fr-BE" dirty="0" smtClean="0"/>
              <a:t> all 5 </a:t>
            </a:r>
            <a:r>
              <a:rPr lang="fr-BE" dirty="0" err="1" smtClean="0"/>
              <a:t>eligibility</a:t>
            </a:r>
            <a:r>
              <a:rPr lang="fr-BE" dirty="0" smtClean="0"/>
              <a:t> </a:t>
            </a:r>
            <a:r>
              <a:rPr lang="fr-BE" dirty="0" err="1" smtClean="0"/>
              <a:t>criterias</a:t>
            </a:r>
            <a:r>
              <a:rPr lang="fr-BE" dirty="0" smtClean="0"/>
              <a:t>)</a:t>
            </a:r>
          </a:p>
          <a:p>
            <a:pPr marL="171688" indent="-171688">
              <a:buFont typeface="Arial" pitchFamily="34" charset="0"/>
              <a:buChar char="•"/>
              <a:defRPr/>
            </a:pPr>
            <a:endParaRPr lang="fr-BE" dirty="0" smtClean="0"/>
          </a:p>
          <a:p>
            <a:pPr marL="171688" indent="-171688">
              <a:buFont typeface="Arial" pitchFamily="34" charset="0"/>
              <a:buChar char="•"/>
              <a:defRPr/>
            </a:pPr>
            <a:r>
              <a:rPr lang="fr-BE" dirty="0" err="1" smtClean="0"/>
              <a:t>Mandated</a:t>
            </a:r>
            <a:r>
              <a:rPr lang="fr-BE" dirty="0" smtClean="0"/>
              <a:t> Body </a:t>
            </a:r>
            <a:r>
              <a:rPr lang="fr-BE" dirty="0" err="1" smtClean="0"/>
              <a:t>Restricted</a:t>
            </a:r>
            <a:r>
              <a:rPr lang="fr-BE" dirty="0" smtClean="0"/>
              <a:t> (</a:t>
            </a:r>
            <a:r>
              <a:rPr lang="fr-BE" dirty="0" err="1" smtClean="0"/>
              <a:t>criterion</a:t>
            </a:r>
            <a:r>
              <a:rPr lang="fr-BE" dirty="0" smtClean="0"/>
              <a:t> 2 and/or 3 are </a:t>
            </a:r>
            <a:r>
              <a:rPr lang="fr-BE" dirty="0" err="1" smtClean="0"/>
              <a:t>partially</a:t>
            </a:r>
            <a:r>
              <a:rPr lang="fr-BE" dirty="0" smtClean="0"/>
              <a:t> met)</a:t>
            </a:r>
          </a:p>
          <a:p>
            <a:pPr marL="171688" indent="-171688">
              <a:buFont typeface="Arial" pitchFamily="34" charset="0"/>
              <a:buChar char="•"/>
              <a:defRPr/>
            </a:pPr>
            <a:endParaRPr lang="fr-BE" dirty="0" smtClean="0"/>
          </a:p>
          <a:p>
            <a:pPr marL="171688" indent="-171688">
              <a:buFont typeface="Arial" pitchFamily="34" charset="0"/>
              <a:buChar char="•"/>
              <a:defRPr/>
            </a:pPr>
            <a:r>
              <a:rPr lang="fr-BE" dirty="0" smtClean="0"/>
              <a:t>Ad Hoc </a:t>
            </a:r>
            <a:r>
              <a:rPr lang="fr-BE" dirty="0" err="1" smtClean="0"/>
              <a:t>Mandated</a:t>
            </a:r>
            <a:r>
              <a:rPr lang="fr-BE" dirty="0" smtClean="0"/>
              <a:t> Body </a:t>
            </a:r>
            <a:r>
              <a:rPr lang="fr-BE" dirty="0" err="1" smtClean="0"/>
              <a:t>Status</a:t>
            </a:r>
            <a:r>
              <a:rPr lang="fr-BE" dirty="0" smtClean="0"/>
              <a:t> (institution </a:t>
            </a:r>
            <a:r>
              <a:rPr lang="fr-BE" dirty="0" err="1" smtClean="0"/>
              <a:t>with</a:t>
            </a:r>
            <a:r>
              <a:rPr lang="fr-BE" dirty="0" smtClean="0"/>
              <a:t> a </a:t>
            </a:r>
            <a:r>
              <a:rPr lang="fr-BE" dirty="0" err="1" smtClean="0"/>
              <a:t>specialised</a:t>
            </a:r>
            <a:r>
              <a:rPr lang="fr-BE" dirty="0" smtClean="0"/>
              <a:t> area of expertise, </a:t>
            </a:r>
            <a:r>
              <a:rPr lang="fr-BE" dirty="0" err="1" smtClean="0"/>
              <a:t>contributing</a:t>
            </a:r>
            <a:r>
              <a:rPr lang="fr-BE" dirty="0" smtClean="0"/>
              <a:t> to </a:t>
            </a:r>
            <a:r>
              <a:rPr lang="fr-BE" dirty="0" err="1" smtClean="0"/>
              <a:t>some</a:t>
            </a:r>
            <a:r>
              <a:rPr lang="fr-BE" dirty="0" smtClean="0"/>
              <a:t> </a:t>
            </a:r>
            <a:r>
              <a:rPr lang="fr-BE" dirty="0" err="1" smtClean="0"/>
              <a:t>activities</a:t>
            </a:r>
            <a:r>
              <a:rPr lang="fr-BE" dirty="0" smtClean="0"/>
              <a:t> of a </a:t>
            </a:r>
            <a:r>
              <a:rPr lang="fr-BE" dirty="0" err="1" smtClean="0"/>
              <a:t>specific</a:t>
            </a:r>
            <a:r>
              <a:rPr lang="fr-BE" dirty="0" smtClean="0"/>
              <a:t> </a:t>
            </a:r>
            <a:r>
              <a:rPr lang="fr-BE" dirty="0" err="1" smtClean="0"/>
              <a:t>project</a:t>
            </a:r>
            <a:r>
              <a:rPr lang="fr-BE" dirty="0" smtClean="0"/>
              <a:t> – </a:t>
            </a:r>
            <a:r>
              <a:rPr lang="fr-BE" dirty="0" err="1" smtClean="0"/>
              <a:t>valid</a:t>
            </a:r>
            <a:r>
              <a:rPr lang="fr-BE" dirty="0" smtClean="0"/>
              <a:t> for a </a:t>
            </a:r>
            <a:r>
              <a:rPr lang="fr-BE" dirty="0" err="1" smtClean="0"/>
              <a:t>specific</a:t>
            </a:r>
            <a:r>
              <a:rPr lang="fr-BE" dirty="0" smtClean="0"/>
              <a:t> </a:t>
            </a:r>
            <a:r>
              <a:rPr lang="fr-BE" dirty="0" err="1" smtClean="0"/>
              <a:t>project</a:t>
            </a:r>
            <a:r>
              <a:rPr lang="fr-BE" dirty="0" smtClean="0"/>
              <a:t>)</a:t>
            </a:r>
          </a:p>
          <a:p>
            <a:pPr marL="171688" indent="-171688">
              <a:buFont typeface="Arial" pitchFamily="34" charset="0"/>
              <a:buChar char="•"/>
              <a:defRPr/>
            </a:pPr>
            <a:endParaRPr lang="fr-BE" dirty="0" smtClean="0"/>
          </a:p>
          <a:p>
            <a:pPr marL="171688" indent="-171688">
              <a:buFont typeface="Arial" pitchFamily="34" charset="0"/>
              <a:buChar char="•"/>
              <a:defRPr/>
            </a:pPr>
            <a:r>
              <a:rPr lang="fr-BE" dirty="0" smtClean="0"/>
              <a:t>Ad Hoc </a:t>
            </a:r>
            <a:r>
              <a:rPr lang="fr-BE" dirty="0" err="1" smtClean="0"/>
              <a:t>Mandated</a:t>
            </a:r>
            <a:r>
              <a:rPr lang="fr-BE" dirty="0" smtClean="0"/>
              <a:t> Body </a:t>
            </a:r>
            <a:r>
              <a:rPr lang="fr-BE" dirty="0" err="1" smtClean="0"/>
              <a:t>Status</a:t>
            </a:r>
            <a:r>
              <a:rPr lang="fr-BE" dirty="0" smtClean="0"/>
              <a:t> </a:t>
            </a:r>
            <a:r>
              <a:rPr lang="fr-BE" dirty="0" err="1" smtClean="0"/>
              <a:t>Restricted</a:t>
            </a:r>
            <a:endParaRPr lang="fr-BE" dirty="0" smtClean="0"/>
          </a:p>
          <a:p>
            <a:pPr>
              <a:buFont typeface="Arial" pitchFamily="34" charset="0"/>
              <a:buNone/>
              <a:defRPr/>
            </a:pPr>
            <a:r>
              <a:rPr lang="fr-BE" dirty="0" smtClean="0"/>
              <a:t>(</a:t>
            </a:r>
            <a:r>
              <a:rPr lang="fr-BE" dirty="0" err="1" smtClean="0"/>
              <a:t>excluded</a:t>
            </a:r>
            <a:r>
              <a:rPr lang="fr-BE" dirty="0" smtClean="0"/>
              <a:t> </a:t>
            </a:r>
            <a:r>
              <a:rPr lang="fr-BE" dirty="0" err="1" smtClean="0"/>
              <a:t>from</a:t>
            </a:r>
            <a:r>
              <a:rPr lang="fr-BE" dirty="0" smtClean="0"/>
              <a:t> </a:t>
            </a:r>
            <a:r>
              <a:rPr lang="fr-BE" dirty="0" err="1" smtClean="0"/>
              <a:t>tendering</a:t>
            </a:r>
            <a:r>
              <a:rPr lang="fr-BE" dirty="0" smtClean="0"/>
              <a:t> </a:t>
            </a:r>
            <a:r>
              <a:rPr lang="fr-BE" dirty="0" err="1" smtClean="0"/>
              <a:t>commercially</a:t>
            </a:r>
            <a:r>
              <a:rPr lang="fr-BE" dirty="0" smtClean="0"/>
              <a:t> for </a:t>
            </a:r>
            <a:r>
              <a:rPr lang="fr-BE" dirty="0" err="1" smtClean="0"/>
              <a:t>follow</a:t>
            </a:r>
            <a:r>
              <a:rPr lang="fr-BE" dirty="0" smtClean="0"/>
              <a:t>-up </a:t>
            </a:r>
            <a:r>
              <a:rPr lang="fr-BE" dirty="0" err="1" smtClean="0"/>
              <a:t>contracts</a:t>
            </a:r>
            <a:r>
              <a:rPr lang="fr-BE" dirty="0" smtClean="0"/>
              <a:t> to the Twinning </a:t>
            </a:r>
            <a:r>
              <a:rPr lang="fr-BE" dirty="0" err="1" smtClean="0"/>
              <a:t>projects</a:t>
            </a:r>
            <a:r>
              <a:rPr lang="fr-BE" dirty="0" smtClean="0"/>
              <a:t>)</a:t>
            </a:r>
          </a:p>
          <a:p>
            <a:pPr>
              <a:defRPr/>
            </a:pPr>
            <a:endParaRPr lang="en-GB" dirty="0"/>
          </a:p>
        </p:txBody>
      </p:sp>
      <p:sp>
        <p:nvSpPr>
          <p:cNvPr id="37892" name="Slide Number Placeholder 3"/>
          <p:cNvSpPr>
            <a:spLocks noGrp="1"/>
          </p:cNvSpPr>
          <p:nvPr>
            <p:ph type="sldNum" sz="quarter" idx="5"/>
          </p:nvPr>
        </p:nvSpPr>
        <p:spPr>
          <a:noFill/>
        </p:spPr>
        <p:txBody>
          <a:bodyPr/>
          <a:lstStyle>
            <a:lvl1pPr defTabSz="912045" eaLnBrk="0" hangingPunct="0">
              <a:spcBef>
                <a:spcPct val="30000"/>
              </a:spcBef>
              <a:defRPr sz="1200">
                <a:solidFill>
                  <a:schemeClr val="tx1"/>
                </a:solidFill>
                <a:latin typeface="Arial" charset="0"/>
              </a:defRPr>
            </a:lvl1pPr>
            <a:lvl2pPr marL="743030" indent="-285413" defTabSz="912045" eaLnBrk="0" hangingPunct="0">
              <a:spcBef>
                <a:spcPct val="30000"/>
              </a:spcBef>
              <a:defRPr sz="1200">
                <a:solidFill>
                  <a:schemeClr val="tx1"/>
                </a:solidFill>
                <a:latin typeface="Arial" charset="0"/>
              </a:defRPr>
            </a:lvl2pPr>
            <a:lvl3pPr marL="1143246" indent="-228012" defTabSz="912045" eaLnBrk="0" hangingPunct="0">
              <a:spcBef>
                <a:spcPct val="30000"/>
              </a:spcBef>
              <a:defRPr sz="1200">
                <a:solidFill>
                  <a:schemeClr val="tx1"/>
                </a:solidFill>
                <a:latin typeface="Arial" charset="0"/>
              </a:defRPr>
            </a:lvl3pPr>
            <a:lvl4pPr marL="1600863" indent="-228012" defTabSz="912045" eaLnBrk="0" hangingPunct="0">
              <a:spcBef>
                <a:spcPct val="30000"/>
              </a:spcBef>
              <a:defRPr sz="1200">
                <a:solidFill>
                  <a:schemeClr val="tx1"/>
                </a:solidFill>
                <a:latin typeface="Arial" charset="0"/>
              </a:defRPr>
            </a:lvl4pPr>
            <a:lvl5pPr marL="2060075" indent="-228012" defTabSz="912045" eaLnBrk="0" hangingPunct="0">
              <a:spcBef>
                <a:spcPct val="30000"/>
              </a:spcBef>
              <a:defRPr sz="1200">
                <a:solidFill>
                  <a:schemeClr val="tx1"/>
                </a:solidFill>
                <a:latin typeface="Arial" charset="0"/>
              </a:defRPr>
            </a:lvl5pPr>
            <a:lvl6pPr marL="2519286" indent="-228012" defTabSz="912045" eaLnBrk="0" fontAlgn="base" hangingPunct="0">
              <a:spcBef>
                <a:spcPct val="30000"/>
              </a:spcBef>
              <a:spcAft>
                <a:spcPct val="0"/>
              </a:spcAft>
              <a:defRPr sz="1200">
                <a:solidFill>
                  <a:schemeClr val="tx1"/>
                </a:solidFill>
                <a:latin typeface="Arial" charset="0"/>
              </a:defRPr>
            </a:lvl6pPr>
            <a:lvl7pPr marL="2978498" indent="-228012" defTabSz="912045" eaLnBrk="0" fontAlgn="base" hangingPunct="0">
              <a:spcBef>
                <a:spcPct val="30000"/>
              </a:spcBef>
              <a:spcAft>
                <a:spcPct val="0"/>
              </a:spcAft>
              <a:defRPr sz="1200">
                <a:solidFill>
                  <a:schemeClr val="tx1"/>
                </a:solidFill>
                <a:latin typeface="Arial" charset="0"/>
              </a:defRPr>
            </a:lvl7pPr>
            <a:lvl8pPr marL="3437710" indent="-228012" defTabSz="912045" eaLnBrk="0" fontAlgn="base" hangingPunct="0">
              <a:spcBef>
                <a:spcPct val="30000"/>
              </a:spcBef>
              <a:spcAft>
                <a:spcPct val="0"/>
              </a:spcAft>
              <a:defRPr sz="1200">
                <a:solidFill>
                  <a:schemeClr val="tx1"/>
                </a:solidFill>
                <a:latin typeface="Arial" charset="0"/>
              </a:defRPr>
            </a:lvl8pPr>
            <a:lvl9pPr marL="3896921" indent="-228012" defTabSz="91204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87B6CB0-E854-4945-8422-8677D0DECE6D}" type="slidenum">
              <a:rPr lang="en-GB" altLang="en-US" smtClean="0"/>
              <a:pPr eaLnBrk="1" hangingPunct="1">
                <a:spcBef>
                  <a:spcPct val="0"/>
                </a:spcBef>
              </a:pPr>
              <a:t>14</a:t>
            </a:fld>
            <a:endParaRPr lang="en-GB"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09A25738-5FF5-4D1F-B940-01F9ABEEBCC8}" type="slidenum">
              <a:rPr lang="en-GB" smtClean="0"/>
              <a:t>15</a:t>
            </a:fld>
            <a:endParaRPr lang="en-GB"/>
          </a:p>
        </p:txBody>
      </p:sp>
    </p:spTree>
    <p:extLst>
      <p:ext uri="{BB962C8B-B14F-4D97-AF65-F5344CB8AC3E}">
        <p14:creationId xmlns:p14="http://schemas.microsoft.com/office/powerpoint/2010/main" val="6062699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actors, the lead MS administration is represented by the PL, the counterpart administration is represented by its PL (PL counterpart)</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16</a:t>
            </a:fld>
            <a:endParaRPr lang="en-GB"/>
          </a:p>
        </p:txBody>
      </p:sp>
    </p:spTree>
    <p:extLst>
      <p:ext uri="{BB962C8B-B14F-4D97-AF65-F5344CB8AC3E}">
        <p14:creationId xmlns:p14="http://schemas.microsoft.com/office/powerpoint/2010/main" val="13597548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change of the Junior Partner Project Leader is not foreseen as a major change in Twinning and Junior Partner doesn't sign the contract. According to the point before, so the side letter should be enough for notifying this modification</a:t>
            </a:r>
            <a:r>
              <a:rPr lang="en-US" dirty="0" smtClean="0"/>
              <a:t>.</a:t>
            </a:r>
          </a:p>
          <a:p>
            <a:endParaRPr lang="en-GB" dirty="0" smtClean="0"/>
          </a:p>
          <a:p>
            <a:r>
              <a:rPr lang="en-GB" dirty="0" smtClean="0"/>
              <a:t>According </a:t>
            </a:r>
            <a:r>
              <a:rPr lang="en-GB" dirty="0"/>
              <a:t>to the Twinning Manual 2012, the attendance of the Junior PL to a </a:t>
            </a:r>
            <a:r>
              <a:rPr lang="en-GB" dirty="0" err="1"/>
              <a:t>PStC</a:t>
            </a:r>
            <a:r>
              <a:rPr lang="en-GB" dirty="0"/>
              <a:t> is not compulsory, but 'recommended' (section 4.3). </a:t>
            </a:r>
            <a:endParaRPr lang="en-GB" dirty="0" smtClean="0"/>
          </a:p>
          <a:p>
            <a:endParaRPr lang="en-GB" dirty="0"/>
          </a:p>
          <a:p>
            <a:r>
              <a:rPr lang="en-GB" dirty="0"/>
              <a:t>On the other hand, section 4.1 specifies that: "In the case of implementation by a Consortium, the MS Project leader and the RTA must ensure that the junior partner it fully involved in the preparation of the operative side letter and immediately informed of the details of activities, in particular with regard to its contribution to the project."</a:t>
            </a:r>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17</a:t>
            </a:fld>
            <a:endParaRPr lang="en-GB"/>
          </a:p>
        </p:txBody>
      </p:sp>
    </p:spTree>
    <p:extLst>
      <p:ext uri="{BB962C8B-B14F-4D97-AF65-F5344CB8AC3E}">
        <p14:creationId xmlns:p14="http://schemas.microsoft.com/office/powerpoint/2010/main" val="37740125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18</a:t>
            </a:fld>
            <a:endParaRPr lang="en-GB"/>
          </a:p>
        </p:txBody>
      </p:sp>
    </p:spTree>
    <p:extLst>
      <p:ext uri="{BB962C8B-B14F-4D97-AF65-F5344CB8AC3E}">
        <p14:creationId xmlns:p14="http://schemas.microsoft.com/office/powerpoint/2010/main" val="19832754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19</a:t>
            </a:fld>
            <a:endParaRPr lang="en-GB"/>
          </a:p>
        </p:txBody>
      </p:sp>
    </p:spTree>
    <p:extLst>
      <p:ext uri="{BB962C8B-B14F-4D97-AF65-F5344CB8AC3E}">
        <p14:creationId xmlns:p14="http://schemas.microsoft.com/office/powerpoint/2010/main" val="2575643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09A25738-5FF5-4D1F-B940-01F9ABEEBCC8}" type="slidenum">
              <a:rPr lang="en-GB" smtClean="0"/>
              <a:t>2</a:t>
            </a:fld>
            <a:endParaRPr lang="en-GB"/>
          </a:p>
        </p:txBody>
      </p:sp>
    </p:spTree>
    <p:extLst>
      <p:ext uri="{BB962C8B-B14F-4D97-AF65-F5344CB8AC3E}">
        <p14:creationId xmlns:p14="http://schemas.microsoft.com/office/powerpoint/2010/main" val="41515490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One or two, the MS must demonstrate it is more economical to recruit a </a:t>
            </a:r>
            <a:r>
              <a:rPr lang="en-GB" sz="1200" b="1" dirty="0" smtClean="0"/>
              <a:t>language assistant </a:t>
            </a:r>
            <a:r>
              <a:rPr lang="en-GB" sz="1200" dirty="0" smtClean="0"/>
              <a:t>than to use the budget line for interpretation, c</a:t>
            </a:r>
            <a:r>
              <a:rPr lang="fr-BE" sz="1200" dirty="0" err="1" smtClean="0"/>
              <a:t>lear</a:t>
            </a:r>
            <a:r>
              <a:rPr lang="fr-BE" sz="1200" dirty="0" smtClean="0"/>
              <a:t> distribution of </a:t>
            </a:r>
            <a:r>
              <a:rPr lang="fr-BE" sz="1200" dirty="0" err="1" smtClean="0"/>
              <a:t>tasks</a:t>
            </a:r>
            <a:r>
              <a:rPr lang="fr-BE" sz="1200" dirty="0" smtClean="0"/>
              <a:t>: </a:t>
            </a:r>
            <a:r>
              <a:rPr lang="fr-BE" sz="1200" dirty="0" err="1" smtClean="0"/>
              <a:t>Interpreter</a:t>
            </a:r>
            <a:r>
              <a:rPr lang="fr-BE" sz="1200" dirty="0" smtClean="0"/>
              <a:t>/translator/administrative </a:t>
            </a:r>
            <a:r>
              <a:rPr lang="fr-BE" sz="1200" dirty="0" err="1" smtClean="0"/>
              <a:t>tasks</a:t>
            </a:r>
            <a:r>
              <a:rPr lang="fr-BE" sz="1200" dirty="0" smtClean="0"/>
              <a:t>;</a:t>
            </a:r>
          </a:p>
          <a:p>
            <a:endParaRPr lang="en-GB" sz="1200" dirty="0" smtClean="0"/>
          </a:p>
          <a:p>
            <a:r>
              <a:rPr lang="en-GB" sz="1200" dirty="0" smtClean="0"/>
              <a:t>Can be </a:t>
            </a:r>
            <a:r>
              <a:rPr lang="en-GB" sz="1200" b="1" dirty="0" smtClean="0"/>
              <a:t>identified and selected</a:t>
            </a:r>
            <a:r>
              <a:rPr lang="en-GB" sz="1200" dirty="0" smtClean="0"/>
              <a:t> before the implementation period </a:t>
            </a:r>
            <a:r>
              <a:rPr lang="en-GB" sz="1200" b="1" dirty="0" smtClean="0"/>
              <a:t>during </a:t>
            </a:r>
            <a:r>
              <a:rPr lang="en-GB" sz="1200" dirty="0" smtClean="0"/>
              <a:t>the </a:t>
            </a:r>
            <a:r>
              <a:rPr lang="en-GB" sz="1200" b="1" dirty="0" smtClean="0"/>
              <a:t>contract preparation</a:t>
            </a:r>
            <a:r>
              <a:rPr lang="en-GB" sz="1200" dirty="0" smtClean="0"/>
              <a:t> so he/she/they are operational from the very first day of venue of the RTA;</a:t>
            </a:r>
          </a:p>
          <a:p>
            <a:endParaRPr lang="fr-BE" sz="1200" dirty="0" smtClean="0"/>
          </a:p>
          <a:p>
            <a:r>
              <a:rPr lang="fr-BE" sz="1200" dirty="0" smtClean="0"/>
              <a:t>If the RTA assistant must </a:t>
            </a:r>
            <a:r>
              <a:rPr lang="fr-BE" sz="1200" dirty="0" err="1" smtClean="0"/>
              <a:t>be</a:t>
            </a:r>
            <a:r>
              <a:rPr lang="fr-BE" sz="1200" dirty="0" smtClean="0"/>
              <a:t> </a:t>
            </a:r>
            <a:r>
              <a:rPr lang="fr-BE" sz="1200" dirty="0" err="1" smtClean="0"/>
              <a:t>replaced</a:t>
            </a:r>
            <a:r>
              <a:rPr lang="fr-BE" sz="1200" dirty="0" smtClean="0"/>
              <a:t>, a new</a:t>
            </a:r>
            <a:r>
              <a:rPr lang="fr-BE" sz="1200" b="1" dirty="0" smtClean="0"/>
              <a:t> public </a:t>
            </a:r>
            <a:r>
              <a:rPr lang="fr-BE" sz="1200" b="1" dirty="0" err="1" smtClean="0"/>
              <a:t>selection</a:t>
            </a:r>
            <a:r>
              <a:rPr lang="fr-BE" sz="1200" b="1" dirty="0" smtClean="0"/>
              <a:t> </a:t>
            </a:r>
            <a:r>
              <a:rPr lang="fr-BE" sz="1200" b="1" dirty="0" err="1" smtClean="0"/>
              <a:t>procedure</a:t>
            </a:r>
            <a:r>
              <a:rPr lang="fr-BE" sz="1200" b="1" dirty="0" smtClean="0"/>
              <a:t> </a:t>
            </a:r>
            <a:r>
              <a:rPr lang="fr-BE" sz="1200" dirty="0" smtClean="0"/>
              <a:t>must </a:t>
            </a:r>
            <a:r>
              <a:rPr lang="fr-BE" sz="1200" dirty="0" err="1" smtClean="0"/>
              <a:t>be</a:t>
            </a:r>
            <a:r>
              <a:rPr lang="fr-BE" sz="1200" dirty="0" smtClean="0"/>
              <a:t> </a:t>
            </a:r>
            <a:r>
              <a:rPr lang="fr-BE" sz="1200" dirty="0" err="1" smtClean="0"/>
              <a:t>carried</a:t>
            </a:r>
            <a:r>
              <a:rPr lang="fr-BE" sz="1200" dirty="0" smtClean="0"/>
              <a:t> out </a:t>
            </a:r>
            <a:r>
              <a:rPr lang="fr-BE" sz="1200" dirty="0" err="1" smtClean="0"/>
              <a:t>with</a:t>
            </a:r>
            <a:r>
              <a:rPr lang="fr-BE" sz="1200" dirty="0" smtClean="0"/>
              <a:t> public </a:t>
            </a:r>
            <a:r>
              <a:rPr lang="fr-BE" sz="1200" dirty="0" err="1" smtClean="0"/>
              <a:t>advertisement</a:t>
            </a:r>
            <a:r>
              <a:rPr lang="fr-BE" sz="1200" dirty="0" smtClean="0"/>
              <a:t> (</a:t>
            </a:r>
            <a:r>
              <a:rPr lang="fr-BE" sz="1200" dirty="0" err="1" smtClean="0"/>
              <a:t>beneficiary's</a:t>
            </a:r>
            <a:r>
              <a:rPr lang="fr-BE" sz="1200" dirty="0" smtClean="0"/>
              <a:t> </a:t>
            </a:r>
            <a:r>
              <a:rPr lang="fr-BE" sz="1200" dirty="0" err="1" smtClean="0"/>
              <a:t>webpage</a:t>
            </a:r>
            <a:r>
              <a:rPr lang="fr-BE" sz="1200" dirty="0" smtClean="0"/>
              <a:t>, EU </a:t>
            </a:r>
            <a:r>
              <a:rPr lang="fr-BE" sz="1200" dirty="0" err="1" smtClean="0"/>
              <a:t>Delegation</a:t>
            </a:r>
            <a:r>
              <a:rPr lang="fr-BE" sz="1200" dirty="0" smtClean="0"/>
              <a:t>, </a:t>
            </a:r>
            <a:r>
              <a:rPr lang="fr-BE" sz="1200" dirty="0" err="1" smtClean="0"/>
              <a:t>newspapers</a:t>
            </a:r>
            <a:r>
              <a:rPr lang="fr-BE" sz="1200" dirty="0" smtClean="0"/>
              <a:t>);</a:t>
            </a:r>
          </a:p>
          <a:p>
            <a:endParaRPr lang="fr-BE" sz="1200" dirty="0" smtClean="0"/>
          </a:p>
          <a:p>
            <a:r>
              <a:rPr lang="fr-BE" sz="1200" dirty="0" smtClean="0"/>
              <a:t>If RTA assistant </a:t>
            </a:r>
            <a:r>
              <a:rPr lang="fr-BE" sz="1200" dirty="0" err="1" smtClean="0"/>
              <a:t>participates</a:t>
            </a:r>
            <a:r>
              <a:rPr lang="fr-BE" sz="1200" dirty="0" smtClean="0"/>
              <a:t> as </a:t>
            </a:r>
            <a:r>
              <a:rPr lang="fr-BE" sz="1200" b="1" dirty="0" err="1" smtClean="0"/>
              <a:t>interpreter</a:t>
            </a:r>
            <a:r>
              <a:rPr lang="fr-BE" sz="1200" dirty="0" smtClean="0"/>
              <a:t> in </a:t>
            </a:r>
            <a:r>
              <a:rPr lang="fr-BE" sz="1200" b="1" dirty="0" err="1" smtClean="0"/>
              <a:t>study</a:t>
            </a:r>
            <a:r>
              <a:rPr lang="fr-BE" sz="1200" b="1" dirty="0" smtClean="0"/>
              <a:t> </a:t>
            </a:r>
            <a:r>
              <a:rPr lang="fr-BE" sz="1200" b="1" dirty="0" err="1" smtClean="0"/>
              <a:t>visit</a:t>
            </a:r>
            <a:r>
              <a:rPr lang="fr-BE" sz="1200" dirty="0" smtClean="0"/>
              <a:t>, </a:t>
            </a:r>
            <a:r>
              <a:rPr lang="fr-BE" sz="1200" dirty="0" err="1" smtClean="0"/>
              <a:t>he</a:t>
            </a:r>
            <a:r>
              <a:rPr lang="fr-BE" sz="1200" dirty="0" smtClean="0"/>
              <a:t>/</a:t>
            </a:r>
            <a:r>
              <a:rPr lang="fr-BE" sz="1200" dirty="0" err="1" smtClean="0"/>
              <a:t>she</a:t>
            </a:r>
            <a:r>
              <a:rPr lang="fr-BE" sz="1200" dirty="0" smtClean="0"/>
              <a:t> </a:t>
            </a:r>
            <a:r>
              <a:rPr lang="en-GB" sz="1200" dirty="0" smtClean="0"/>
              <a:t>receives travel costs and Per Diem but no interpretation fees;</a:t>
            </a:r>
          </a:p>
          <a:p>
            <a:endParaRPr lang="en-GB" sz="1200" dirty="0" smtClean="0"/>
          </a:p>
          <a:p>
            <a:r>
              <a:rPr lang="fr-BE" sz="1200" dirty="0" smtClean="0"/>
              <a:t>Service </a:t>
            </a:r>
            <a:r>
              <a:rPr lang="fr-BE" sz="1200" dirty="0" err="1" smtClean="0"/>
              <a:t>contract</a:t>
            </a:r>
            <a:r>
              <a:rPr lang="fr-BE" sz="1200" dirty="0" smtClean="0"/>
              <a:t> (local </a:t>
            </a:r>
            <a:r>
              <a:rPr lang="fr-BE" sz="1200" dirty="0" err="1" smtClean="0"/>
              <a:t>legislation</a:t>
            </a:r>
            <a:r>
              <a:rPr lang="fr-BE" sz="1200" dirty="0" smtClean="0"/>
              <a:t> </a:t>
            </a:r>
            <a:r>
              <a:rPr lang="fr-BE" sz="1200" dirty="0" err="1" smtClean="0"/>
              <a:t>applyes</a:t>
            </a:r>
            <a:r>
              <a:rPr lang="fr-BE" sz="1200" dirty="0" smtClean="0"/>
              <a:t>) </a:t>
            </a:r>
            <a:r>
              <a:rPr lang="fr-BE" sz="1200" dirty="0" err="1" smtClean="0"/>
              <a:t>should</a:t>
            </a:r>
            <a:r>
              <a:rPr lang="fr-BE" sz="1200" dirty="0" smtClean="0"/>
              <a:t> </a:t>
            </a:r>
            <a:r>
              <a:rPr lang="fr-BE" sz="1200" dirty="0" err="1" smtClean="0"/>
              <a:t>start</a:t>
            </a:r>
            <a:r>
              <a:rPr lang="fr-BE" sz="1200" dirty="0" smtClean="0"/>
              <a:t> </a:t>
            </a:r>
            <a:r>
              <a:rPr lang="fr-BE" sz="1200" dirty="0" err="1" smtClean="0"/>
              <a:t>day</a:t>
            </a:r>
            <a:r>
              <a:rPr lang="fr-BE" sz="1200" dirty="0" smtClean="0"/>
              <a:t> of </a:t>
            </a:r>
            <a:r>
              <a:rPr lang="fr-BE" sz="1200" dirty="0" err="1" smtClean="0"/>
              <a:t>arrival</a:t>
            </a:r>
            <a:r>
              <a:rPr lang="fr-BE" sz="1200" dirty="0" smtClean="0"/>
              <a:t> of RTA, </a:t>
            </a:r>
            <a:r>
              <a:rPr lang="fr-BE" sz="1200" b="1" dirty="0" smtClean="0"/>
              <a:t>not </a:t>
            </a:r>
            <a:r>
              <a:rPr lang="fr-BE" sz="1200" b="1" dirty="0" err="1" smtClean="0"/>
              <a:t>before</a:t>
            </a:r>
            <a:r>
              <a:rPr lang="fr-BE" sz="1200" b="1" dirty="0" smtClean="0"/>
              <a:t>.</a:t>
            </a:r>
            <a:endParaRPr lang="en-GB" sz="1200" b="1" dirty="0" smtClean="0"/>
          </a:p>
          <a:p>
            <a:r>
              <a:rPr lang="en-GB" dirty="0" smtClean="0"/>
              <a:t>pages </a:t>
            </a:r>
            <a:r>
              <a:rPr lang="en-GB" dirty="0"/>
              <a:t>84-85</a:t>
            </a:r>
            <a:endParaRPr lang="en-GB" sz="1400" dirty="0"/>
          </a:p>
          <a:p>
            <a:pPr lvl="1"/>
            <a:r>
              <a:rPr lang="en-GB" sz="900" b="1" dirty="0"/>
              <a:t>"</a:t>
            </a:r>
            <a:r>
              <a:rPr lang="en-GB" b="1" dirty="0"/>
              <a:t>RTA Assistant</a:t>
            </a:r>
          </a:p>
          <a:p>
            <a:r>
              <a:rPr lang="en-GB" dirty="0"/>
              <a:t>The RTA should have a full time project assistant at his/her disposal for the purposes of translation and interpretation on a daily basis and general project duties. In most cases the costs for hiring an assistant have to be included in the project budget. </a:t>
            </a:r>
          </a:p>
          <a:p>
            <a:r>
              <a:rPr lang="en-GB" dirty="0"/>
              <a:t>Only in very exceptional cases should the requirement for an assistant be waived. </a:t>
            </a:r>
          </a:p>
          <a:p>
            <a:r>
              <a:rPr lang="en-GB" dirty="0"/>
              <a:t>Note that project assistants remunerated by the project can</a:t>
            </a:r>
            <a:r>
              <a:rPr lang="en-GB" b="1" dirty="0"/>
              <a:t>not</a:t>
            </a:r>
            <a:r>
              <a:rPr lang="en-GB" dirty="0"/>
              <a:t> have or recently (past six months) have had any contractual relation with the beneficiary administration.</a:t>
            </a:r>
          </a:p>
          <a:p>
            <a:r>
              <a:rPr lang="en-GB" dirty="0"/>
              <a:t>The recruitment of a suitable project assistant may commence before signature of the Twinning Contract and particulars inserted in the Twinning work plan. A minimum of three candidates must be assessed/ interviewed.</a:t>
            </a:r>
          </a:p>
          <a:p>
            <a:r>
              <a:rPr lang="en-GB" dirty="0"/>
              <a:t>(…)</a:t>
            </a:r>
          </a:p>
          <a:p>
            <a:r>
              <a:rPr lang="en-GB" dirty="0"/>
              <a:t>In line with these provisions the contract with the RTA assistant will be prepared and entered into either by the MS Project Leader or by the CA. </a:t>
            </a:r>
          </a:p>
          <a:p>
            <a:r>
              <a:rPr lang="en-GB" b="1" dirty="0"/>
              <a:t>If the service contract for the RTA assistant is entered into by the MS project Leader</a:t>
            </a:r>
            <a:r>
              <a:rPr lang="en-GB" dirty="0"/>
              <a:t>, he/she will comply with the contract award procedures detailed in the public procurement legislation of his/her Member State, provided it is compliant with the relevant European legislation.  </a:t>
            </a:r>
          </a:p>
          <a:p>
            <a:r>
              <a:rPr lang="en-GB" b="1" dirty="0"/>
              <a:t>(…)</a:t>
            </a:r>
            <a:endParaRPr lang="en-GB" dirty="0"/>
          </a:p>
          <a:p>
            <a:r>
              <a:rPr lang="en-GB" dirty="0"/>
              <a:t>Whatever the procedure followed (service contract by MS project Leader or by AO) the RTA will have the decisive say into the choice of his/her assistant. This decisive input by the RTA is crucial and cannot be discarded. </a:t>
            </a:r>
          </a:p>
          <a:p>
            <a:r>
              <a:rPr lang="en-GB" dirty="0"/>
              <a:t>The classification list possibly prepared in the framework of a selection procedure cannot be used if, at a later moment, the RTA Assistant needs to be replaced. In such case a full new selection procedure must be launched.</a:t>
            </a:r>
          </a:p>
          <a:p>
            <a:endParaRPr lang="en-GB" dirty="0"/>
          </a:p>
        </p:txBody>
      </p:sp>
      <p:sp>
        <p:nvSpPr>
          <p:cNvPr id="4" name="Slide Number Placeholder 3"/>
          <p:cNvSpPr>
            <a:spLocks noGrp="1"/>
          </p:cNvSpPr>
          <p:nvPr>
            <p:ph type="sldNum" sz="quarter" idx="10"/>
          </p:nvPr>
        </p:nvSpPr>
        <p:spPr/>
        <p:txBody>
          <a:bodyPr/>
          <a:lstStyle/>
          <a:p>
            <a:fld id="{A0200F4F-8161-429E-B2F8-E19C2E4AAFBF}" type="slidenum">
              <a:rPr lang="en-GB" smtClean="0"/>
              <a:t>20</a:t>
            </a:fld>
            <a:endParaRPr lang="en-GB"/>
          </a:p>
        </p:txBody>
      </p:sp>
    </p:spTree>
    <p:extLst>
      <p:ext uri="{BB962C8B-B14F-4D97-AF65-F5344CB8AC3E}">
        <p14:creationId xmlns:p14="http://schemas.microsoft.com/office/powerpoint/2010/main" val="5617223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Not to </a:t>
            </a:r>
            <a:r>
              <a:rPr lang="fr-BE" dirty="0" err="1" smtClean="0"/>
              <a:t>forget</a:t>
            </a:r>
            <a:r>
              <a:rPr lang="fr-BE" dirty="0" smtClean="0"/>
              <a:t> </a:t>
            </a:r>
            <a:r>
              <a:rPr lang="fr-BE" dirty="0" err="1" smtClean="0"/>
              <a:t>most</a:t>
            </a:r>
            <a:r>
              <a:rPr lang="fr-BE" dirty="0" smtClean="0"/>
              <a:t> essential </a:t>
            </a:r>
            <a:r>
              <a:rPr lang="fr-BE" dirty="0" err="1" smtClean="0"/>
              <a:t>actor</a:t>
            </a:r>
            <a:r>
              <a:rPr lang="fr-BE" dirty="0" smtClean="0"/>
              <a:t>: the </a:t>
            </a:r>
            <a:r>
              <a:rPr lang="fr-BE" dirty="0" err="1" smtClean="0"/>
              <a:t>beneficiary</a:t>
            </a:r>
            <a:r>
              <a:rPr lang="fr-BE" dirty="0" smtClean="0"/>
              <a:t> </a:t>
            </a:r>
            <a:r>
              <a:rPr lang="fr-BE" dirty="0" err="1" smtClean="0"/>
              <a:t>without</a:t>
            </a:r>
            <a:r>
              <a:rPr lang="fr-BE" dirty="0" smtClean="0"/>
              <a:t> </a:t>
            </a:r>
            <a:r>
              <a:rPr lang="fr-BE" dirty="0" err="1" smtClean="0"/>
              <a:t>whom</a:t>
            </a:r>
            <a:r>
              <a:rPr lang="fr-BE" dirty="0" smtClean="0"/>
              <a:t> a </a:t>
            </a:r>
            <a:r>
              <a:rPr lang="fr-BE" dirty="0" err="1" smtClean="0"/>
              <a:t>project</a:t>
            </a:r>
            <a:r>
              <a:rPr lang="fr-BE" dirty="0" smtClean="0"/>
              <a:t> </a:t>
            </a:r>
            <a:r>
              <a:rPr lang="fr-BE" dirty="0" err="1" smtClean="0"/>
              <a:t>cannot</a:t>
            </a:r>
            <a:r>
              <a:rPr lang="fr-BE" dirty="0" smtClean="0"/>
              <a:t> </a:t>
            </a:r>
            <a:r>
              <a:rPr lang="fr-BE" dirty="0" err="1" smtClean="0"/>
              <a:t>be</a:t>
            </a:r>
            <a:r>
              <a:rPr lang="fr-BE" dirty="0" smtClean="0"/>
              <a:t> </a:t>
            </a:r>
            <a:r>
              <a:rPr lang="fr-BE" dirty="0" err="1" smtClean="0"/>
              <a:t>successful</a:t>
            </a:r>
            <a:r>
              <a:rPr lang="fr-BE" dirty="0" smtClean="0"/>
              <a:t>.</a:t>
            </a:r>
          </a:p>
          <a:p>
            <a:endParaRPr lang="fr-BE" dirty="0"/>
          </a:p>
          <a:p>
            <a:r>
              <a:rPr lang="fr-BE" dirty="0" err="1" smtClean="0"/>
              <a:t>Very</a:t>
            </a:r>
            <a:r>
              <a:rPr lang="fr-BE" dirty="0" smtClean="0"/>
              <a:t> important message to </a:t>
            </a:r>
            <a:r>
              <a:rPr lang="fr-BE" dirty="0" err="1" smtClean="0"/>
              <a:t>convey</a:t>
            </a:r>
            <a:r>
              <a:rPr lang="fr-BE" dirty="0" smtClean="0"/>
              <a:t> </a:t>
            </a:r>
            <a:r>
              <a:rPr lang="fr-BE" dirty="0" err="1" smtClean="0"/>
              <a:t>today</a:t>
            </a:r>
            <a:endParaRPr lang="fr-BE" dirty="0" smtClean="0"/>
          </a:p>
          <a:p>
            <a:r>
              <a:rPr lang="fr-BE" dirty="0" smtClean="0"/>
              <a:t>Twinning </a:t>
            </a:r>
            <a:r>
              <a:rPr lang="fr-BE" dirty="0" err="1" smtClean="0"/>
              <a:t>is</a:t>
            </a:r>
            <a:r>
              <a:rPr lang="fr-BE" dirty="0" smtClean="0"/>
              <a:t> not TA: joint </a:t>
            </a:r>
            <a:r>
              <a:rPr lang="fr-BE" dirty="0" err="1" smtClean="0"/>
              <a:t>commitment</a:t>
            </a:r>
            <a:r>
              <a:rPr lang="fr-BE" dirty="0" smtClean="0"/>
              <a:t>, efforts </a:t>
            </a:r>
          </a:p>
          <a:p>
            <a:r>
              <a:rPr lang="fr-BE" dirty="0" smtClean="0"/>
              <a:t>Open </a:t>
            </a:r>
            <a:r>
              <a:rPr lang="fr-BE" dirty="0" err="1" smtClean="0"/>
              <a:t>door</a:t>
            </a:r>
            <a:r>
              <a:rPr lang="fr-BE" dirty="0" smtClean="0"/>
              <a:t> </a:t>
            </a:r>
            <a:r>
              <a:rPr lang="fr-BE" dirty="0" err="1" smtClean="0"/>
              <a:t>policy</a:t>
            </a:r>
            <a:endParaRPr lang="fr-BE" dirty="0" smtClean="0"/>
          </a:p>
          <a:p>
            <a:r>
              <a:rPr lang="fr-BE" dirty="0" err="1" smtClean="0"/>
              <a:t>colleagues</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21</a:t>
            </a:fld>
            <a:endParaRPr lang="en-GB"/>
          </a:p>
        </p:txBody>
      </p:sp>
    </p:spTree>
    <p:extLst>
      <p:ext uri="{BB962C8B-B14F-4D97-AF65-F5344CB8AC3E}">
        <p14:creationId xmlns:p14="http://schemas.microsoft.com/office/powerpoint/2010/main" val="25118884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BD5345BF-BA00-48E8-A2A2-4C76B7DBD185}" type="slidenum">
              <a:rPr lang="en-GB">
                <a:solidFill>
                  <a:prstClr val="black"/>
                </a:solidFill>
                <a:latin typeface="Arial" pitchFamily="34" charset="0"/>
              </a:rPr>
              <a:pPr eaLnBrk="1" hangingPunct="1"/>
              <a:t>22</a:t>
            </a:fld>
            <a:endParaRPr lang="en-GB">
              <a:solidFill>
                <a:prstClr val="black"/>
              </a:solidFill>
              <a:latin typeface="Arial" pitchFamily="34" charset="0"/>
            </a:endParaRPr>
          </a:p>
        </p:txBody>
      </p:sp>
      <p:sp>
        <p:nvSpPr>
          <p:cNvPr id="59395" name="Rectangle 2"/>
          <p:cNvSpPr>
            <a:spLocks noGrp="1" noRot="1" noChangeAspect="1" noChangeArrowheads="1" noTextEdit="1"/>
          </p:cNvSpPr>
          <p:nvPr>
            <p:ph type="sldImg"/>
          </p:nvPr>
        </p:nvSpPr>
        <p:spPr>
          <a:xfrm>
            <a:off x="915988" y="746125"/>
            <a:ext cx="4973637" cy="3729038"/>
          </a:xfrm>
          <a:ln/>
        </p:spPr>
      </p:sp>
      <p:sp>
        <p:nvSpPr>
          <p:cNvPr id="59396" name="Rectangle 3"/>
          <p:cNvSpPr>
            <a:spLocks noGrp="1" noChangeArrowheads="1"/>
          </p:cNvSpPr>
          <p:nvPr>
            <p:ph type="body" idx="1"/>
          </p:nvPr>
        </p:nvSpPr>
        <p:spPr>
          <a:noFill/>
        </p:spPr>
        <p:txBody>
          <a:bodyPr/>
          <a:lstStyle/>
          <a:p>
            <a:pPr eaLnBrk="1" hangingPunct="1"/>
            <a:r>
              <a:rPr lang="en-US" dirty="0" smtClean="0"/>
              <a:t>Tax payers money time of crisis</a:t>
            </a:r>
          </a:p>
          <a:p>
            <a:pPr eaLnBrk="1" hangingPunct="1"/>
            <a:r>
              <a:rPr lang="en-US" dirty="0" smtClean="0"/>
              <a:t>NO micro-management</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23</a:t>
            </a:fld>
            <a:endParaRPr lang="en-GB"/>
          </a:p>
        </p:txBody>
      </p:sp>
    </p:spTree>
    <p:extLst>
      <p:ext uri="{BB962C8B-B14F-4D97-AF65-F5344CB8AC3E}">
        <p14:creationId xmlns:p14="http://schemas.microsoft.com/office/powerpoint/2010/main" val="42195464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24</a:t>
            </a:fld>
            <a:endParaRPr lang="en-GB"/>
          </a:p>
        </p:txBody>
      </p:sp>
    </p:spTree>
    <p:extLst>
      <p:ext uri="{BB962C8B-B14F-4D97-AF65-F5344CB8AC3E}">
        <p14:creationId xmlns:p14="http://schemas.microsoft.com/office/powerpoint/2010/main" val="12102733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smtClean="0"/>
              <a:t>We</a:t>
            </a:r>
            <a:r>
              <a:rPr lang="fr-BE" dirty="0" smtClean="0"/>
              <a:t> invite </a:t>
            </a:r>
            <a:r>
              <a:rPr lang="fr-BE" dirty="0" err="1" smtClean="0"/>
              <a:t>you</a:t>
            </a:r>
            <a:r>
              <a:rPr lang="fr-BE" dirty="0" smtClean="0"/>
              <a:t> in </a:t>
            </a:r>
            <a:r>
              <a:rPr lang="fr-BE" dirty="0" err="1" smtClean="0"/>
              <a:t>particular</a:t>
            </a:r>
            <a:r>
              <a:rPr lang="fr-BE" dirty="0" smtClean="0"/>
              <a:t> to </a:t>
            </a:r>
            <a:r>
              <a:rPr lang="fr-BE" dirty="0" err="1" smtClean="0"/>
              <a:t>read</a:t>
            </a:r>
            <a:r>
              <a:rPr lang="fr-BE" dirty="0" smtClean="0"/>
              <a:t> the </a:t>
            </a:r>
            <a:r>
              <a:rPr lang="fr-BE" dirty="0" err="1" smtClean="0"/>
              <a:t>general</a:t>
            </a:r>
            <a:r>
              <a:rPr lang="fr-BE" dirty="0" smtClean="0"/>
              <a:t> conditions in </a:t>
            </a:r>
            <a:r>
              <a:rPr lang="fr-BE" dirty="0" err="1" smtClean="0"/>
              <a:t>Annex</a:t>
            </a:r>
            <a:r>
              <a:rPr lang="fr-BE" dirty="0" smtClean="0"/>
              <a:t> 2 </a:t>
            </a:r>
            <a:r>
              <a:rPr lang="fr-BE" dirty="0" err="1" smtClean="0"/>
              <a:t>when</a:t>
            </a:r>
            <a:r>
              <a:rPr lang="fr-BE" dirty="0" smtClean="0"/>
              <a:t> </a:t>
            </a:r>
            <a:r>
              <a:rPr lang="fr-BE" dirty="0" err="1" smtClean="0"/>
              <a:t>preparing</a:t>
            </a:r>
            <a:r>
              <a:rPr lang="fr-BE" dirty="0" smtClean="0"/>
              <a:t> the </a:t>
            </a:r>
            <a:r>
              <a:rPr lang="fr-BE" dirty="0" err="1" smtClean="0"/>
              <a:t>contract</a:t>
            </a:r>
            <a:endParaRPr lang="fr-BE" dirty="0" smtClean="0"/>
          </a:p>
          <a:p>
            <a:endParaRPr lang="fr-BE" dirty="0"/>
          </a:p>
          <a:p>
            <a:r>
              <a:rPr lang="fr-BE" dirty="0" err="1" smtClean="0"/>
              <a:t>Involvement</a:t>
            </a:r>
            <a:r>
              <a:rPr lang="fr-BE" dirty="0" smtClean="0"/>
              <a:t> of the </a:t>
            </a:r>
            <a:r>
              <a:rPr lang="fr-BE" dirty="0" err="1" smtClean="0"/>
              <a:t>beneficiary</a:t>
            </a:r>
            <a:r>
              <a:rPr lang="fr-BE" dirty="0" smtClean="0"/>
              <a:t> in </a:t>
            </a:r>
            <a:r>
              <a:rPr lang="fr-BE" dirty="0" err="1" smtClean="0"/>
              <a:t>drafting</a:t>
            </a:r>
            <a:r>
              <a:rPr lang="fr-BE" dirty="0" smtClean="0"/>
              <a:t> the </a:t>
            </a:r>
            <a:r>
              <a:rPr lang="fr-BE" dirty="0" err="1" smtClean="0"/>
              <a:t>contract</a:t>
            </a:r>
            <a:r>
              <a:rPr lang="fr-BE" dirty="0" smtClean="0"/>
              <a:t>, joint </a:t>
            </a:r>
            <a:r>
              <a:rPr lang="fr-BE" dirty="0" err="1" smtClean="0"/>
              <a:t>exercise</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25</a:t>
            </a:fld>
            <a:endParaRPr lang="en-GB"/>
          </a:p>
        </p:txBody>
      </p:sp>
    </p:spTree>
    <p:extLst>
      <p:ext uri="{BB962C8B-B14F-4D97-AF65-F5344CB8AC3E}">
        <p14:creationId xmlns:p14="http://schemas.microsoft.com/office/powerpoint/2010/main" val="10791104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CE08F20D-5517-45A8-949D-C4639FED5761}" type="slidenum">
              <a:rPr lang="en-GB">
                <a:solidFill>
                  <a:prstClr val="black"/>
                </a:solidFill>
                <a:latin typeface="Arial" pitchFamily="34" charset="0"/>
              </a:rPr>
              <a:pPr eaLnBrk="1" hangingPunct="1"/>
              <a:t>26</a:t>
            </a:fld>
            <a:endParaRPr lang="en-GB">
              <a:solidFill>
                <a:prstClr val="black"/>
              </a:solidFill>
              <a:latin typeface="Arial" pitchFamily="34" charset="0"/>
            </a:endParaRPr>
          </a:p>
        </p:txBody>
      </p:sp>
      <p:sp>
        <p:nvSpPr>
          <p:cNvPr id="62467" name="Rectangle 2"/>
          <p:cNvSpPr>
            <a:spLocks noGrp="1" noRot="1" noChangeAspect="1" noChangeArrowheads="1" noTextEdit="1"/>
          </p:cNvSpPr>
          <p:nvPr>
            <p:ph type="sldImg"/>
          </p:nvPr>
        </p:nvSpPr>
        <p:spPr>
          <a:xfrm>
            <a:off x="915988" y="746125"/>
            <a:ext cx="4973637" cy="3729038"/>
          </a:xfrm>
          <a:ln/>
        </p:spPr>
      </p:sp>
      <p:sp>
        <p:nvSpPr>
          <p:cNvPr id="62468" name="Rectangle 3"/>
          <p:cNvSpPr>
            <a:spLocks noGrp="1" noChangeArrowheads="1"/>
          </p:cNvSpPr>
          <p:nvPr>
            <p:ph type="body" idx="1"/>
          </p:nvPr>
        </p:nvSpPr>
        <p:spPr>
          <a:noFill/>
        </p:spPr>
        <p:txBody>
          <a:bodyPr/>
          <a:lstStyle/>
          <a:p>
            <a:pPr eaLnBrk="1" hangingPunct="1">
              <a:lnSpc>
                <a:spcPct val="90000"/>
              </a:lnSpc>
            </a:pPr>
            <a:r>
              <a:rPr lang="en-US" sz="900" i="1" dirty="0"/>
              <a:t>Sustainability</a:t>
            </a:r>
          </a:p>
          <a:p>
            <a:pPr eaLnBrk="1" hangingPunct="1">
              <a:lnSpc>
                <a:spcPct val="90000"/>
              </a:lnSpc>
            </a:pPr>
            <a:r>
              <a:rPr lang="en-US" sz="900" i="1" dirty="0"/>
              <a:t>Not outputs but learning by doing, transfer of best practices, Network</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27</a:t>
            </a:fld>
            <a:endParaRPr lang="en-GB"/>
          </a:p>
        </p:txBody>
      </p:sp>
    </p:spTree>
    <p:extLst>
      <p:ext uri="{BB962C8B-B14F-4D97-AF65-F5344CB8AC3E}">
        <p14:creationId xmlns:p14="http://schemas.microsoft.com/office/powerpoint/2010/main" val="4175824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166FEB5E-1644-4102-8610-03EC040C77F3}" type="slidenum">
              <a:rPr lang="en-GB">
                <a:solidFill>
                  <a:prstClr val="black"/>
                </a:solidFill>
                <a:latin typeface="Arial" pitchFamily="34" charset="0"/>
              </a:rPr>
              <a:pPr eaLnBrk="1" hangingPunct="1"/>
              <a:t>28</a:t>
            </a:fld>
            <a:endParaRPr lang="en-GB">
              <a:solidFill>
                <a:prstClr val="black"/>
              </a:solidFill>
              <a:latin typeface="Arial" pitchFamily="34" charset="0"/>
            </a:endParaRPr>
          </a:p>
        </p:txBody>
      </p:sp>
      <p:sp>
        <p:nvSpPr>
          <p:cNvPr id="61443" name="Rectangle 2"/>
          <p:cNvSpPr>
            <a:spLocks noGrp="1" noRot="1" noChangeAspect="1" noChangeArrowheads="1" noTextEdit="1"/>
          </p:cNvSpPr>
          <p:nvPr>
            <p:ph type="sldImg"/>
          </p:nvPr>
        </p:nvSpPr>
        <p:spPr>
          <a:xfrm>
            <a:off x="915988" y="746125"/>
            <a:ext cx="4973637" cy="3729038"/>
          </a:xfrm>
          <a:ln/>
        </p:spPr>
      </p:sp>
      <p:sp>
        <p:nvSpPr>
          <p:cNvPr id="61444" name="Rectangle 3"/>
          <p:cNvSpPr>
            <a:spLocks noGrp="1" noChangeArrowheads="1"/>
          </p:cNvSpPr>
          <p:nvPr>
            <p:ph type="body" idx="1"/>
          </p:nvPr>
        </p:nvSpPr>
        <p:spPr>
          <a:noFill/>
        </p:spPr>
        <p:txBody>
          <a:bodyPr/>
          <a:lstStyle/>
          <a:p>
            <a:pPr eaLnBrk="1" hangingPunct="1"/>
            <a:endParaRPr lang="en-US" sz="100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29</a:t>
            </a:fld>
            <a:endParaRPr lang="en-GB"/>
          </a:p>
        </p:txBody>
      </p:sp>
    </p:spTree>
    <p:extLst>
      <p:ext uri="{BB962C8B-B14F-4D97-AF65-F5344CB8AC3E}">
        <p14:creationId xmlns:p14="http://schemas.microsoft.com/office/powerpoint/2010/main" val="217908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smtClean="0"/>
              <a:t>Today</a:t>
            </a:r>
            <a:r>
              <a:rPr lang="fr-BE" dirty="0" smtClean="0"/>
              <a:t> and </a:t>
            </a:r>
            <a:r>
              <a:rPr lang="fr-BE" dirty="0" err="1" smtClean="0"/>
              <a:t>tomorrow</a:t>
            </a:r>
            <a:r>
              <a:rPr lang="fr-BE" dirty="0" smtClean="0"/>
              <a:t> </a:t>
            </a:r>
            <a:r>
              <a:rPr lang="fr-BE" dirty="0" err="1" smtClean="0"/>
              <a:t>we</a:t>
            </a:r>
            <a:r>
              <a:rPr lang="fr-BE" dirty="0" smtClean="0"/>
              <a:t> </a:t>
            </a:r>
            <a:r>
              <a:rPr lang="fr-BE" dirty="0" err="1" smtClean="0"/>
              <a:t>will</a:t>
            </a:r>
            <a:r>
              <a:rPr lang="fr-BE" dirty="0" smtClean="0"/>
              <a:t> </a:t>
            </a:r>
            <a:r>
              <a:rPr lang="fr-BE" dirty="0" err="1" smtClean="0"/>
              <a:t>present</a:t>
            </a:r>
            <a:r>
              <a:rPr lang="fr-BE" dirty="0" smtClean="0"/>
              <a:t> </a:t>
            </a:r>
            <a:r>
              <a:rPr lang="fr-BE" dirty="0" err="1" smtClean="0"/>
              <a:t>you</a:t>
            </a:r>
            <a:r>
              <a:rPr lang="fr-BE" dirty="0" smtClean="0"/>
              <a:t> </a:t>
            </a:r>
            <a:r>
              <a:rPr lang="fr-BE" dirty="0" err="1" smtClean="0"/>
              <a:t>indetail</a:t>
            </a:r>
            <a:r>
              <a:rPr lang="fr-BE" dirty="0" smtClean="0"/>
              <a:t> </a:t>
            </a:r>
            <a:r>
              <a:rPr lang="fr-BE" dirty="0" err="1" smtClean="0"/>
              <a:t>rules</a:t>
            </a:r>
            <a:r>
              <a:rPr lang="fr-BE" dirty="0" smtClean="0"/>
              <a:t> and </a:t>
            </a:r>
            <a:r>
              <a:rPr lang="fr-BE" dirty="0" err="1" smtClean="0"/>
              <a:t>procedures</a:t>
            </a:r>
            <a:r>
              <a:rPr lang="fr-BE" dirty="0" smtClean="0"/>
              <a:t> in Twinning.</a:t>
            </a:r>
          </a:p>
          <a:p>
            <a:r>
              <a:rPr lang="fr-BE" b="1" dirty="0" err="1" smtClean="0"/>
              <a:t>Today</a:t>
            </a:r>
            <a:r>
              <a:rPr lang="fr-BE" dirty="0" smtClean="0"/>
              <a:t> </a:t>
            </a:r>
            <a:r>
              <a:rPr lang="fr-BE" dirty="0" err="1" smtClean="0"/>
              <a:t>we</a:t>
            </a:r>
            <a:r>
              <a:rPr lang="fr-BE" dirty="0" smtClean="0"/>
              <a:t> </a:t>
            </a:r>
            <a:r>
              <a:rPr lang="fr-BE" dirty="0" err="1" smtClean="0"/>
              <a:t>will</a:t>
            </a:r>
            <a:r>
              <a:rPr lang="fr-BE" dirty="0" smtClean="0"/>
              <a:t> look more </a:t>
            </a:r>
            <a:r>
              <a:rPr lang="fr-BE" dirty="0" err="1" smtClean="0"/>
              <a:t>particularly</a:t>
            </a:r>
            <a:r>
              <a:rPr lang="fr-BE" dirty="0" smtClean="0"/>
              <a:t> the </a:t>
            </a:r>
            <a:r>
              <a:rPr lang="fr-BE" b="1" dirty="0" err="1" smtClean="0"/>
              <a:t>contrac</a:t>
            </a:r>
            <a:r>
              <a:rPr lang="fr-BE" dirty="0" err="1" smtClean="0"/>
              <a:t>t</a:t>
            </a:r>
            <a:r>
              <a:rPr lang="fr-BE" dirty="0" smtClean="0"/>
              <a:t> and </a:t>
            </a:r>
            <a:r>
              <a:rPr lang="fr-BE" dirty="0" err="1" smtClean="0"/>
              <a:t>get</a:t>
            </a:r>
            <a:r>
              <a:rPr lang="fr-BE" dirty="0" smtClean="0"/>
              <a:t> </a:t>
            </a:r>
            <a:r>
              <a:rPr lang="fr-BE" b="1" dirty="0" smtClean="0"/>
              <a:t>a </a:t>
            </a:r>
            <a:r>
              <a:rPr lang="fr-BE" b="1" dirty="0" err="1" smtClean="0"/>
              <a:t>general</a:t>
            </a:r>
            <a:r>
              <a:rPr lang="fr-BE" b="1" dirty="0" smtClean="0"/>
              <a:t> </a:t>
            </a:r>
            <a:r>
              <a:rPr lang="fr-BE" b="1" dirty="0" err="1" smtClean="0"/>
              <a:t>overview</a:t>
            </a:r>
            <a:r>
              <a:rPr lang="fr-BE" b="1" dirty="0" smtClean="0"/>
              <a:t> </a:t>
            </a:r>
            <a:r>
              <a:rPr lang="fr-BE" dirty="0" smtClean="0"/>
              <a:t>of the Twinning instrument </a:t>
            </a:r>
            <a:r>
              <a:rPr lang="fr-BE" dirty="0" err="1" smtClean="0"/>
              <a:t>while</a:t>
            </a:r>
            <a:r>
              <a:rPr lang="fr-BE" dirty="0" smtClean="0"/>
              <a:t> </a:t>
            </a:r>
            <a:r>
              <a:rPr lang="fr-BE" b="1" dirty="0" err="1" smtClean="0"/>
              <a:t>tomorrow</a:t>
            </a:r>
            <a:r>
              <a:rPr lang="fr-BE" dirty="0" smtClean="0"/>
              <a:t> </a:t>
            </a:r>
            <a:r>
              <a:rPr lang="fr-BE" dirty="0" err="1" smtClean="0"/>
              <a:t>we</a:t>
            </a:r>
            <a:r>
              <a:rPr lang="fr-BE" dirty="0" smtClean="0"/>
              <a:t> </a:t>
            </a:r>
            <a:r>
              <a:rPr lang="fr-BE" dirty="0" err="1" smtClean="0"/>
              <a:t>will</a:t>
            </a:r>
            <a:r>
              <a:rPr lang="fr-BE" dirty="0" smtClean="0"/>
              <a:t> </a:t>
            </a:r>
            <a:r>
              <a:rPr lang="fr-BE" dirty="0" err="1" smtClean="0"/>
              <a:t>see</a:t>
            </a:r>
            <a:r>
              <a:rPr lang="fr-BE" dirty="0" smtClean="0"/>
              <a:t> </a:t>
            </a:r>
            <a:r>
              <a:rPr lang="fr-BE" dirty="0" err="1" smtClean="0"/>
              <a:t>some</a:t>
            </a:r>
            <a:r>
              <a:rPr lang="fr-BE" dirty="0" smtClean="0"/>
              <a:t> relevant aspects </a:t>
            </a:r>
            <a:r>
              <a:rPr lang="fr-BE" b="1" dirty="0" smtClean="0"/>
              <a:t>more in </a:t>
            </a:r>
            <a:r>
              <a:rPr lang="fr-BE" b="1" dirty="0" err="1" smtClean="0"/>
              <a:t>deta</a:t>
            </a:r>
            <a:r>
              <a:rPr lang="fr-BE" dirty="0" err="1" smtClean="0"/>
              <a:t>il</a:t>
            </a:r>
            <a:r>
              <a:rPr lang="fr-BE" dirty="0" smtClean="0"/>
              <a:t>.</a:t>
            </a:r>
          </a:p>
          <a:p>
            <a:r>
              <a:rPr lang="fr-BE" dirty="0" err="1" smtClean="0"/>
              <a:t>Since</a:t>
            </a:r>
            <a:r>
              <a:rPr lang="fr-BE" dirty="0" smtClean="0"/>
              <a:t> the </a:t>
            </a:r>
            <a:r>
              <a:rPr lang="fr-BE" dirty="0" err="1" smtClean="0"/>
              <a:t>presentation</a:t>
            </a:r>
            <a:r>
              <a:rPr lang="fr-BE" dirty="0" smtClean="0"/>
              <a:t> </a:t>
            </a:r>
            <a:r>
              <a:rPr lang="fr-BE" dirty="0" err="1" smtClean="0"/>
              <a:t>is</a:t>
            </a:r>
            <a:r>
              <a:rPr lang="fr-BE" dirty="0" smtClean="0"/>
              <a:t> </a:t>
            </a:r>
            <a:r>
              <a:rPr lang="fr-BE" dirty="0" err="1" smtClean="0"/>
              <a:t>quite</a:t>
            </a:r>
            <a:r>
              <a:rPr lang="fr-BE" dirty="0" smtClean="0"/>
              <a:t> </a:t>
            </a:r>
            <a:r>
              <a:rPr lang="fr-BE" dirty="0" err="1" smtClean="0"/>
              <a:t>detailed</a:t>
            </a:r>
            <a:r>
              <a:rPr lang="fr-BE" dirty="0" smtClean="0"/>
              <a:t>, </a:t>
            </a:r>
            <a:r>
              <a:rPr lang="fr-BE" dirty="0" err="1" smtClean="0"/>
              <a:t>may</a:t>
            </a:r>
            <a:r>
              <a:rPr lang="fr-BE" dirty="0" smtClean="0"/>
              <a:t> I </a:t>
            </a:r>
            <a:r>
              <a:rPr lang="fr-BE" dirty="0" err="1" smtClean="0"/>
              <a:t>suggest</a:t>
            </a:r>
            <a:r>
              <a:rPr lang="fr-BE" dirty="0" smtClean="0"/>
              <a:t> </a:t>
            </a:r>
            <a:r>
              <a:rPr lang="fr-BE" dirty="0" err="1" smtClean="0"/>
              <a:t>you</a:t>
            </a:r>
            <a:r>
              <a:rPr lang="fr-BE" dirty="0" smtClean="0"/>
              <a:t> </a:t>
            </a:r>
            <a:r>
              <a:rPr lang="fr-BE" dirty="0" err="1" smtClean="0"/>
              <a:t>ask</a:t>
            </a:r>
            <a:r>
              <a:rPr lang="fr-BE" dirty="0" smtClean="0"/>
              <a:t> </a:t>
            </a:r>
            <a:r>
              <a:rPr lang="fr-BE" dirty="0" err="1" smtClean="0"/>
              <a:t>your</a:t>
            </a:r>
            <a:r>
              <a:rPr lang="fr-BE" dirty="0" smtClean="0"/>
              <a:t> questions </a:t>
            </a:r>
            <a:r>
              <a:rPr lang="fr-BE" dirty="0" err="1" smtClean="0"/>
              <a:t>at</a:t>
            </a:r>
            <a:r>
              <a:rPr lang="fr-BE" dirty="0" smtClean="0"/>
              <a:t> the end</a:t>
            </a:r>
          </a:p>
          <a:p>
            <a:endParaRPr lang="fr-BE" dirty="0"/>
          </a:p>
          <a:p>
            <a:r>
              <a:rPr lang="fr-BE" dirty="0" err="1" smtClean="0"/>
              <a:t>Before</a:t>
            </a:r>
            <a:r>
              <a:rPr lang="fr-BE" dirty="0" smtClean="0"/>
              <a:t> </a:t>
            </a:r>
            <a:r>
              <a:rPr lang="fr-BE" dirty="0" err="1" smtClean="0"/>
              <a:t>going</a:t>
            </a:r>
            <a:r>
              <a:rPr lang="fr-BE" dirty="0" smtClean="0"/>
              <a:t> to the </a:t>
            </a:r>
            <a:r>
              <a:rPr lang="fr-BE" dirty="0" err="1" smtClean="0"/>
              <a:t>core</a:t>
            </a:r>
            <a:r>
              <a:rPr lang="fr-BE" dirty="0" smtClean="0"/>
              <a:t> of </a:t>
            </a:r>
            <a:r>
              <a:rPr lang="fr-BE" dirty="0" err="1" smtClean="0"/>
              <a:t>my</a:t>
            </a:r>
            <a:r>
              <a:rPr lang="fr-BE" dirty="0" smtClean="0"/>
              <a:t> </a:t>
            </a:r>
            <a:r>
              <a:rPr lang="fr-BE" dirty="0" err="1" smtClean="0"/>
              <a:t>presentation</a:t>
            </a:r>
            <a:r>
              <a:rPr lang="fr-BE" dirty="0" smtClean="0"/>
              <a:t> I </a:t>
            </a:r>
            <a:r>
              <a:rPr lang="fr-BE" dirty="0" err="1" smtClean="0"/>
              <a:t>will</a:t>
            </a:r>
            <a:r>
              <a:rPr lang="fr-BE" dirty="0" smtClean="0"/>
              <a:t> </a:t>
            </a:r>
            <a:r>
              <a:rPr lang="fr-BE" dirty="0" err="1" smtClean="0"/>
              <a:t>give</a:t>
            </a:r>
            <a:r>
              <a:rPr lang="fr-BE" dirty="0" smtClean="0"/>
              <a:t> </a:t>
            </a:r>
            <a:r>
              <a:rPr lang="fr-BE" dirty="0" err="1" smtClean="0"/>
              <a:t>you</a:t>
            </a:r>
            <a:r>
              <a:rPr lang="fr-BE" dirty="0" smtClean="0"/>
              <a:t> a </a:t>
            </a:r>
            <a:r>
              <a:rPr lang="fr-BE" dirty="0" err="1" smtClean="0"/>
              <a:t>brief</a:t>
            </a:r>
            <a:r>
              <a:rPr lang="fr-BE" dirty="0" smtClean="0"/>
              <a:t> </a:t>
            </a:r>
            <a:r>
              <a:rPr lang="fr-BE" b="1" dirty="0" err="1" smtClean="0"/>
              <a:t>refresher</a:t>
            </a:r>
            <a:r>
              <a:rPr lang="fr-BE" dirty="0" smtClean="0"/>
              <a:t> on </a:t>
            </a:r>
            <a:r>
              <a:rPr lang="fr-BE" b="1" dirty="0" err="1" smtClean="0"/>
              <a:t>what</a:t>
            </a:r>
            <a:r>
              <a:rPr lang="fr-BE" dirty="0" smtClean="0"/>
              <a:t> </a:t>
            </a:r>
            <a:r>
              <a:rPr lang="fr-BE" dirty="0" err="1" smtClean="0"/>
              <a:t>is</a:t>
            </a:r>
            <a:r>
              <a:rPr lang="fr-BE" dirty="0" smtClean="0"/>
              <a:t> Twinning, </a:t>
            </a:r>
            <a:r>
              <a:rPr lang="fr-BE" b="1" dirty="0" err="1" smtClean="0"/>
              <a:t>where</a:t>
            </a:r>
            <a:r>
              <a:rPr lang="fr-BE" dirty="0" smtClean="0"/>
              <a:t> </a:t>
            </a:r>
            <a:r>
              <a:rPr lang="fr-BE" dirty="0" err="1" smtClean="0"/>
              <a:t>it</a:t>
            </a:r>
            <a:r>
              <a:rPr lang="fr-BE" dirty="0" smtClean="0"/>
              <a:t> </a:t>
            </a:r>
            <a:r>
              <a:rPr lang="fr-BE" dirty="0" err="1" smtClean="0"/>
              <a:t>is</a:t>
            </a:r>
            <a:r>
              <a:rPr lang="fr-BE" dirty="0" smtClean="0"/>
              <a:t> </a:t>
            </a:r>
            <a:r>
              <a:rPr lang="fr-BE" dirty="0" err="1" smtClean="0"/>
              <a:t>implemented</a:t>
            </a:r>
            <a:r>
              <a:rPr lang="fr-BE" dirty="0" smtClean="0"/>
              <a:t>, </a:t>
            </a:r>
            <a:r>
              <a:rPr lang="fr-BE" b="1" dirty="0" err="1" smtClean="0"/>
              <a:t>since</a:t>
            </a:r>
            <a:r>
              <a:rPr lang="fr-BE" b="1" dirty="0" smtClean="0"/>
              <a:t> </a:t>
            </a:r>
            <a:r>
              <a:rPr lang="fr-BE" b="1" dirty="0" err="1" smtClean="0"/>
              <a:t>when</a:t>
            </a:r>
            <a:r>
              <a:rPr lang="fr-BE" b="1" dirty="0" smtClean="0"/>
              <a:t> </a:t>
            </a:r>
            <a:r>
              <a:rPr lang="fr-BE" dirty="0" smtClean="0"/>
              <a:t>and by </a:t>
            </a:r>
            <a:r>
              <a:rPr lang="fr-BE" b="1" dirty="0" err="1" smtClean="0"/>
              <a:t>whom</a:t>
            </a:r>
            <a:endParaRPr lang="en-GB" b="1" dirty="0"/>
          </a:p>
        </p:txBody>
      </p:sp>
      <p:sp>
        <p:nvSpPr>
          <p:cNvPr id="4" name="Slide Number Placeholder 3"/>
          <p:cNvSpPr>
            <a:spLocks noGrp="1"/>
          </p:cNvSpPr>
          <p:nvPr>
            <p:ph type="sldNum" sz="quarter" idx="10"/>
          </p:nvPr>
        </p:nvSpPr>
        <p:spPr/>
        <p:txBody>
          <a:bodyPr/>
          <a:lstStyle/>
          <a:p>
            <a:fld id="{09A25738-5FF5-4D1F-B940-01F9ABEEBCC8}" type="slidenum">
              <a:rPr lang="en-GB" smtClean="0"/>
              <a:t>3</a:t>
            </a:fld>
            <a:endParaRPr lang="en-GB"/>
          </a:p>
        </p:txBody>
      </p:sp>
    </p:spTree>
    <p:extLst>
      <p:ext uri="{BB962C8B-B14F-4D97-AF65-F5344CB8AC3E}">
        <p14:creationId xmlns:p14="http://schemas.microsoft.com/office/powerpoint/2010/main" val="33714589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b="1" dirty="0" smtClean="0"/>
              <a:t>Twinning News 53</a:t>
            </a:r>
          </a:p>
          <a:p>
            <a:pPr algn="just"/>
            <a:r>
              <a:rPr lang="en-GB" b="1" dirty="0" smtClean="0"/>
              <a:t>On </a:t>
            </a:r>
            <a:r>
              <a:rPr lang="en-GB" b="1" dirty="0"/>
              <a:t>16 July 2014, Mr </a:t>
            </a:r>
            <a:r>
              <a:rPr lang="en-GB" b="1" dirty="0" err="1"/>
              <a:t>Schumann-Hitzler</a:t>
            </a:r>
            <a:r>
              <a:rPr lang="en-GB" b="1" dirty="0"/>
              <a:t>, Director at DG Enlargement, sent a note to the NIPACs in order to clarify some issues related to the preparation of Twinning fiches. The note included also the following considerations:</a:t>
            </a:r>
            <a:endParaRPr lang="en-GB" dirty="0"/>
          </a:p>
          <a:p>
            <a:pPr algn="just"/>
            <a:r>
              <a:rPr lang="en-GB" b="1" i="1" dirty="0"/>
              <a:t>"The main purpose of the TF is to provide the Member States' administrations with the information necessary to develop a concrete and coherent proposal. Its essential components are therefore:</a:t>
            </a:r>
            <a:endParaRPr lang="en-GB" dirty="0"/>
          </a:p>
          <a:p>
            <a:pPr algn="just"/>
            <a:r>
              <a:rPr lang="en-GB" b="1" i="1" dirty="0" smtClean="0"/>
              <a:t>•a </a:t>
            </a:r>
            <a:r>
              <a:rPr lang="en-GB" b="1" i="1" dirty="0"/>
              <a:t>brief description of the situation with regard to the concerned acquis, </a:t>
            </a:r>
            <a:endParaRPr lang="en-GB" dirty="0"/>
          </a:p>
          <a:p>
            <a:pPr algn="just"/>
            <a:r>
              <a:rPr lang="en-GB" b="1" i="1" dirty="0" smtClean="0"/>
              <a:t>•a </a:t>
            </a:r>
            <a:r>
              <a:rPr lang="en-GB" b="1" i="1" dirty="0"/>
              <a:t>summary overview of the most relevant activities which are expected,</a:t>
            </a:r>
            <a:endParaRPr lang="en-GB" dirty="0"/>
          </a:p>
          <a:p>
            <a:pPr algn="just"/>
            <a:r>
              <a:rPr lang="en-GB" b="1" i="1" dirty="0" smtClean="0"/>
              <a:t>•the </a:t>
            </a:r>
            <a:r>
              <a:rPr lang="en-GB" b="1" i="1" dirty="0"/>
              <a:t>indication of the results to be achieved and</a:t>
            </a:r>
            <a:endParaRPr lang="en-GB" dirty="0"/>
          </a:p>
          <a:p>
            <a:pPr algn="just"/>
            <a:r>
              <a:rPr lang="en-GB" b="1" i="1" dirty="0" smtClean="0"/>
              <a:t>•the </a:t>
            </a:r>
            <a:r>
              <a:rPr lang="en-GB" b="1" i="1" dirty="0"/>
              <a:t>basic requirements for the key experts to be involved.</a:t>
            </a:r>
            <a:endParaRPr lang="en-GB" dirty="0"/>
          </a:p>
          <a:p>
            <a:pPr algn="just"/>
            <a:r>
              <a:rPr lang="en-GB" b="1" i="1" dirty="0"/>
              <a:t>It is reminded that in the Twinning fiche (TF) any description of the suggested arrangements shall remain broad enough to offer Member States the possibility to elaborate proposals which put in due evidence the added value of their methodological approach and the comparative advantage of their offered input. Detailed lists of foreseen activities and disproportionate requirements for the key experts must therefore be avoided."</a:t>
            </a:r>
            <a:endParaRPr lang="en-GB" dirty="0"/>
          </a:p>
          <a:p>
            <a:endParaRPr lang="fr-BE" dirty="0" smtClean="0"/>
          </a:p>
          <a:p>
            <a:r>
              <a:rPr lang="fr-BE" dirty="0" smtClean="0"/>
              <a:t>No </a:t>
            </a:r>
            <a:r>
              <a:rPr lang="fr-BE" dirty="0" err="1" smtClean="0"/>
              <a:t>need</a:t>
            </a:r>
            <a:r>
              <a:rPr lang="fr-BE" dirty="0" smtClean="0"/>
              <a:t> of </a:t>
            </a:r>
            <a:r>
              <a:rPr lang="fr-BE" dirty="0" err="1" smtClean="0"/>
              <a:t>detailed</a:t>
            </a:r>
            <a:r>
              <a:rPr lang="fr-BE" dirty="0" smtClean="0"/>
              <a:t> </a:t>
            </a:r>
            <a:r>
              <a:rPr lang="fr-BE" dirty="0" err="1" smtClean="0"/>
              <a:t>activities</a:t>
            </a:r>
            <a:endParaRPr lang="fr-BE" dirty="0" smtClean="0"/>
          </a:p>
          <a:p>
            <a:r>
              <a:rPr lang="fr-BE" dirty="0" smtClean="0"/>
              <a:t>OSL for first six </a:t>
            </a:r>
            <a:r>
              <a:rPr lang="fr-BE" dirty="0" err="1" smtClean="0"/>
              <a:t>months</a:t>
            </a:r>
            <a:r>
              <a:rPr lang="fr-BE" dirty="0" smtClean="0"/>
              <a:t> </a:t>
            </a:r>
          </a:p>
          <a:p>
            <a:r>
              <a:rPr lang="fr-BE" dirty="0" err="1" smtClean="0"/>
              <a:t>we</a:t>
            </a:r>
            <a:r>
              <a:rPr lang="fr-BE" dirty="0" smtClean="0"/>
              <a:t> </a:t>
            </a:r>
            <a:r>
              <a:rPr lang="fr-BE" dirty="0" err="1" smtClean="0"/>
              <a:t>will</a:t>
            </a:r>
            <a:r>
              <a:rPr lang="fr-BE" dirty="0" smtClean="0"/>
              <a:t> </a:t>
            </a:r>
            <a:r>
              <a:rPr lang="fr-BE" dirty="0" err="1" smtClean="0"/>
              <a:t>see</a:t>
            </a:r>
            <a:r>
              <a:rPr lang="fr-BE" dirty="0" smtClean="0"/>
              <a:t> </a:t>
            </a:r>
            <a:r>
              <a:rPr lang="fr-BE" dirty="0" err="1" smtClean="0"/>
              <a:t>with</a:t>
            </a:r>
            <a:r>
              <a:rPr lang="fr-BE" dirty="0" smtClean="0"/>
              <a:t> more </a:t>
            </a:r>
            <a:r>
              <a:rPr lang="fr-BE" dirty="0" err="1" smtClean="0"/>
              <a:t>detail</a:t>
            </a:r>
            <a:r>
              <a:rPr lang="fr-BE" dirty="0" smtClean="0"/>
              <a:t> </a:t>
            </a:r>
            <a:r>
              <a:rPr lang="fr-BE" dirty="0" err="1" smtClean="0"/>
              <a:t>later</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30</a:t>
            </a:fld>
            <a:endParaRPr lang="en-GB"/>
          </a:p>
        </p:txBody>
      </p:sp>
    </p:spTree>
    <p:extLst>
      <p:ext uri="{BB962C8B-B14F-4D97-AF65-F5344CB8AC3E}">
        <p14:creationId xmlns:p14="http://schemas.microsoft.com/office/powerpoint/2010/main" val="2179086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31</a:t>
            </a:fld>
            <a:endParaRPr lang="en-GB"/>
          </a:p>
        </p:txBody>
      </p:sp>
    </p:spTree>
    <p:extLst>
      <p:ext uri="{BB962C8B-B14F-4D97-AF65-F5344CB8AC3E}">
        <p14:creationId xmlns:p14="http://schemas.microsoft.com/office/powerpoint/2010/main" val="6967267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32</a:t>
            </a:fld>
            <a:endParaRPr lang="en-GB"/>
          </a:p>
        </p:txBody>
      </p:sp>
    </p:spTree>
    <p:extLst>
      <p:ext uri="{BB962C8B-B14F-4D97-AF65-F5344CB8AC3E}">
        <p14:creationId xmlns:p14="http://schemas.microsoft.com/office/powerpoint/2010/main" val="37854571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33</a:t>
            </a:fld>
            <a:endParaRPr lang="en-GB"/>
          </a:p>
        </p:txBody>
      </p:sp>
    </p:spTree>
    <p:extLst>
      <p:ext uri="{BB962C8B-B14F-4D97-AF65-F5344CB8AC3E}">
        <p14:creationId xmlns:p14="http://schemas.microsoft.com/office/powerpoint/2010/main" val="320870615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3980" indent="-286147" eaLnBrk="0" hangingPunct="0">
              <a:defRPr sz="1200">
                <a:solidFill>
                  <a:srgbClr val="0F5494"/>
                </a:solidFill>
                <a:latin typeface="Verdana" pitchFamily="34" charset="0"/>
              </a:defRPr>
            </a:lvl2pPr>
            <a:lvl3pPr marL="1144585" indent="-228917" eaLnBrk="0" hangingPunct="0">
              <a:defRPr sz="1200">
                <a:solidFill>
                  <a:srgbClr val="0F5494"/>
                </a:solidFill>
                <a:latin typeface="Verdana" pitchFamily="34" charset="0"/>
              </a:defRPr>
            </a:lvl3pPr>
            <a:lvl4pPr marL="1602419" indent="-228917" eaLnBrk="0" hangingPunct="0">
              <a:defRPr sz="1200">
                <a:solidFill>
                  <a:srgbClr val="0F5494"/>
                </a:solidFill>
                <a:latin typeface="Verdana" pitchFamily="34" charset="0"/>
              </a:defRPr>
            </a:lvl4pPr>
            <a:lvl5pPr marL="2060253" indent="-228917" eaLnBrk="0" hangingPunct="0">
              <a:defRPr sz="1200">
                <a:solidFill>
                  <a:srgbClr val="0F5494"/>
                </a:solidFill>
                <a:latin typeface="Verdana" pitchFamily="34" charset="0"/>
              </a:defRPr>
            </a:lvl5pPr>
            <a:lvl6pPr marL="2518087" indent="-228917" eaLnBrk="0" fontAlgn="base" hangingPunct="0">
              <a:spcBef>
                <a:spcPct val="0"/>
              </a:spcBef>
              <a:spcAft>
                <a:spcPct val="0"/>
              </a:spcAft>
              <a:defRPr sz="1200">
                <a:solidFill>
                  <a:srgbClr val="0F5494"/>
                </a:solidFill>
                <a:latin typeface="Verdana" pitchFamily="34" charset="0"/>
              </a:defRPr>
            </a:lvl6pPr>
            <a:lvl7pPr marL="2975922" indent="-228917" eaLnBrk="0" fontAlgn="base" hangingPunct="0">
              <a:spcBef>
                <a:spcPct val="0"/>
              </a:spcBef>
              <a:spcAft>
                <a:spcPct val="0"/>
              </a:spcAft>
              <a:defRPr sz="1200">
                <a:solidFill>
                  <a:srgbClr val="0F5494"/>
                </a:solidFill>
                <a:latin typeface="Verdana" pitchFamily="34" charset="0"/>
              </a:defRPr>
            </a:lvl7pPr>
            <a:lvl8pPr marL="3433755" indent="-228917" eaLnBrk="0" fontAlgn="base" hangingPunct="0">
              <a:spcBef>
                <a:spcPct val="0"/>
              </a:spcBef>
              <a:spcAft>
                <a:spcPct val="0"/>
              </a:spcAft>
              <a:defRPr sz="1200">
                <a:solidFill>
                  <a:srgbClr val="0F5494"/>
                </a:solidFill>
                <a:latin typeface="Verdana" pitchFamily="34" charset="0"/>
              </a:defRPr>
            </a:lvl8pPr>
            <a:lvl9pPr marL="3891589" indent="-228917" eaLnBrk="0" fontAlgn="base" hangingPunct="0">
              <a:spcBef>
                <a:spcPct val="0"/>
              </a:spcBef>
              <a:spcAft>
                <a:spcPct val="0"/>
              </a:spcAft>
              <a:defRPr sz="1200">
                <a:solidFill>
                  <a:srgbClr val="0F5494"/>
                </a:solidFill>
                <a:latin typeface="Verdana" pitchFamily="34" charset="0"/>
              </a:defRPr>
            </a:lvl9pPr>
          </a:lstStyle>
          <a:p>
            <a:pPr eaLnBrk="1" hangingPunct="1"/>
            <a:fld id="{A371ED94-8F23-47EA-8442-9F7C8D7404A8}" type="slidenum">
              <a:rPr lang="en-GB">
                <a:solidFill>
                  <a:prstClr val="black"/>
                </a:solidFill>
                <a:latin typeface="Arial" pitchFamily="34" charset="0"/>
              </a:rPr>
              <a:pPr eaLnBrk="1" hangingPunct="1"/>
              <a:t>34</a:t>
            </a:fld>
            <a:endParaRPr lang="en-GB">
              <a:solidFill>
                <a:prstClr val="black"/>
              </a:solidFill>
              <a:latin typeface="Arial" pitchFamily="34" charset="0"/>
            </a:endParaRPr>
          </a:p>
        </p:txBody>
      </p:sp>
      <p:sp>
        <p:nvSpPr>
          <p:cNvPr id="74755" name="Rectangle 2"/>
          <p:cNvSpPr>
            <a:spLocks noGrp="1" noRot="1" noChangeAspect="1" noChangeArrowheads="1" noTextEdit="1"/>
          </p:cNvSpPr>
          <p:nvPr>
            <p:ph type="sldImg"/>
          </p:nvPr>
        </p:nvSpPr>
        <p:spPr>
          <a:xfrm>
            <a:off x="915988" y="746125"/>
            <a:ext cx="4973637" cy="3729038"/>
          </a:xfrm>
          <a:ln/>
        </p:spPr>
      </p:sp>
      <p:sp>
        <p:nvSpPr>
          <p:cNvPr id="7475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3980" indent="-286147" eaLnBrk="0" hangingPunct="0">
              <a:defRPr sz="1200">
                <a:solidFill>
                  <a:srgbClr val="0F5494"/>
                </a:solidFill>
                <a:latin typeface="Verdana" pitchFamily="34" charset="0"/>
              </a:defRPr>
            </a:lvl2pPr>
            <a:lvl3pPr marL="1144585" indent="-228917" eaLnBrk="0" hangingPunct="0">
              <a:defRPr sz="1200">
                <a:solidFill>
                  <a:srgbClr val="0F5494"/>
                </a:solidFill>
                <a:latin typeface="Verdana" pitchFamily="34" charset="0"/>
              </a:defRPr>
            </a:lvl3pPr>
            <a:lvl4pPr marL="1602419" indent="-228917" eaLnBrk="0" hangingPunct="0">
              <a:defRPr sz="1200">
                <a:solidFill>
                  <a:srgbClr val="0F5494"/>
                </a:solidFill>
                <a:latin typeface="Verdana" pitchFamily="34" charset="0"/>
              </a:defRPr>
            </a:lvl4pPr>
            <a:lvl5pPr marL="2060253" indent="-228917" eaLnBrk="0" hangingPunct="0">
              <a:defRPr sz="1200">
                <a:solidFill>
                  <a:srgbClr val="0F5494"/>
                </a:solidFill>
                <a:latin typeface="Verdana" pitchFamily="34" charset="0"/>
              </a:defRPr>
            </a:lvl5pPr>
            <a:lvl6pPr marL="2518087" indent="-228917" eaLnBrk="0" fontAlgn="base" hangingPunct="0">
              <a:spcBef>
                <a:spcPct val="0"/>
              </a:spcBef>
              <a:spcAft>
                <a:spcPct val="0"/>
              </a:spcAft>
              <a:defRPr sz="1200">
                <a:solidFill>
                  <a:srgbClr val="0F5494"/>
                </a:solidFill>
                <a:latin typeface="Verdana" pitchFamily="34" charset="0"/>
              </a:defRPr>
            </a:lvl6pPr>
            <a:lvl7pPr marL="2975922" indent="-228917" eaLnBrk="0" fontAlgn="base" hangingPunct="0">
              <a:spcBef>
                <a:spcPct val="0"/>
              </a:spcBef>
              <a:spcAft>
                <a:spcPct val="0"/>
              </a:spcAft>
              <a:defRPr sz="1200">
                <a:solidFill>
                  <a:srgbClr val="0F5494"/>
                </a:solidFill>
                <a:latin typeface="Verdana" pitchFamily="34" charset="0"/>
              </a:defRPr>
            </a:lvl7pPr>
            <a:lvl8pPr marL="3433755" indent="-228917" eaLnBrk="0" fontAlgn="base" hangingPunct="0">
              <a:spcBef>
                <a:spcPct val="0"/>
              </a:spcBef>
              <a:spcAft>
                <a:spcPct val="0"/>
              </a:spcAft>
              <a:defRPr sz="1200">
                <a:solidFill>
                  <a:srgbClr val="0F5494"/>
                </a:solidFill>
                <a:latin typeface="Verdana" pitchFamily="34" charset="0"/>
              </a:defRPr>
            </a:lvl8pPr>
            <a:lvl9pPr marL="3891589" indent="-228917" eaLnBrk="0" fontAlgn="base" hangingPunct="0">
              <a:spcBef>
                <a:spcPct val="0"/>
              </a:spcBef>
              <a:spcAft>
                <a:spcPct val="0"/>
              </a:spcAft>
              <a:defRPr sz="1200">
                <a:solidFill>
                  <a:srgbClr val="0F5494"/>
                </a:solidFill>
                <a:latin typeface="Verdana" pitchFamily="34" charset="0"/>
              </a:defRPr>
            </a:lvl9pPr>
          </a:lstStyle>
          <a:p>
            <a:pPr eaLnBrk="1" hangingPunct="1"/>
            <a:fld id="{597F5BD6-03EF-4A31-A2C7-0E0200787F86}" type="slidenum">
              <a:rPr lang="en-GB">
                <a:solidFill>
                  <a:prstClr val="black"/>
                </a:solidFill>
                <a:latin typeface="Arial" pitchFamily="34" charset="0"/>
              </a:rPr>
              <a:pPr eaLnBrk="1" hangingPunct="1"/>
              <a:t>35</a:t>
            </a:fld>
            <a:endParaRPr lang="en-GB">
              <a:solidFill>
                <a:prstClr val="black"/>
              </a:solidFill>
              <a:latin typeface="Arial" pitchFamily="34" charset="0"/>
            </a:endParaRPr>
          </a:p>
        </p:txBody>
      </p:sp>
      <p:sp>
        <p:nvSpPr>
          <p:cNvPr id="75779" name="Rectangle 2"/>
          <p:cNvSpPr>
            <a:spLocks noGrp="1" noRot="1" noChangeAspect="1" noChangeArrowheads="1" noTextEdit="1"/>
          </p:cNvSpPr>
          <p:nvPr>
            <p:ph type="sldImg"/>
          </p:nvPr>
        </p:nvSpPr>
        <p:spPr>
          <a:xfrm>
            <a:off x="915988" y="746125"/>
            <a:ext cx="4973637" cy="3729038"/>
          </a:xfrm>
          <a:ln/>
        </p:spPr>
      </p:sp>
      <p:sp>
        <p:nvSpPr>
          <p:cNvPr id="7578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89121C5D-E21A-4771-942F-2D77446BF420}" type="slidenum">
              <a:rPr lang="en-GB">
                <a:solidFill>
                  <a:prstClr val="black"/>
                </a:solidFill>
                <a:latin typeface="Arial" pitchFamily="34" charset="0"/>
              </a:rPr>
              <a:pPr eaLnBrk="1" hangingPunct="1"/>
              <a:t>36</a:t>
            </a:fld>
            <a:endParaRPr lang="en-GB">
              <a:solidFill>
                <a:prstClr val="black"/>
              </a:solidFill>
              <a:latin typeface="Arial" pitchFamily="34" charset="0"/>
            </a:endParaRPr>
          </a:p>
        </p:txBody>
      </p:sp>
      <p:sp>
        <p:nvSpPr>
          <p:cNvPr id="66563" name="Rectangle 2"/>
          <p:cNvSpPr>
            <a:spLocks noGrp="1" noRot="1" noChangeAspect="1" noChangeArrowheads="1" noTextEdit="1"/>
          </p:cNvSpPr>
          <p:nvPr>
            <p:ph type="sldImg"/>
          </p:nvPr>
        </p:nvSpPr>
        <p:spPr>
          <a:xfrm>
            <a:off x="915988" y="746125"/>
            <a:ext cx="4973637" cy="3729038"/>
          </a:xfrm>
          <a:ln/>
        </p:spPr>
      </p:sp>
      <p:sp>
        <p:nvSpPr>
          <p:cNvPr id="66564"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CA1743A6-A02F-4D7C-80EC-BC2542A43D5B}" type="slidenum">
              <a:rPr lang="en-GB">
                <a:solidFill>
                  <a:prstClr val="black"/>
                </a:solidFill>
                <a:latin typeface="Arial" pitchFamily="34" charset="0"/>
              </a:rPr>
              <a:pPr eaLnBrk="1" hangingPunct="1"/>
              <a:t>37</a:t>
            </a:fld>
            <a:endParaRPr lang="en-GB">
              <a:solidFill>
                <a:prstClr val="black"/>
              </a:solidFill>
              <a:latin typeface="Arial" pitchFamily="34" charset="0"/>
            </a:endParaRPr>
          </a:p>
        </p:txBody>
      </p:sp>
      <p:sp>
        <p:nvSpPr>
          <p:cNvPr id="67587" name="Rectangle 2"/>
          <p:cNvSpPr>
            <a:spLocks noGrp="1" noRot="1" noChangeAspect="1" noChangeArrowheads="1" noTextEdit="1"/>
          </p:cNvSpPr>
          <p:nvPr>
            <p:ph type="sldImg"/>
          </p:nvPr>
        </p:nvSpPr>
        <p:spPr>
          <a:xfrm>
            <a:off x="915988" y="746125"/>
            <a:ext cx="4973637" cy="3729038"/>
          </a:xfrm>
          <a:ln/>
        </p:spPr>
      </p:sp>
      <p:sp>
        <p:nvSpPr>
          <p:cNvPr id="67588" name="Rectangle 3"/>
          <p:cNvSpPr>
            <a:spLocks noGrp="1" noChangeArrowheads="1"/>
          </p:cNvSpPr>
          <p:nvPr>
            <p:ph type="body" idx="1"/>
          </p:nvPr>
        </p:nvSpPr>
        <p:spPr>
          <a:noFill/>
        </p:spPr>
        <p:txBody>
          <a:bodyPr/>
          <a:lstStyle/>
          <a:p>
            <a:pPr eaLnBrk="1" hangingPunct="1"/>
            <a:r>
              <a:rPr lang="en-US" dirty="0" smtClean="0"/>
              <a:t>For private experts no 150 management costs, the project only covers fees. Must remain exceptional 1 or 2 experts per project, if there is no public expertise available to perform an activity</a:t>
            </a:r>
          </a:p>
          <a:p>
            <a:pPr eaLnBrk="1" hangingPunct="1"/>
            <a:endParaRPr lang="en-US" dirty="0"/>
          </a:p>
          <a:p>
            <a:pPr eaLnBrk="1" hangingPunct="1"/>
            <a:r>
              <a:rPr lang="en-US" dirty="0" smtClean="0"/>
              <a:t>Contingencies ex ashes cloud </a:t>
            </a:r>
          </a:p>
          <a:p>
            <a:pPr eaLnBrk="1" hangingPunct="1"/>
            <a:r>
              <a:rPr lang="en-US" dirty="0" smtClean="0"/>
              <a:t>For extension of project better take from savings or from </a:t>
            </a:r>
            <a:r>
              <a:rPr lang="en-US" dirty="0" err="1" smtClean="0"/>
              <a:t>non essential</a:t>
            </a:r>
            <a:r>
              <a:rPr lang="en-US" dirty="0" smtClean="0"/>
              <a:t> activities cannot be refiled.</a:t>
            </a:r>
          </a:p>
          <a:p>
            <a:pPr eaLnBrk="1" hangingPunct="1"/>
            <a:r>
              <a:rPr lang="en-US" b="1" dirty="0" smtClean="0"/>
              <a:t>Translation interpretation: The CA to give an indicative price every</a:t>
            </a:r>
            <a:r>
              <a:rPr lang="en-US" b="1" baseline="0" dirty="0" smtClean="0"/>
              <a:t> year</a:t>
            </a:r>
            <a:endParaRPr lang="en-US" b="1" dirty="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924B5630-2FEF-4B57-9F52-5BEE12ED356B}" type="slidenum">
              <a:rPr lang="en-GB">
                <a:solidFill>
                  <a:prstClr val="black"/>
                </a:solidFill>
                <a:latin typeface="Arial" pitchFamily="34" charset="0"/>
              </a:rPr>
              <a:pPr eaLnBrk="1" hangingPunct="1"/>
              <a:t>38</a:t>
            </a:fld>
            <a:endParaRPr lang="en-GB">
              <a:solidFill>
                <a:prstClr val="black"/>
              </a:solidFill>
              <a:latin typeface="Arial" pitchFamily="34" charset="0"/>
            </a:endParaRPr>
          </a:p>
        </p:txBody>
      </p:sp>
      <p:sp>
        <p:nvSpPr>
          <p:cNvPr id="68611" name="Rectangle 2"/>
          <p:cNvSpPr>
            <a:spLocks noGrp="1" noRot="1" noChangeAspect="1" noChangeArrowheads="1" noTextEdit="1"/>
          </p:cNvSpPr>
          <p:nvPr>
            <p:ph type="sldImg"/>
          </p:nvPr>
        </p:nvSpPr>
        <p:spPr>
          <a:xfrm>
            <a:off x="915988" y="746125"/>
            <a:ext cx="4973637" cy="3729038"/>
          </a:xfrm>
          <a:ln/>
        </p:spPr>
      </p:sp>
      <p:sp>
        <p:nvSpPr>
          <p:cNvPr id="6861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2F8D2239-FB48-4A8B-8C3E-40A3C71A04D3}" type="slidenum">
              <a:rPr lang="en-GB">
                <a:solidFill>
                  <a:prstClr val="black"/>
                </a:solidFill>
                <a:latin typeface="Arial" pitchFamily="34" charset="0"/>
              </a:rPr>
              <a:pPr eaLnBrk="1" hangingPunct="1"/>
              <a:t>39</a:t>
            </a:fld>
            <a:endParaRPr lang="en-GB">
              <a:solidFill>
                <a:prstClr val="black"/>
              </a:solidFill>
              <a:latin typeface="Arial" pitchFamily="34" charset="0"/>
            </a:endParaRPr>
          </a:p>
        </p:txBody>
      </p:sp>
      <p:sp>
        <p:nvSpPr>
          <p:cNvPr id="69635" name="Rectangle 2"/>
          <p:cNvSpPr>
            <a:spLocks noGrp="1" noRot="1" noChangeAspect="1" noChangeArrowheads="1" noTextEdit="1"/>
          </p:cNvSpPr>
          <p:nvPr>
            <p:ph type="sldImg"/>
          </p:nvPr>
        </p:nvSpPr>
        <p:spPr>
          <a:xfrm>
            <a:off x="915988" y="746125"/>
            <a:ext cx="4973637" cy="3729038"/>
          </a:xfrm>
          <a:ln/>
        </p:spPr>
      </p:sp>
      <p:sp>
        <p:nvSpPr>
          <p:cNvPr id="69636" name="Rectangle 3"/>
          <p:cNvSpPr>
            <a:spLocks noGrp="1" noChangeArrowheads="1"/>
          </p:cNvSpPr>
          <p:nvPr>
            <p:ph type="body" idx="1"/>
          </p:nvPr>
        </p:nvSpPr>
        <p:spPr>
          <a:noFill/>
        </p:spPr>
        <p:txBody>
          <a:bodyPr/>
          <a:lstStyle/>
          <a:p>
            <a:pPr eaLnBrk="1" hangingPunct="1"/>
            <a:r>
              <a:rPr lang="en-US" dirty="0" smtClean="0"/>
              <a:t>RTAs PER DIEM remains the same during the whole duration of the project it is fixed in the contract.</a:t>
            </a:r>
          </a:p>
          <a:p>
            <a:pPr eaLnBrk="1" hangingPunct="1"/>
            <a:r>
              <a:rPr lang="en-US" dirty="0" smtClean="0"/>
              <a:t>For ST experts it may change</a:t>
            </a:r>
          </a:p>
          <a:p>
            <a:pPr eaLnBrk="1" hangingPunct="1"/>
            <a:r>
              <a:rPr lang="en-US" dirty="0" smtClean="0"/>
              <a:t>PER DIEMS is a maximum ceiling, the PL may decide to pay less</a:t>
            </a:r>
          </a:p>
          <a:p>
            <a:pPr eaLnBrk="1" hangingPunct="1"/>
            <a:r>
              <a:rPr lang="en-US" dirty="0" smtClean="0"/>
              <a:t>PER DIEMS are fixed by the UN</a:t>
            </a:r>
          </a:p>
          <a:p>
            <a:pPr eaLnBrk="1" hangingPunct="1"/>
            <a:r>
              <a:rPr lang="en-US" dirty="0" smtClean="0"/>
              <a:t>CFCU may also impose different ceilings for travel, for RTA assistant, etc.</a:t>
            </a:r>
          </a:p>
          <a:p>
            <a:pPr eaLnBrk="1" hangingPunct="1"/>
            <a:r>
              <a:rPr lang="en-US" b="1" dirty="0" smtClean="0"/>
              <a:t>6% as a compensation to the home administration of the RTA to cover cost of a replacement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sz="1200" i="0" dirty="0" smtClean="0"/>
              <a:t>Launched in May 1998, aiming to help potential and candidate partners to EU accession in the development of modern public administrations, able to implement the UNION ACQUIS to the same standards as EU Member States (MS) through legal harmonisation.</a:t>
            </a:r>
          </a:p>
          <a:p>
            <a:pPr algn="just"/>
            <a:endParaRPr lang="en-GB" sz="1200" i="0" dirty="0" smtClean="0"/>
          </a:p>
          <a:p>
            <a:pPr algn="just">
              <a:lnSpc>
                <a:spcPct val="80000"/>
              </a:lnSpc>
            </a:pPr>
            <a:r>
              <a:rPr lang="en-GB" sz="1200" i="0" dirty="0" smtClean="0"/>
              <a:t>Twinning is a cooperation tool between two Public Administrations one in a  European Union (EU) Member State (MS) and its equivalent  in the Instrument for pre-accession (IPA) region.</a:t>
            </a:r>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4</a:t>
            </a:fld>
            <a:endParaRPr lang="en-GB"/>
          </a:p>
        </p:txBody>
      </p:sp>
    </p:spTree>
    <p:extLst>
      <p:ext uri="{BB962C8B-B14F-4D97-AF65-F5344CB8AC3E}">
        <p14:creationId xmlns:p14="http://schemas.microsoft.com/office/powerpoint/2010/main" val="283881793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1086F8BD-1F34-4728-8214-041F23E3A3BF}" type="slidenum">
              <a:rPr lang="en-GB">
                <a:solidFill>
                  <a:prstClr val="black"/>
                </a:solidFill>
                <a:latin typeface="Arial" pitchFamily="34" charset="0"/>
              </a:rPr>
              <a:pPr eaLnBrk="1" hangingPunct="1"/>
              <a:t>40</a:t>
            </a:fld>
            <a:endParaRPr lang="en-GB">
              <a:solidFill>
                <a:prstClr val="black"/>
              </a:solidFill>
              <a:latin typeface="Arial" pitchFamily="34" charset="0"/>
            </a:endParaRPr>
          </a:p>
        </p:txBody>
      </p:sp>
      <p:sp>
        <p:nvSpPr>
          <p:cNvPr id="70659" name="Rectangle 2"/>
          <p:cNvSpPr>
            <a:spLocks noGrp="1" noRot="1" noChangeAspect="1" noChangeArrowheads="1" noTextEdit="1"/>
          </p:cNvSpPr>
          <p:nvPr>
            <p:ph type="sldImg"/>
          </p:nvPr>
        </p:nvSpPr>
        <p:spPr>
          <a:xfrm>
            <a:off x="915988" y="746125"/>
            <a:ext cx="4973637" cy="3729038"/>
          </a:xfrm>
          <a:ln/>
        </p:spPr>
      </p:sp>
      <p:sp>
        <p:nvSpPr>
          <p:cNvPr id="70660" name="Rectangle 3"/>
          <p:cNvSpPr>
            <a:spLocks noGrp="1" noChangeArrowheads="1"/>
          </p:cNvSpPr>
          <p:nvPr>
            <p:ph type="body" idx="1"/>
          </p:nvPr>
        </p:nvSpPr>
        <p:spPr>
          <a:noFill/>
        </p:spPr>
        <p:txBody>
          <a:bodyPr/>
          <a:lstStyle/>
          <a:p>
            <a:r>
              <a:rPr lang="en-US" dirty="0"/>
              <a:t>PER DIEMS for the RTA are fixed for the entire duration of the RTA assignment in the country</a:t>
            </a:r>
          </a:p>
          <a:p>
            <a:endParaRPr lang="en-US" dirty="0"/>
          </a:p>
          <a:p>
            <a:r>
              <a:rPr lang="en-US" dirty="0"/>
              <a:t>PER DIEMS for short term expert can change during the project, the Twinning Team Brussels sends a Special Twinning Newsletter edition with the applicable PER DIEMS.</a:t>
            </a:r>
          </a:p>
          <a:p>
            <a:pPr eaLnBrk="1" hangingPunct="1"/>
            <a:endParaRPr lang="en-US" dirty="0" smtClean="0"/>
          </a:p>
          <a:p>
            <a:pPr eaLnBrk="1" hangingPunct="1"/>
            <a:r>
              <a:rPr lang="en-US" dirty="0" smtClean="0"/>
              <a:t>Monthly trips by RTA: Price quotation by a travel agency when drafting the contract, should be discussed with CA.  Evidence is needed.</a:t>
            </a:r>
          </a:p>
          <a:p>
            <a:pPr eaLnBrk="1" hangingPunct="1"/>
            <a:r>
              <a:rPr lang="en-US" dirty="0" smtClean="0"/>
              <a:t>No need of evidence of travel, ask official travel agency to issue a price offer, will serve for the entire duration of the project. To be consulted with CFCU.</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B8D5589A-4B0A-4722-8718-659D8DD51F82}" type="slidenum">
              <a:rPr lang="en-GB">
                <a:solidFill>
                  <a:prstClr val="black"/>
                </a:solidFill>
                <a:latin typeface="Arial" pitchFamily="34" charset="0"/>
              </a:rPr>
              <a:pPr eaLnBrk="1" hangingPunct="1"/>
              <a:t>41</a:t>
            </a:fld>
            <a:endParaRPr lang="en-GB">
              <a:solidFill>
                <a:prstClr val="black"/>
              </a:solidFill>
              <a:latin typeface="Arial" pitchFamily="34" charset="0"/>
            </a:endParaRPr>
          </a:p>
        </p:txBody>
      </p:sp>
      <p:sp>
        <p:nvSpPr>
          <p:cNvPr id="71683" name="Rectangle 2"/>
          <p:cNvSpPr>
            <a:spLocks noGrp="1" noRot="1" noChangeAspect="1" noChangeArrowheads="1" noTextEdit="1"/>
          </p:cNvSpPr>
          <p:nvPr>
            <p:ph type="sldImg"/>
          </p:nvPr>
        </p:nvSpPr>
        <p:spPr>
          <a:xfrm>
            <a:off x="915988" y="746125"/>
            <a:ext cx="4973637" cy="3729038"/>
          </a:xfrm>
          <a:ln/>
        </p:spPr>
      </p:sp>
      <p:sp>
        <p:nvSpPr>
          <p:cNvPr id="7168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1600" dirty="0" err="1"/>
              <a:t>Consult</a:t>
            </a:r>
            <a:r>
              <a:rPr lang="fr-BE" sz="1600" dirty="0"/>
              <a:t> </a:t>
            </a:r>
            <a:r>
              <a:rPr lang="fr-BE" sz="1600" dirty="0" err="1"/>
              <a:t>our</a:t>
            </a:r>
            <a:r>
              <a:rPr lang="fr-BE" sz="1600" dirty="0"/>
              <a:t> </a:t>
            </a:r>
            <a:r>
              <a:rPr lang="fr-BE" sz="1600" dirty="0" err="1"/>
              <a:t>website</a:t>
            </a:r>
            <a:r>
              <a:rPr lang="fr-BE" sz="1600" dirty="0"/>
              <a:t> (last </a:t>
            </a:r>
            <a:r>
              <a:rPr lang="fr-BE" sz="1600" dirty="0" err="1"/>
              <a:t>slide</a:t>
            </a:r>
            <a:r>
              <a:rPr lang="fr-BE" sz="1600" dirty="0"/>
              <a:t>) to check the applicable per diem rate.</a:t>
            </a:r>
          </a:p>
          <a:p>
            <a:r>
              <a:rPr lang="fr-BE" sz="1600" dirty="0"/>
              <a:t>The PER Diem to serve as </a:t>
            </a:r>
            <a:r>
              <a:rPr lang="fr-BE" sz="1600" dirty="0" err="1"/>
              <a:t>reference</a:t>
            </a:r>
            <a:r>
              <a:rPr lang="fr-BE" sz="1600" dirty="0"/>
              <a:t> </a:t>
            </a:r>
            <a:r>
              <a:rPr lang="fr-BE" sz="1600" dirty="0" err="1"/>
              <a:t>is</a:t>
            </a:r>
            <a:r>
              <a:rPr lang="fr-BE" sz="1600" dirty="0"/>
              <a:t> the one in force on </a:t>
            </a:r>
            <a:r>
              <a:rPr lang="fr-BE" sz="1600" dirty="0" err="1"/>
              <a:t>day</a:t>
            </a:r>
            <a:r>
              <a:rPr lang="fr-BE" sz="1600" dirty="0"/>
              <a:t> of </a:t>
            </a:r>
            <a:r>
              <a:rPr lang="fr-BE" sz="1600" dirty="0" err="1"/>
              <a:t>contract</a:t>
            </a:r>
            <a:r>
              <a:rPr lang="fr-BE" sz="1600" dirty="0"/>
              <a:t> signature</a:t>
            </a:r>
            <a:endParaRPr lang="en-GB" sz="1600" dirty="0"/>
          </a:p>
        </p:txBody>
      </p:sp>
      <p:sp>
        <p:nvSpPr>
          <p:cNvPr id="4" name="Slide Number Placeholder 3"/>
          <p:cNvSpPr>
            <a:spLocks noGrp="1"/>
          </p:cNvSpPr>
          <p:nvPr>
            <p:ph type="sldNum" sz="quarter" idx="10"/>
          </p:nvPr>
        </p:nvSpPr>
        <p:spPr/>
        <p:txBody>
          <a:bodyPr/>
          <a:lstStyle/>
          <a:p>
            <a:fld id="{09A25738-5FF5-4D1F-B940-01F9ABEEBCC8}" type="slidenum">
              <a:rPr lang="en-GB" smtClean="0"/>
              <a:t>42</a:t>
            </a:fld>
            <a:endParaRPr lang="en-GB"/>
          </a:p>
        </p:txBody>
      </p:sp>
    </p:spTree>
    <p:extLst>
      <p:ext uri="{BB962C8B-B14F-4D97-AF65-F5344CB8AC3E}">
        <p14:creationId xmlns:p14="http://schemas.microsoft.com/office/powerpoint/2010/main" val="84006769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17FC0A13-0092-4ACC-AAA3-A78CB9CDA7B3}" type="slidenum">
              <a:rPr lang="en-GB">
                <a:solidFill>
                  <a:prstClr val="black"/>
                </a:solidFill>
                <a:latin typeface="Arial" pitchFamily="34" charset="0"/>
              </a:rPr>
              <a:pPr eaLnBrk="1" hangingPunct="1"/>
              <a:t>43</a:t>
            </a:fld>
            <a:endParaRPr lang="en-GB">
              <a:solidFill>
                <a:prstClr val="black"/>
              </a:solidFill>
              <a:latin typeface="Arial" pitchFamily="34" charset="0"/>
            </a:endParaRPr>
          </a:p>
        </p:txBody>
      </p:sp>
      <p:sp>
        <p:nvSpPr>
          <p:cNvPr id="73731" name="Rectangle 2"/>
          <p:cNvSpPr>
            <a:spLocks noGrp="1" noRot="1" noChangeAspect="1" noChangeArrowheads="1" noTextEdit="1"/>
          </p:cNvSpPr>
          <p:nvPr>
            <p:ph type="sldImg"/>
          </p:nvPr>
        </p:nvSpPr>
        <p:spPr>
          <a:xfrm>
            <a:off x="915988" y="746125"/>
            <a:ext cx="4973637" cy="3729038"/>
          </a:xfrm>
          <a:ln/>
        </p:spPr>
      </p:sp>
      <p:sp>
        <p:nvSpPr>
          <p:cNvPr id="73732" name="Rectangle 3"/>
          <p:cNvSpPr>
            <a:spLocks noGrp="1" noChangeArrowheads="1"/>
          </p:cNvSpPr>
          <p:nvPr>
            <p:ph type="body" idx="1"/>
          </p:nvPr>
        </p:nvSpPr>
        <p:spPr>
          <a:noFill/>
        </p:spPr>
        <p:txBody>
          <a:bodyPr/>
          <a:lstStyle/>
          <a:p>
            <a:pPr eaLnBrk="1" hangingPunct="1"/>
            <a:r>
              <a:rPr lang="en-US" dirty="0" smtClean="0"/>
              <a:t>Communication and visibility plan to be discussed</a:t>
            </a:r>
            <a:r>
              <a:rPr lang="en-US" baseline="0" dirty="0" smtClean="0"/>
              <a:t> during briefing with task manager in the contracting authority. In case of direct management, the Task manager will normally consult the Press and Information Officer in the Delegation.</a:t>
            </a:r>
            <a:endParaRPr lang="en-US"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3980" indent="-286147" eaLnBrk="0" hangingPunct="0">
              <a:defRPr sz="1200">
                <a:solidFill>
                  <a:srgbClr val="0F5494"/>
                </a:solidFill>
                <a:latin typeface="Verdana" pitchFamily="34" charset="0"/>
              </a:defRPr>
            </a:lvl2pPr>
            <a:lvl3pPr marL="1144585" indent="-228917" eaLnBrk="0" hangingPunct="0">
              <a:defRPr sz="1200">
                <a:solidFill>
                  <a:srgbClr val="0F5494"/>
                </a:solidFill>
                <a:latin typeface="Verdana" pitchFamily="34" charset="0"/>
              </a:defRPr>
            </a:lvl3pPr>
            <a:lvl4pPr marL="1602419" indent="-228917" eaLnBrk="0" hangingPunct="0">
              <a:defRPr sz="1200">
                <a:solidFill>
                  <a:srgbClr val="0F5494"/>
                </a:solidFill>
                <a:latin typeface="Verdana" pitchFamily="34" charset="0"/>
              </a:defRPr>
            </a:lvl4pPr>
            <a:lvl5pPr marL="2060253" indent="-228917" eaLnBrk="0" hangingPunct="0">
              <a:defRPr sz="1200">
                <a:solidFill>
                  <a:srgbClr val="0F5494"/>
                </a:solidFill>
                <a:latin typeface="Verdana" pitchFamily="34" charset="0"/>
              </a:defRPr>
            </a:lvl5pPr>
            <a:lvl6pPr marL="2518087" indent="-228917" eaLnBrk="0" fontAlgn="base" hangingPunct="0">
              <a:spcBef>
                <a:spcPct val="0"/>
              </a:spcBef>
              <a:spcAft>
                <a:spcPct val="0"/>
              </a:spcAft>
              <a:defRPr sz="1200">
                <a:solidFill>
                  <a:srgbClr val="0F5494"/>
                </a:solidFill>
                <a:latin typeface="Verdana" pitchFamily="34" charset="0"/>
              </a:defRPr>
            </a:lvl6pPr>
            <a:lvl7pPr marL="2975922" indent="-228917" eaLnBrk="0" fontAlgn="base" hangingPunct="0">
              <a:spcBef>
                <a:spcPct val="0"/>
              </a:spcBef>
              <a:spcAft>
                <a:spcPct val="0"/>
              </a:spcAft>
              <a:defRPr sz="1200">
                <a:solidFill>
                  <a:srgbClr val="0F5494"/>
                </a:solidFill>
                <a:latin typeface="Verdana" pitchFamily="34" charset="0"/>
              </a:defRPr>
            </a:lvl7pPr>
            <a:lvl8pPr marL="3433755" indent="-228917" eaLnBrk="0" fontAlgn="base" hangingPunct="0">
              <a:spcBef>
                <a:spcPct val="0"/>
              </a:spcBef>
              <a:spcAft>
                <a:spcPct val="0"/>
              </a:spcAft>
              <a:defRPr sz="1200">
                <a:solidFill>
                  <a:srgbClr val="0F5494"/>
                </a:solidFill>
                <a:latin typeface="Verdana" pitchFamily="34" charset="0"/>
              </a:defRPr>
            </a:lvl8pPr>
            <a:lvl9pPr marL="3891589" indent="-228917" eaLnBrk="0" fontAlgn="base" hangingPunct="0">
              <a:spcBef>
                <a:spcPct val="0"/>
              </a:spcBef>
              <a:spcAft>
                <a:spcPct val="0"/>
              </a:spcAft>
              <a:defRPr sz="1200">
                <a:solidFill>
                  <a:srgbClr val="0F5494"/>
                </a:solidFill>
                <a:latin typeface="Verdana" pitchFamily="34" charset="0"/>
              </a:defRPr>
            </a:lvl9pPr>
          </a:lstStyle>
          <a:p>
            <a:pPr eaLnBrk="1" hangingPunct="1"/>
            <a:fld id="{F6E4BE59-2772-4FBF-962C-F828A328BDF3}" type="slidenum">
              <a:rPr lang="en-GB">
                <a:solidFill>
                  <a:prstClr val="black"/>
                </a:solidFill>
                <a:latin typeface="Arial" pitchFamily="34" charset="0"/>
              </a:rPr>
              <a:pPr eaLnBrk="1" hangingPunct="1"/>
              <a:t>44</a:t>
            </a:fld>
            <a:endParaRPr lang="en-GB">
              <a:solidFill>
                <a:prstClr val="black"/>
              </a:solidFill>
              <a:latin typeface="Arial" pitchFamily="34" charset="0"/>
            </a:endParaRPr>
          </a:p>
        </p:txBody>
      </p:sp>
      <p:sp>
        <p:nvSpPr>
          <p:cNvPr id="76803" name="Rectangle 2"/>
          <p:cNvSpPr>
            <a:spLocks noGrp="1" noRot="1" noChangeAspect="1" noChangeArrowheads="1" noTextEdit="1"/>
          </p:cNvSpPr>
          <p:nvPr>
            <p:ph type="sldImg"/>
          </p:nvPr>
        </p:nvSpPr>
        <p:spPr>
          <a:xfrm>
            <a:off x="915988" y="746125"/>
            <a:ext cx="4973637" cy="3729038"/>
          </a:xfrm>
          <a:ln/>
        </p:spPr>
      </p:sp>
      <p:sp>
        <p:nvSpPr>
          <p:cNvPr id="76804"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3980" indent="-286147" eaLnBrk="0" hangingPunct="0">
              <a:defRPr sz="1200">
                <a:solidFill>
                  <a:srgbClr val="0F5494"/>
                </a:solidFill>
                <a:latin typeface="Verdana" pitchFamily="34" charset="0"/>
              </a:defRPr>
            </a:lvl2pPr>
            <a:lvl3pPr marL="1144585" indent="-228917" eaLnBrk="0" hangingPunct="0">
              <a:defRPr sz="1200">
                <a:solidFill>
                  <a:srgbClr val="0F5494"/>
                </a:solidFill>
                <a:latin typeface="Verdana" pitchFamily="34" charset="0"/>
              </a:defRPr>
            </a:lvl3pPr>
            <a:lvl4pPr marL="1602419" indent="-228917" eaLnBrk="0" hangingPunct="0">
              <a:defRPr sz="1200">
                <a:solidFill>
                  <a:srgbClr val="0F5494"/>
                </a:solidFill>
                <a:latin typeface="Verdana" pitchFamily="34" charset="0"/>
              </a:defRPr>
            </a:lvl4pPr>
            <a:lvl5pPr marL="2060253" indent="-228917" eaLnBrk="0" hangingPunct="0">
              <a:defRPr sz="1200">
                <a:solidFill>
                  <a:srgbClr val="0F5494"/>
                </a:solidFill>
                <a:latin typeface="Verdana" pitchFamily="34" charset="0"/>
              </a:defRPr>
            </a:lvl5pPr>
            <a:lvl6pPr marL="2518087" indent="-228917" eaLnBrk="0" fontAlgn="base" hangingPunct="0">
              <a:spcBef>
                <a:spcPct val="0"/>
              </a:spcBef>
              <a:spcAft>
                <a:spcPct val="0"/>
              </a:spcAft>
              <a:defRPr sz="1200">
                <a:solidFill>
                  <a:srgbClr val="0F5494"/>
                </a:solidFill>
                <a:latin typeface="Verdana" pitchFamily="34" charset="0"/>
              </a:defRPr>
            </a:lvl6pPr>
            <a:lvl7pPr marL="2975922" indent="-228917" eaLnBrk="0" fontAlgn="base" hangingPunct="0">
              <a:spcBef>
                <a:spcPct val="0"/>
              </a:spcBef>
              <a:spcAft>
                <a:spcPct val="0"/>
              </a:spcAft>
              <a:defRPr sz="1200">
                <a:solidFill>
                  <a:srgbClr val="0F5494"/>
                </a:solidFill>
                <a:latin typeface="Verdana" pitchFamily="34" charset="0"/>
              </a:defRPr>
            </a:lvl7pPr>
            <a:lvl8pPr marL="3433755" indent="-228917" eaLnBrk="0" fontAlgn="base" hangingPunct="0">
              <a:spcBef>
                <a:spcPct val="0"/>
              </a:spcBef>
              <a:spcAft>
                <a:spcPct val="0"/>
              </a:spcAft>
              <a:defRPr sz="1200">
                <a:solidFill>
                  <a:srgbClr val="0F5494"/>
                </a:solidFill>
                <a:latin typeface="Verdana" pitchFamily="34" charset="0"/>
              </a:defRPr>
            </a:lvl8pPr>
            <a:lvl9pPr marL="3891589" indent="-228917" eaLnBrk="0" fontAlgn="base" hangingPunct="0">
              <a:spcBef>
                <a:spcPct val="0"/>
              </a:spcBef>
              <a:spcAft>
                <a:spcPct val="0"/>
              </a:spcAft>
              <a:defRPr sz="1200">
                <a:solidFill>
                  <a:srgbClr val="0F5494"/>
                </a:solidFill>
                <a:latin typeface="Verdana" pitchFamily="34" charset="0"/>
              </a:defRPr>
            </a:lvl9pPr>
          </a:lstStyle>
          <a:p>
            <a:pPr eaLnBrk="1" hangingPunct="1"/>
            <a:fld id="{77BE0975-E3F0-425F-A99F-0CBAE9881688}" type="slidenum">
              <a:rPr lang="en-GB">
                <a:solidFill>
                  <a:prstClr val="black"/>
                </a:solidFill>
                <a:latin typeface="Arial" pitchFamily="34" charset="0"/>
              </a:rPr>
              <a:pPr eaLnBrk="1" hangingPunct="1"/>
              <a:t>45</a:t>
            </a:fld>
            <a:endParaRPr lang="en-GB">
              <a:solidFill>
                <a:prstClr val="black"/>
              </a:solidFill>
              <a:latin typeface="Arial" pitchFamily="34" charset="0"/>
            </a:endParaRPr>
          </a:p>
        </p:txBody>
      </p:sp>
      <p:sp>
        <p:nvSpPr>
          <p:cNvPr id="77827" name="Rectangle 2"/>
          <p:cNvSpPr>
            <a:spLocks noGrp="1" noRot="1" noChangeAspect="1" noChangeArrowheads="1" noTextEdit="1"/>
          </p:cNvSpPr>
          <p:nvPr>
            <p:ph type="sldImg"/>
          </p:nvPr>
        </p:nvSpPr>
        <p:spPr>
          <a:xfrm>
            <a:off x="915988" y="746125"/>
            <a:ext cx="4973637" cy="3729038"/>
          </a:xfrm>
          <a:ln/>
        </p:spPr>
      </p:sp>
      <p:sp>
        <p:nvSpPr>
          <p:cNvPr id="77828" name="Rectangle 3"/>
          <p:cNvSpPr>
            <a:spLocks noGrp="1" noChangeArrowheads="1"/>
          </p:cNvSpPr>
          <p:nvPr>
            <p:ph type="body" idx="1"/>
          </p:nvPr>
        </p:nvSpPr>
        <p:spPr>
          <a:noFill/>
        </p:spPr>
        <p:txBody>
          <a:bodyPr/>
          <a:lstStyle/>
          <a:p>
            <a:pPr eaLnBrk="1" hangingPunct="1"/>
            <a:r>
              <a:rPr lang="en-US" dirty="0" smtClean="0">
                <a:solidFill>
                  <a:schemeClr val="bg2"/>
                </a:solidFill>
              </a:rPr>
              <a:t>These are Maximum ceilings, the MS PL is entitled to pay less.</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09A25738-5FF5-4D1F-B940-01F9ABEEBCC8}" type="slidenum">
              <a:rPr lang="en-GB" smtClean="0"/>
              <a:t>46</a:t>
            </a:fld>
            <a:endParaRPr lang="en-GB"/>
          </a:p>
        </p:txBody>
      </p:sp>
    </p:spTree>
    <p:extLst>
      <p:ext uri="{BB962C8B-B14F-4D97-AF65-F5344CB8AC3E}">
        <p14:creationId xmlns:p14="http://schemas.microsoft.com/office/powerpoint/2010/main" val="55428087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3980" indent="-286147" eaLnBrk="0" hangingPunct="0">
              <a:defRPr sz="1200">
                <a:solidFill>
                  <a:srgbClr val="0F5494"/>
                </a:solidFill>
                <a:latin typeface="Verdana" pitchFamily="34" charset="0"/>
              </a:defRPr>
            </a:lvl2pPr>
            <a:lvl3pPr marL="1144585" indent="-228917" eaLnBrk="0" hangingPunct="0">
              <a:defRPr sz="1200">
                <a:solidFill>
                  <a:srgbClr val="0F5494"/>
                </a:solidFill>
                <a:latin typeface="Verdana" pitchFamily="34" charset="0"/>
              </a:defRPr>
            </a:lvl3pPr>
            <a:lvl4pPr marL="1602419" indent="-228917" eaLnBrk="0" hangingPunct="0">
              <a:defRPr sz="1200">
                <a:solidFill>
                  <a:srgbClr val="0F5494"/>
                </a:solidFill>
                <a:latin typeface="Verdana" pitchFamily="34" charset="0"/>
              </a:defRPr>
            </a:lvl4pPr>
            <a:lvl5pPr marL="2060253" indent="-228917" eaLnBrk="0" hangingPunct="0">
              <a:defRPr sz="1200">
                <a:solidFill>
                  <a:srgbClr val="0F5494"/>
                </a:solidFill>
                <a:latin typeface="Verdana" pitchFamily="34" charset="0"/>
              </a:defRPr>
            </a:lvl5pPr>
            <a:lvl6pPr marL="2518087" indent="-228917" eaLnBrk="0" fontAlgn="base" hangingPunct="0">
              <a:spcBef>
                <a:spcPct val="0"/>
              </a:spcBef>
              <a:spcAft>
                <a:spcPct val="0"/>
              </a:spcAft>
              <a:defRPr sz="1200">
                <a:solidFill>
                  <a:srgbClr val="0F5494"/>
                </a:solidFill>
                <a:latin typeface="Verdana" pitchFamily="34" charset="0"/>
              </a:defRPr>
            </a:lvl6pPr>
            <a:lvl7pPr marL="2975922" indent="-228917" eaLnBrk="0" fontAlgn="base" hangingPunct="0">
              <a:spcBef>
                <a:spcPct val="0"/>
              </a:spcBef>
              <a:spcAft>
                <a:spcPct val="0"/>
              </a:spcAft>
              <a:defRPr sz="1200">
                <a:solidFill>
                  <a:srgbClr val="0F5494"/>
                </a:solidFill>
                <a:latin typeface="Verdana" pitchFamily="34" charset="0"/>
              </a:defRPr>
            </a:lvl7pPr>
            <a:lvl8pPr marL="3433755" indent="-228917" eaLnBrk="0" fontAlgn="base" hangingPunct="0">
              <a:spcBef>
                <a:spcPct val="0"/>
              </a:spcBef>
              <a:spcAft>
                <a:spcPct val="0"/>
              </a:spcAft>
              <a:defRPr sz="1200">
                <a:solidFill>
                  <a:srgbClr val="0F5494"/>
                </a:solidFill>
                <a:latin typeface="Verdana" pitchFamily="34" charset="0"/>
              </a:defRPr>
            </a:lvl8pPr>
            <a:lvl9pPr marL="3891589" indent="-228917" eaLnBrk="0" fontAlgn="base" hangingPunct="0">
              <a:spcBef>
                <a:spcPct val="0"/>
              </a:spcBef>
              <a:spcAft>
                <a:spcPct val="0"/>
              </a:spcAft>
              <a:defRPr sz="1200">
                <a:solidFill>
                  <a:srgbClr val="0F5494"/>
                </a:solidFill>
                <a:latin typeface="Verdana" pitchFamily="34" charset="0"/>
              </a:defRPr>
            </a:lvl9pPr>
          </a:lstStyle>
          <a:p>
            <a:pPr eaLnBrk="1" hangingPunct="1"/>
            <a:fld id="{33B9FA56-1E82-4D70-989B-9B1C473AF8ED}" type="slidenum">
              <a:rPr lang="en-GB">
                <a:solidFill>
                  <a:prstClr val="black"/>
                </a:solidFill>
                <a:latin typeface="Arial" pitchFamily="34" charset="0"/>
              </a:rPr>
              <a:pPr eaLnBrk="1" hangingPunct="1"/>
              <a:t>47</a:t>
            </a:fld>
            <a:endParaRPr lang="en-GB">
              <a:solidFill>
                <a:prstClr val="black"/>
              </a:solidFill>
              <a:latin typeface="Arial" pitchFamily="34" charset="0"/>
            </a:endParaRPr>
          </a:p>
        </p:txBody>
      </p:sp>
      <p:sp>
        <p:nvSpPr>
          <p:cNvPr id="78851" name="Rectangle 2"/>
          <p:cNvSpPr>
            <a:spLocks noGrp="1" noRot="1" noChangeAspect="1" noChangeArrowheads="1" noTextEdit="1"/>
          </p:cNvSpPr>
          <p:nvPr>
            <p:ph type="sldImg"/>
          </p:nvPr>
        </p:nvSpPr>
        <p:spPr>
          <a:xfrm>
            <a:off x="915988" y="746125"/>
            <a:ext cx="4973637" cy="3729038"/>
          </a:xfrm>
          <a:ln/>
        </p:spPr>
      </p:sp>
      <p:sp>
        <p:nvSpPr>
          <p:cNvPr id="7885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4857CAEC-CC6D-4B70-B7F5-94CC588CB18D}" type="slidenum">
              <a:rPr lang="en-GB">
                <a:solidFill>
                  <a:prstClr val="black"/>
                </a:solidFill>
                <a:latin typeface="Arial" pitchFamily="34" charset="0"/>
              </a:rPr>
              <a:pPr eaLnBrk="1" hangingPunct="1"/>
              <a:t>48</a:t>
            </a:fld>
            <a:endParaRPr lang="en-GB">
              <a:solidFill>
                <a:prstClr val="black"/>
              </a:solidFill>
              <a:latin typeface="Arial" pitchFamily="34" charset="0"/>
            </a:endParaRPr>
          </a:p>
        </p:txBody>
      </p:sp>
      <p:sp>
        <p:nvSpPr>
          <p:cNvPr id="72707" name="Rectangle 2"/>
          <p:cNvSpPr>
            <a:spLocks noGrp="1" noRot="1" noChangeAspect="1" noChangeArrowheads="1" noTextEdit="1"/>
          </p:cNvSpPr>
          <p:nvPr>
            <p:ph type="sldImg"/>
          </p:nvPr>
        </p:nvSpPr>
        <p:spPr>
          <a:xfrm>
            <a:off x="915988" y="746125"/>
            <a:ext cx="4973637" cy="3729038"/>
          </a:xfrm>
          <a:ln/>
        </p:spPr>
      </p:sp>
      <p:sp>
        <p:nvSpPr>
          <p:cNvPr id="7270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1800" dirty="0" err="1"/>
              <a:t>Without</a:t>
            </a:r>
            <a:r>
              <a:rPr lang="fr-BE" sz="1800" dirty="0"/>
              <a:t> </a:t>
            </a:r>
            <a:r>
              <a:rPr lang="fr-BE" sz="1800" dirty="0" err="1"/>
              <a:t>counting</a:t>
            </a:r>
            <a:r>
              <a:rPr lang="fr-BE" sz="1800" dirty="0"/>
              <a:t> </a:t>
            </a:r>
            <a:r>
              <a:rPr lang="fr-BE" sz="1800" dirty="0" err="1"/>
              <a:t>endorsment</a:t>
            </a:r>
            <a:r>
              <a:rPr lang="fr-BE" sz="1800" dirty="0"/>
              <a:t> time.</a:t>
            </a:r>
          </a:p>
          <a:p>
            <a:endParaRPr lang="fr-BE" sz="1800" dirty="0"/>
          </a:p>
          <a:p>
            <a:r>
              <a:rPr lang="en-GB" sz="1800" dirty="0"/>
              <a:t>meaning submission of the final draft Twinning Contract for Steering Committee consultation at Commission Headquarters,</a:t>
            </a:r>
          </a:p>
        </p:txBody>
      </p:sp>
      <p:sp>
        <p:nvSpPr>
          <p:cNvPr id="4" name="Slide Number Placeholder 3"/>
          <p:cNvSpPr>
            <a:spLocks noGrp="1"/>
          </p:cNvSpPr>
          <p:nvPr>
            <p:ph type="sldNum" sz="quarter" idx="10"/>
          </p:nvPr>
        </p:nvSpPr>
        <p:spPr/>
        <p:txBody>
          <a:bodyPr/>
          <a:lstStyle/>
          <a:p>
            <a:fld id="{09A25738-5FF5-4D1F-B940-01F9ABEEBCC8}" type="slidenum">
              <a:rPr lang="en-GB" smtClean="0"/>
              <a:t>49</a:t>
            </a:fld>
            <a:endParaRPr lang="en-GB"/>
          </a:p>
        </p:txBody>
      </p:sp>
    </p:spTree>
    <p:extLst>
      <p:ext uri="{BB962C8B-B14F-4D97-AF65-F5344CB8AC3E}">
        <p14:creationId xmlns:p14="http://schemas.microsoft.com/office/powerpoint/2010/main" val="30628738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sz="1200" b="1" i="0" dirty="0" smtClean="0"/>
              <a:t>In 2004 The Twinning instrument was also made available to Neighbourhood countries</a:t>
            </a:r>
          </a:p>
          <a:p>
            <a:pPr algn="just"/>
            <a:endParaRPr lang="en-GB" sz="1200" b="1" i="0" dirty="0" smtClean="0"/>
          </a:p>
          <a:p>
            <a:pPr algn="just"/>
            <a:r>
              <a:rPr lang="en-GB" sz="1200" b="1" i="0" dirty="0" smtClean="0"/>
              <a:t>It aims at upgrading/modernising an administration though training, reorganisation as well as drafting of laws and regulations through legal approximation</a:t>
            </a:r>
          </a:p>
          <a:p>
            <a:pPr algn="just"/>
            <a:endParaRPr lang="en-GB" sz="1200" b="1" i="0" dirty="0" smtClean="0"/>
          </a:p>
          <a:p>
            <a:pPr algn="just"/>
            <a:r>
              <a:rPr lang="en-GB" sz="1200" b="1" i="0" dirty="0" smtClean="0"/>
              <a:t>...and to respond to agreements (cooperation or association).</a:t>
            </a:r>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5</a:t>
            </a:fld>
            <a:endParaRPr lang="en-GB"/>
          </a:p>
        </p:txBody>
      </p:sp>
    </p:spTree>
    <p:extLst>
      <p:ext uri="{BB962C8B-B14F-4D97-AF65-F5344CB8AC3E}">
        <p14:creationId xmlns:p14="http://schemas.microsoft.com/office/powerpoint/2010/main" val="283881793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09A25738-5FF5-4D1F-B940-01F9ABEEBCC8}" type="slidenum">
              <a:rPr lang="en-GB" smtClean="0"/>
              <a:t>50</a:t>
            </a:fld>
            <a:endParaRPr lang="en-GB"/>
          </a:p>
        </p:txBody>
      </p:sp>
    </p:spTree>
    <p:extLst>
      <p:ext uri="{BB962C8B-B14F-4D97-AF65-F5344CB8AC3E}">
        <p14:creationId xmlns:p14="http://schemas.microsoft.com/office/powerpoint/2010/main" val="55316198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DC280A"/>
                </a:solidFill>
              </a:rPr>
              <a:t>Execution and Implementation period</a:t>
            </a:r>
            <a:r>
              <a:rPr lang="en-GB" dirty="0"/>
              <a:t> of the Action (legal and work plan duration) </a:t>
            </a:r>
            <a:endParaRPr lang="en-GB" dirty="0" smtClean="0"/>
          </a:p>
          <a:p>
            <a:endParaRPr lang="en-GB" b="1" dirty="0"/>
          </a:p>
          <a:p>
            <a:r>
              <a:rPr lang="fi-FI" b="1" dirty="0" err="1" smtClean="0"/>
              <a:t>Article</a:t>
            </a:r>
            <a:r>
              <a:rPr lang="fi-FI" b="1" dirty="0" smtClean="0"/>
              <a:t> </a:t>
            </a:r>
            <a:r>
              <a:rPr lang="fi-FI" b="1" dirty="0"/>
              <a:t>2 – </a:t>
            </a:r>
            <a:r>
              <a:rPr lang="fi-FI" b="1" dirty="0" err="1"/>
              <a:t>Execution</a:t>
            </a:r>
            <a:r>
              <a:rPr lang="fi-FI" b="1" dirty="0"/>
              <a:t> and </a:t>
            </a:r>
            <a:r>
              <a:rPr lang="fi-FI" b="1" dirty="0" err="1"/>
              <a:t>Implementation</a:t>
            </a:r>
            <a:r>
              <a:rPr lang="fi-FI" b="1" dirty="0"/>
              <a:t> </a:t>
            </a:r>
            <a:r>
              <a:rPr lang="fi-FI" b="1" dirty="0" err="1"/>
              <a:t>period</a:t>
            </a:r>
            <a:r>
              <a:rPr lang="fi-FI" b="1" dirty="0"/>
              <a:t> of the Action  (</a:t>
            </a:r>
            <a:r>
              <a:rPr lang="fi-FI" b="1" dirty="0" err="1"/>
              <a:t>legal</a:t>
            </a:r>
            <a:r>
              <a:rPr lang="fi-FI" b="1" dirty="0"/>
              <a:t> and </a:t>
            </a:r>
            <a:r>
              <a:rPr lang="fi-FI" b="1" dirty="0" err="1"/>
              <a:t>work</a:t>
            </a:r>
            <a:r>
              <a:rPr lang="fi-FI" b="1" dirty="0"/>
              <a:t> </a:t>
            </a:r>
            <a:r>
              <a:rPr lang="fi-FI" b="1" dirty="0" err="1"/>
              <a:t>plan</a:t>
            </a:r>
            <a:r>
              <a:rPr lang="fi-FI" b="1" dirty="0"/>
              <a:t> </a:t>
            </a:r>
            <a:r>
              <a:rPr lang="fi-FI" b="1" dirty="0" err="1"/>
              <a:t>duration</a:t>
            </a:r>
            <a:r>
              <a:rPr lang="fi-FI" b="1" dirty="0"/>
              <a:t>)</a:t>
            </a:r>
            <a:endParaRPr lang="en-GB" dirty="0"/>
          </a:p>
          <a:p>
            <a:r>
              <a:rPr lang="fi-FI" dirty="0"/>
              <a:t> </a:t>
            </a:r>
            <a:endParaRPr lang="en-GB" dirty="0"/>
          </a:p>
          <a:p>
            <a:r>
              <a:rPr lang="fi-FI" dirty="0"/>
              <a:t>2.1     The </a:t>
            </a:r>
            <a:r>
              <a:rPr lang="fi-FI" dirty="0" err="1"/>
              <a:t>execution</a:t>
            </a:r>
            <a:r>
              <a:rPr lang="fi-FI" dirty="0"/>
              <a:t> </a:t>
            </a:r>
            <a:r>
              <a:rPr lang="fi-FI" dirty="0" err="1"/>
              <a:t>period</a:t>
            </a:r>
            <a:r>
              <a:rPr lang="fi-FI" dirty="0"/>
              <a:t> of the </a:t>
            </a:r>
            <a:r>
              <a:rPr lang="fi-FI" dirty="0" err="1"/>
              <a:t>contract</a:t>
            </a:r>
            <a:r>
              <a:rPr lang="fi-FI" dirty="0"/>
              <a:t> (</a:t>
            </a:r>
            <a:r>
              <a:rPr lang="fi-FI" dirty="0" err="1"/>
              <a:t>legal</a:t>
            </a:r>
            <a:r>
              <a:rPr lang="fi-FI" dirty="0"/>
              <a:t> </a:t>
            </a:r>
            <a:r>
              <a:rPr lang="fi-FI" dirty="0" err="1"/>
              <a:t>duration</a:t>
            </a:r>
            <a:r>
              <a:rPr lang="fi-FI" dirty="0"/>
              <a:t>)  </a:t>
            </a:r>
            <a:r>
              <a:rPr lang="fi-FI" dirty="0" err="1"/>
              <a:t>shall</a:t>
            </a:r>
            <a:r>
              <a:rPr lang="fi-FI" dirty="0"/>
              <a:t> </a:t>
            </a:r>
            <a:r>
              <a:rPr lang="fi-FI" dirty="0" err="1"/>
              <a:t>enter</a:t>
            </a:r>
            <a:r>
              <a:rPr lang="fi-FI" dirty="0"/>
              <a:t> into </a:t>
            </a:r>
            <a:r>
              <a:rPr lang="fi-FI" dirty="0" err="1"/>
              <a:t>force</a:t>
            </a:r>
            <a:r>
              <a:rPr lang="fi-FI" dirty="0"/>
              <a:t> </a:t>
            </a:r>
            <a:r>
              <a:rPr lang="fi-FI" dirty="0" err="1"/>
              <a:t>upon</a:t>
            </a:r>
            <a:r>
              <a:rPr lang="fi-FI" dirty="0"/>
              <a:t> the </a:t>
            </a:r>
            <a:r>
              <a:rPr lang="fi-FI" dirty="0" err="1"/>
              <a:t>date</a:t>
            </a:r>
            <a:r>
              <a:rPr lang="fi-FI" dirty="0"/>
              <a:t> of </a:t>
            </a:r>
            <a:r>
              <a:rPr lang="fi-FI" dirty="0" err="1"/>
              <a:t>notification</a:t>
            </a:r>
            <a:r>
              <a:rPr lang="fi-FI" dirty="0"/>
              <a:t> </a:t>
            </a:r>
            <a:r>
              <a:rPr lang="fi-FI" dirty="0" err="1"/>
              <a:t>by</a:t>
            </a:r>
            <a:r>
              <a:rPr lang="fi-FI" dirty="0"/>
              <a:t> the </a:t>
            </a:r>
            <a:r>
              <a:rPr lang="fi-FI" dirty="0" err="1"/>
              <a:t>Contracting</a:t>
            </a:r>
            <a:r>
              <a:rPr lang="fi-FI" dirty="0"/>
              <a:t> </a:t>
            </a:r>
            <a:r>
              <a:rPr lang="fi-FI" dirty="0" err="1"/>
              <a:t>Authority</a:t>
            </a:r>
            <a:r>
              <a:rPr lang="fi-FI" dirty="0"/>
              <a:t> of the </a:t>
            </a:r>
            <a:r>
              <a:rPr lang="fi-FI" dirty="0" err="1"/>
              <a:t>contract</a:t>
            </a:r>
            <a:r>
              <a:rPr lang="fi-FI" dirty="0"/>
              <a:t> </a:t>
            </a:r>
            <a:r>
              <a:rPr lang="fi-FI" dirty="0" err="1"/>
              <a:t>signed</a:t>
            </a:r>
            <a:r>
              <a:rPr lang="fi-FI" dirty="0"/>
              <a:t> </a:t>
            </a:r>
            <a:r>
              <a:rPr lang="fi-FI" dirty="0" err="1"/>
              <a:t>by</a:t>
            </a:r>
            <a:r>
              <a:rPr lang="fi-FI" dirty="0"/>
              <a:t> </a:t>
            </a:r>
            <a:r>
              <a:rPr lang="fi-FI" dirty="0" err="1"/>
              <a:t>all</a:t>
            </a:r>
            <a:r>
              <a:rPr lang="fi-FI" dirty="0"/>
              <a:t> </a:t>
            </a:r>
            <a:r>
              <a:rPr lang="fi-FI" dirty="0" err="1"/>
              <a:t>parties</a:t>
            </a:r>
            <a:r>
              <a:rPr lang="fi-FI" dirty="0"/>
              <a:t>. The </a:t>
            </a:r>
            <a:r>
              <a:rPr lang="fi-FI" dirty="0" err="1"/>
              <a:t>execution</a:t>
            </a:r>
            <a:r>
              <a:rPr lang="fi-FI" dirty="0"/>
              <a:t> </a:t>
            </a:r>
            <a:r>
              <a:rPr lang="fi-FI" dirty="0" err="1"/>
              <a:t>period</a:t>
            </a:r>
            <a:r>
              <a:rPr lang="fi-FI" dirty="0"/>
              <a:t> of the </a:t>
            </a:r>
            <a:r>
              <a:rPr lang="fi-FI" dirty="0" err="1"/>
              <a:t>contract</a:t>
            </a:r>
            <a:r>
              <a:rPr lang="fi-FI" dirty="0"/>
              <a:t> </a:t>
            </a:r>
            <a:r>
              <a:rPr lang="fi-FI" dirty="0" err="1"/>
              <a:t>will</a:t>
            </a:r>
            <a:r>
              <a:rPr lang="fi-FI" dirty="0"/>
              <a:t> </a:t>
            </a:r>
            <a:r>
              <a:rPr lang="fi-FI" dirty="0" err="1"/>
              <a:t>end</a:t>
            </a:r>
            <a:r>
              <a:rPr lang="fi-FI" dirty="0"/>
              <a:t> 3 </a:t>
            </a:r>
            <a:r>
              <a:rPr lang="fi-FI" dirty="0" err="1"/>
              <a:t>months</a:t>
            </a:r>
            <a:r>
              <a:rPr lang="fi-FI" dirty="0"/>
              <a:t> </a:t>
            </a:r>
            <a:r>
              <a:rPr lang="fi-FI" dirty="0" err="1"/>
              <a:t>after</a:t>
            </a:r>
            <a:r>
              <a:rPr lang="fi-FI" dirty="0"/>
              <a:t> the </a:t>
            </a:r>
            <a:r>
              <a:rPr lang="fi-FI" dirty="0" err="1"/>
              <a:t>implementation</a:t>
            </a:r>
            <a:r>
              <a:rPr lang="fi-FI" dirty="0"/>
              <a:t> </a:t>
            </a:r>
            <a:r>
              <a:rPr lang="fi-FI" dirty="0" err="1"/>
              <a:t>period</a:t>
            </a:r>
            <a:r>
              <a:rPr lang="fi-FI" dirty="0"/>
              <a:t> of the Action as </a:t>
            </a:r>
            <a:r>
              <a:rPr lang="fi-FI" dirty="0" err="1"/>
              <a:t>stipulated</a:t>
            </a:r>
            <a:r>
              <a:rPr lang="fi-FI" dirty="0"/>
              <a:t> in </a:t>
            </a:r>
            <a:r>
              <a:rPr lang="fi-FI" dirty="0" err="1"/>
              <a:t>art</a:t>
            </a:r>
            <a:r>
              <a:rPr lang="fi-FI" dirty="0"/>
              <a:t> 2.2.</a:t>
            </a:r>
            <a:endParaRPr lang="en-GB" dirty="0"/>
          </a:p>
          <a:p>
            <a:r>
              <a:rPr lang="fi-FI" dirty="0"/>
              <a:t> </a:t>
            </a:r>
            <a:endParaRPr lang="en-GB" dirty="0"/>
          </a:p>
          <a:p>
            <a:r>
              <a:rPr lang="fi-FI" dirty="0"/>
              <a:t>2.2     The </a:t>
            </a:r>
            <a:r>
              <a:rPr lang="fi-FI" dirty="0" err="1"/>
              <a:t>implementation</a:t>
            </a:r>
            <a:r>
              <a:rPr lang="fi-FI" dirty="0"/>
              <a:t> </a:t>
            </a:r>
            <a:r>
              <a:rPr lang="fi-FI" dirty="0" err="1"/>
              <a:t>period</a:t>
            </a:r>
            <a:r>
              <a:rPr lang="fi-FI" dirty="0"/>
              <a:t> of the Action  </a:t>
            </a:r>
            <a:r>
              <a:rPr lang="fi-FI" dirty="0" err="1"/>
              <a:t>will</a:t>
            </a:r>
            <a:r>
              <a:rPr lang="fi-FI" dirty="0"/>
              <a:t> </a:t>
            </a:r>
            <a:r>
              <a:rPr lang="fi-FI" dirty="0" err="1"/>
              <a:t>take</a:t>
            </a:r>
            <a:r>
              <a:rPr lang="fi-FI" dirty="0"/>
              <a:t> .........</a:t>
            </a:r>
            <a:r>
              <a:rPr lang="fi-FI" dirty="0" err="1"/>
              <a:t>months</a:t>
            </a:r>
            <a:r>
              <a:rPr lang="fi-FI" dirty="0"/>
              <a:t> and </a:t>
            </a:r>
            <a:r>
              <a:rPr lang="fi-FI" dirty="0" err="1"/>
              <a:t>shall</a:t>
            </a:r>
            <a:r>
              <a:rPr lang="fi-FI" dirty="0"/>
              <a:t> </a:t>
            </a:r>
            <a:r>
              <a:rPr lang="fi-FI" dirty="0" err="1"/>
              <a:t>start</a:t>
            </a:r>
            <a:r>
              <a:rPr lang="fi-FI" dirty="0"/>
              <a:t> on the </a:t>
            </a:r>
            <a:r>
              <a:rPr lang="fi-FI" dirty="0" err="1"/>
              <a:t>date</a:t>
            </a:r>
            <a:r>
              <a:rPr lang="fi-FI" dirty="0"/>
              <a:t> of the </a:t>
            </a:r>
            <a:r>
              <a:rPr lang="fi-FI" dirty="0" err="1"/>
              <a:t>arrival</a:t>
            </a:r>
            <a:r>
              <a:rPr lang="fi-FI" dirty="0"/>
              <a:t> of the  </a:t>
            </a:r>
            <a:r>
              <a:rPr lang="fi-FI" dirty="0" err="1"/>
              <a:t>Resident</a:t>
            </a:r>
            <a:r>
              <a:rPr lang="fi-FI" dirty="0"/>
              <a:t> Twinning </a:t>
            </a:r>
            <a:r>
              <a:rPr lang="fi-FI" dirty="0" err="1"/>
              <a:t>Adviser</a:t>
            </a:r>
            <a:r>
              <a:rPr lang="fi-FI" dirty="0"/>
              <a:t> (RTA). </a:t>
            </a:r>
            <a:r>
              <a:rPr lang="fi-FI" dirty="0" err="1"/>
              <a:t>His/her</a:t>
            </a:r>
            <a:r>
              <a:rPr lang="fi-FI" dirty="0"/>
              <a:t> </a:t>
            </a:r>
            <a:r>
              <a:rPr lang="fi-FI" dirty="0" err="1"/>
              <a:t>arrival</a:t>
            </a:r>
            <a:r>
              <a:rPr lang="fi-FI" dirty="0"/>
              <a:t> </a:t>
            </a:r>
            <a:r>
              <a:rPr lang="fi-FI" dirty="0" err="1"/>
              <a:t>has</a:t>
            </a:r>
            <a:r>
              <a:rPr lang="fi-FI" dirty="0"/>
              <a:t> to </a:t>
            </a:r>
            <a:r>
              <a:rPr lang="fi-FI" dirty="0" err="1"/>
              <a:t>take</a:t>
            </a:r>
            <a:r>
              <a:rPr lang="fi-FI" dirty="0"/>
              <a:t> </a:t>
            </a:r>
            <a:r>
              <a:rPr lang="fi-FI" dirty="0" err="1"/>
              <a:t>place</a:t>
            </a:r>
            <a:r>
              <a:rPr lang="fi-FI" dirty="0"/>
              <a:t> at the </a:t>
            </a:r>
            <a:r>
              <a:rPr lang="fi-FI" dirty="0" err="1"/>
              <a:t>latest</a:t>
            </a:r>
            <a:r>
              <a:rPr lang="fi-FI" dirty="0"/>
              <a:t> </a:t>
            </a:r>
            <a:r>
              <a:rPr lang="fi-FI" dirty="0" err="1"/>
              <a:t>within</a:t>
            </a:r>
            <a:r>
              <a:rPr lang="fi-FI" dirty="0"/>
              <a:t> </a:t>
            </a:r>
            <a:r>
              <a:rPr lang="fi-FI" dirty="0" err="1"/>
              <a:t>one</a:t>
            </a:r>
            <a:r>
              <a:rPr lang="fi-FI" dirty="0"/>
              <a:t> </a:t>
            </a:r>
            <a:r>
              <a:rPr lang="fi-FI" dirty="0" err="1"/>
              <a:t>month</a:t>
            </a:r>
            <a:r>
              <a:rPr lang="fi-FI" dirty="0"/>
              <a:t> </a:t>
            </a:r>
            <a:r>
              <a:rPr lang="fi-FI" dirty="0" err="1"/>
              <a:t>following</a:t>
            </a:r>
            <a:r>
              <a:rPr lang="fi-FI" dirty="0"/>
              <a:t> the </a:t>
            </a:r>
            <a:r>
              <a:rPr lang="fi-FI" dirty="0" err="1"/>
              <a:t>notification</a:t>
            </a:r>
            <a:r>
              <a:rPr lang="fi-FI" dirty="0"/>
              <a:t> of the Twinning </a:t>
            </a:r>
            <a:r>
              <a:rPr lang="fi-FI" dirty="0" err="1"/>
              <a:t>contract</a:t>
            </a:r>
            <a:r>
              <a:rPr lang="fi-FI" dirty="0"/>
              <a:t>.</a:t>
            </a:r>
            <a:endParaRPr lang="en-GB" dirty="0"/>
          </a:p>
          <a:p>
            <a:r>
              <a:rPr lang="fi-FI" dirty="0"/>
              <a:t> </a:t>
            </a:r>
            <a:endParaRPr lang="en-GB" dirty="0"/>
          </a:p>
          <a:p>
            <a:r>
              <a:rPr lang="fi-FI" dirty="0"/>
              <a:t>          </a:t>
            </a:r>
            <a:r>
              <a:rPr lang="fi-FI" u="sng" dirty="0"/>
              <a:t>Twinning </a:t>
            </a:r>
            <a:r>
              <a:rPr lang="fi-FI" u="sng" dirty="0" err="1"/>
              <a:t>Light</a:t>
            </a:r>
            <a:r>
              <a:rPr lang="fi-FI" u="sng" dirty="0"/>
              <a:t>:</a:t>
            </a:r>
            <a:endParaRPr lang="en-GB" dirty="0"/>
          </a:p>
          <a:p>
            <a:r>
              <a:rPr lang="fi-FI" dirty="0"/>
              <a:t>           The </a:t>
            </a:r>
            <a:r>
              <a:rPr lang="fi-FI" dirty="0" err="1"/>
              <a:t>implementation</a:t>
            </a:r>
            <a:r>
              <a:rPr lang="fi-FI" dirty="0"/>
              <a:t> </a:t>
            </a:r>
            <a:r>
              <a:rPr lang="fi-FI" dirty="0" err="1"/>
              <a:t>period</a:t>
            </a:r>
            <a:r>
              <a:rPr lang="fi-FI" dirty="0"/>
              <a:t> of the Action </a:t>
            </a:r>
            <a:r>
              <a:rPr lang="fi-FI" dirty="0" err="1"/>
              <a:t>will</a:t>
            </a:r>
            <a:r>
              <a:rPr lang="fi-FI" dirty="0"/>
              <a:t> </a:t>
            </a:r>
            <a:r>
              <a:rPr lang="fi-FI" dirty="0" err="1"/>
              <a:t>take…..months</a:t>
            </a:r>
            <a:r>
              <a:rPr lang="fi-FI" dirty="0"/>
              <a:t> and </a:t>
            </a:r>
            <a:r>
              <a:rPr lang="fi-FI" dirty="0" err="1"/>
              <a:t>shall</a:t>
            </a:r>
            <a:r>
              <a:rPr lang="fi-FI" dirty="0"/>
              <a:t> </a:t>
            </a:r>
            <a:r>
              <a:rPr lang="fi-FI" dirty="0" err="1"/>
              <a:t>start</a:t>
            </a:r>
            <a:r>
              <a:rPr lang="fi-FI" dirty="0"/>
              <a:t> on the </a:t>
            </a:r>
            <a:r>
              <a:rPr lang="fi-FI" dirty="0" err="1"/>
              <a:t>date</a:t>
            </a:r>
            <a:r>
              <a:rPr lang="fi-FI" dirty="0"/>
              <a:t> of the </a:t>
            </a:r>
            <a:endParaRPr lang="en-GB" dirty="0"/>
          </a:p>
          <a:p>
            <a:r>
              <a:rPr lang="fi-FI" dirty="0"/>
              <a:t>            </a:t>
            </a:r>
            <a:r>
              <a:rPr lang="fi-FI" dirty="0" err="1"/>
              <a:t>notification</a:t>
            </a:r>
            <a:r>
              <a:rPr lang="fi-FI" dirty="0"/>
              <a:t> of the Twinning </a:t>
            </a:r>
            <a:r>
              <a:rPr lang="fi-FI" dirty="0" err="1"/>
              <a:t>Light</a:t>
            </a:r>
            <a:r>
              <a:rPr lang="fi-FI" dirty="0"/>
              <a:t> </a:t>
            </a:r>
            <a:r>
              <a:rPr lang="fi-FI" dirty="0" err="1"/>
              <a:t>contract</a:t>
            </a:r>
            <a:r>
              <a:rPr lang="fi-FI" dirty="0"/>
              <a:t>.</a:t>
            </a:r>
            <a:endParaRPr lang="en-GB" dirty="0"/>
          </a:p>
          <a:p>
            <a:r>
              <a:rPr lang="fi-FI" dirty="0"/>
              <a:t> </a:t>
            </a:r>
            <a:endParaRPr lang="en-GB" dirty="0"/>
          </a:p>
          <a:p>
            <a:r>
              <a:rPr lang="fi-FI" dirty="0" err="1"/>
              <a:t>Which</a:t>
            </a:r>
            <a:r>
              <a:rPr lang="fi-FI" dirty="0"/>
              <a:t> </a:t>
            </a:r>
            <a:r>
              <a:rPr lang="fi-FI" dirty="0" err="1"/>
              <a:t>means</a:t>
            </a:r>
            <a:r>
              <a:rPr lang="fi-FI" dirty="0"/>
              <a:t> </a:t>
            </a:r>
            <a:r>
              <a:rPr lang="fi-FI" dirty="0" err="1"/>
              <a:t>that</a:t>
            </a:r>
            <a:r>
              <a:rPr lang="fi-FI" dirty="0"/>
              <a:t> for Full Twinning  the </a:t>
            </a:r>
            <a:r>
              <a:rPr lang="fi-FI" dirty="0" err="1"/>
              <a:t>implementation</a:t>
            </a:r>
            <a:r>
              <a:rPr lang="fi-FI" dirty="0"/>
              <a:t> </a:t>
            </a:r>
            <a:r>
              <a:rPr lang="fi-FI" dirty="0" err="1"/>
              <a:t>period</a:t>
            </a:r>
            <a:r>
              <a:rPr lang="fi-FI" dirty="0"/>
              <a:t> </a:t>
            </a:r>
            <a:r>
              <a:rPr lang="fi-FI" dirty="0" err="1"/>
              <a:t>starts</a:t>
            </a:r>
            <a:r>
              <a:rPr lang="fi-FI" dirty="0"/>
              <a:t> </a:t>
            </a:r>
            <a:r>
              <a:rPr lang="fi-FI" dirty="0" err="1"/>
              <a:t>once</a:t>
            </a:r>
            <a:r>
              <a:rPr lang="fi-FI" dirty="0"/>
              <a:t> the RTA </a:t>
            </a:r>
            <a:r>
              <a:rPr lang="fi-FI" dirty="0" err="1"/>
              <a:t>arrives</a:t>
            </a:r>
            <a:r>
              <a:rPr lang="fi-FI" dirty="0"/>
              <a:t> and the </a:t>
            </a:r>
            <a:r>
              <a:rPr lang="fi-FI" dirty="0" err="1"/>
              <a:t>execution</a:t>
            </a:r>
            <a:r>
              <a:rPr lang="fi-FI" dirty="0"/>
              <a:t> </a:t>
            </a:r>
            <a:r>
              <a:rPr lang="fi-FI" dirty="0" err="1"/>
              <a:t>period</a:t>
            </a:r>
            <a:r>
              <a:rPr lang="fi-FI" dirty="0"/>
              <a:t> </a:t>
            </a:r>
            <a:r>
              <a:rPr lang="fi-FI" dirty="0" err="1"/>
              <a:t>will</a:t>
            </a:r>
            <a:r>
              <a:rPr lang="fi-FI" dirty="0"/>
              <a:t> </a:t>
            </a:r>
            <a:r>
              <a:rPr lang="fi-FI" dirty="0" err="1"/>
              <a:t>end</a:t>
            </a:r>
            <a:r>
              <a:rPr lang="fi-FI" dirty="0"/>
              <a:t> 3 </a:t>
            </a:r>
            <a:r>
              <a:rPr lang="fi-FI" dirty="0" err="1"/>
              <a:t>months</a:t>
            </a:r>
            <a:r>
              <a:rPr lang="fi-FI" dirty="0"/>
              <a:t> </a:t>
            </a:r>
            <a:r>
              <a:rPr lang="fi-FI" dirty="0" err="1"/>
              <a:t>after</a:t>
            </a:r>
            <a:r>
              <a:rPr lang="fi-FI" dirty="0"/>
              <a:t>. The RTA </a:t>
            </a:r>
            <a:r>
              <a:rPr lang="fi-FI" dirty="0" err="1"/>
              <a:t>has</a:t>
            </a:r>
            <a:r>
              <a:rPr lang="fi-FI" dirty="0"/>
              <a:t> </a:t>
            </a:r>
            <a:r>
              <a:rPr lang="fi-FI" dirty="0" err="1"/>
              <a:t>one</a:t>
            </a:r>
            <a:r>
              <a:rPr lang="fi-FI" dirty="0"/>
              <a:t> </a:t>
            </a:r>
            <a:r>
              <a:rPr lang="fi-FI" dirty="0" err="1"/>
              <a:t>month</a:t>
            </a:r>
            <a:r>
              <a:rPr lang="fi-FI" dirty="0"/>
              <a:t> for </a:t>
            </a:r>
            <a:r>
              <a:rPr lang="fi-FI" dirty="0" err="1"/>
              <a:t>installing</a:t>
            </a:r>
            <a:r>
              <a:rPr lang="fi-FI" dirty="0"/>
              <a:t> in the BC.</a:t>
            </a:r>
            <a:endParaRPr lang="en-GB" dirty="0"/>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51</a:t>
            </a:fld>
            <a:endParaRPr lang="en-GB"/>
          </a:p>
        </p:txBody>
      </p:sp>
    </p:spTree>
    <p:extLst>
      <p:ext uri="{BB962C8B-B14F-4D97-AF65-F5344CB8AC3E}">
        <p14:creationId xmlns:p14="http://schemas.microsoft.com/office/powerpoint/2010/main" val="380148454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52</a:t>
            </a:fld>
            <a:endParaRPr lang="en-GB"/>
          </a:p>
        </p:txBody>
      </p:sp>
    </p:spTree>
    <p:extLst>
      <p:ext uri="{BB962C8B-B14F-4D97-AF65-F5344CB8AC3E}">
        <p14:creationId xmlns:p14="http://schemas.microsoft.com/office/powerpoint/2010/main" val="263525947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More </a:t>
            </a:r>
            <a:r>
              <a:rPr lang="fr-BE" dirty="0" err="1" smtClean="0"/>
              <a:t>flexibility</a:t>
            </a:r>
            <a:r>
              <a:rPr lang="fr-BE" dirty="0" smtClean="0"/>
              <a:t> more </a:t>
            </a:r>
            <a:r>
              <a:rPr lang="fr-BE" dirty="0" err="1" smtClean="0"/>
              <a:t>responsibility</a:t>
            </a:r>
            <a:endParaRPr lang="fr-BE" dirty="0" smtClean="0"/>
          </a:p>
          <a:p>
            <a:r>
              <a:rPr lang="fr-BE" dirty="0" err="1" smtClean="0"/>
              <a:t>Special</a:t>
            </a:r>
            <a:r>
              <a:rPr lang="fr-BE" dirty="0" smtClean="0"/>
              <a:t> </a:t>
            </a:r>
            <a:r>
              <a:rPr lang="fr-BE" dirty="0" err="1" smtClean="0"/>
              <a:t>role</a:t>
            </a:r>
            <a:r>
              <a:rPr lang="fr-BE" dirty="0" smtClean="0"/>
              <a:t> of the PL but </a:t>
            </a:r>
            <a:r>
              <a:rPr lang="fr-BE" dirty="0" err="1" smtClean="0"/>
              <a:t>also</a:t>
            </a:r>
            <a:r>
              <a:rPr lang="fr-BE" dirty="0" smtClean="0"/>
              <a:t> JPL and </a:t>
            </a:r>
            <a:r>
              <a:rPr lang="fr-BE" dirty="0" err="1" smtClean="0"/>
              <a:t>beneficiary</a:t>
            </a:r>
            <a:r>
              <a:rPr lang="fr-BE" dirty="0" smtClean="0"/>
              <a:t> PL in </a:t>
            </a:r>
            <a:r>
              <a:rPr lang="fr-BE" dirty="0" err="1" smtClean="0"/>
              <a:t>draftingthe</a:t>
            </a:r>
            <a:r>
              <a:rPr lang="fr-BE" dirty="0" smtClean="0"/>
              <a:t> OSL and </a:t>
            </a:r>
            <a:r>
              <a:rPr lang="fr-BE" dirty="0" err="1" smtClean="0"/>
              <a:t>reviewing</a:t>
            </a:r>
            <a:r>
              <a:rPr lang="fr-BE" dirty="0" smtClean="0"/>
              <a:t> </a:t>
            </a:r>
            <a:r>
              <a:rPr lang="fr-BE" dirty="0" err="1" smtClean="0"/>
              <a:t>it</a:t>
            </a:r>
            <a:r>
              <a:rPr lang="fr-BE" dirty="0" smtClean="0"/>
              <a:t> </a:t>
            </a:r>
            <a:r>
              <a:rPr lang="fr-BE" dirty="0" err="1" smtClean="0"/>
              <a:t>every</a:t>
            </a:r>
            <a:r>
              <a:rPr lang="fr-BE" dirty="0" smtClean="0"/>
              <a:t> quarter</a:t>
            </a:r>
          </a:p>
          <a:p>
            <a:endParaRPr lang="fr-BE" dirty="0"/>
          </a:p>
          <a:p>
            <a:r>
              <a:rPr lang="fr-BE" dirty="0" smtClean="0"/>
              <a:t>If confident </a:t>
            </a:r>
            <a:r>
              <a:rPr lang="fr-BE" dirty="0" err="1" smtClean="0"/>
              <a:t>enough</a:t>
            </a:r>
            <a:r>
              <a:rPr lang="fr-BE" dirty="0" smtClean="0"/>
              <a:t> </a:t>
            </a:r>
            <a:r>
              <a:rPr lang="fr-BE" dirty="0" err="1" smtClean="0"/>
              <a:t>it</a:t>
            </a:r>
            <a:r>
              <a:rPr lang="fr-BE" dirty="0" smtClean="0"/>
              <a:t> </a:t>
            </a:r>
            <a:r>
              <a:rPr lang="fr-BE" dirty="0" err="1" smtClean="0"/>
              <a:t>is</a:t>
            </a:r>
            <a:r>
              <a:rPr lang="fr-BE" dirty="0" smtClean="0"/>
              <a:t> </a:t>
            </a:r>
            <a:r>
              <a:rPr lang="fr-BE" dirty="0" err="1" smtClean="0"/>
              <a:t>always</a:t>
            </a:r>
            <a:r>
              <a:rPr lang="fr-BE" dirty="0" smtClean="0"/>
              <a:t> possible to </a:t>
            </a:r>
            <a:r>
              <a:rPr lang="fr-BE" dirty="0" err="1" smtClean="0"/>
              <a:t>make</a:t>
            </a:r>
            <a:r>
              <a:rPr lang="fr-BE" dirty="0" smtClean="0"/>
              <a:t> a </a:t>
            </a:r>
            <a:r>
              <a:rPr lang="fr-BE" dirty="0" err="1" smtClean="0"/>
              <a:t>detailed</a:t>
            </a:r>
            <a:r>
              <a:rPr lang="fr-BE" dirty="0" smtClean="0"/>
              <a:t> budget table till end of </a:t>
            </a:r>
            <a:r>
              <a:rPr lang="fr-BE" dirty="0" err="1" smtClean="0"/>
              <a:t>project</a:t>
            </a:r>
            <a:endParaRPr lang="fr-BE" dirty="0" smtClean="0"/>
          </a:p>
          <a:p>
            <a:endParaRPr lang="fr-BE" dirty="0"/>
          </a:p>
          <a:p>
            <a:r>
              <a:rPr lang="fr-BE" dirty="0" smtClean="0"/>
              <a:t>First OSL for first six </a:t>
            </a:r>
            <a:r>
              <a:rPr lang="fr-BE" dirty="0" err="1" smtClean="0"/>
              <a:t>months</a:t>
            </a:r>
            <a:r>
              <a:rPr lang="fr-BE" dirty="0" smtClean="0"/>
              <a:t> </a:t>
            </a:r>
            <a:r>
              <a:rPr lang="fr-BE" dirty="0" err="1" smtClean="0"/>
              <a:t>then</a:t>
            </a:r>
            <a:r>
              <a:rPr lang="fr-BE" dirty="0" smtClean="0"/>
              <a:t> update </a:t>
            </a:r>
            <a:r>
              <a:rPr lang="fr-BE" dirty="0" err="1" smtClean="0"/>
              <a:t>every</a:t>
            </a:r>
            <a:r>
              <a:rPr lang="fr-BE" dirty="0" smtClean="0"/>
              <a:t> 3 </a:t>
            </a:r>
            <a:r>
              <a:rPr lang="fr-BE" dirty="0" err="1" smtClean="0"/>
              <a:t>months</a:t>
            </a:r>
            <a:endParaRPr lang="fr-BE" dirty="0" smtClean="0"/>
          </a:p>
          <a:p>
            <a:endParaRPr lang="fr-BE" dirty="0"/>
          </a:p>
          <a:p>
            <a:r>
              <a:rPr lang="fr-BE" dirty="0" smtClean="0"/>
              <a:t>Not part of the </a:t>
            </a:r>
            <a:r>
              <a:rPr lang="fr-BE" dirty="0" err="1" smtClean="0"/>
              <a:t>contract</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53</a:t>
            </a:fld>
            <a:endParaRPr lang="en-GB"/>
          </a:p>
        </p:txBody>
      </p:sp>
    </p:spTree>
    <p:extLst>
      <p:ext uri="{BB962C8B-B14F-4D97-AF65-F5344CB8AC3E}">
        <p14:creationId xmlns:p14="http://schemas.microsoft.com/office/powerpoint/2010/main" val="85850074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54</a:t>
            </a:fld>
            <a:endParaRPr lang="en-GB"/>
          </a:p>
        </p:txBody>
      </p:sp>
    </p:spTree>
    <p:extLst>
      <p:ext uri="{BB962C8B-B14F-4D97-AF65-F5344CB8AC3E}">
        <p14:creationId xmlns:p14="http://schemas.microsoft.com/office/powerpoint/2010/main" val="218847301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3980" indent="-286147" eaLnBrk="0" hangingPunct="0">
              <a:defRPr sz="1200">
                <a:solidFill>
                  <a:srgbClr val="0F5494"/>
                </a:solidFill>
                <a:latin typeface="Verdana" pitchFamily="34" charset="0"/>
              </a:defRPr>
            </a:lvl2pPr>
            <a:lvl3pPr marL="1144585" indent="-228917" eaLnBrk="0" hangingPunct="0">
              <a:defRPr sz="1200">
                <a:solidFill>
                  <a:srgbClr val="0F5494"/>
                </a:solidFill>
                <a:latin typeface="Verdana" pitchFamily="34" charset="0"/>
              </a:defRPr>
            </a:lvl3pPr>
            <a:lvl4pPr marL="1602419" indent="-228917" eaLnBrk="0" hangingPunct="0">
              <a:defRPr sz="1200">
                <a:solidFill>
                  <a:srgbClr val="0F5494"/>
                </a:solidFill>
                <a:latin typeface="Verdana" pitchFamily="34" charset="0"/>
              </a:defRPr>
            </a:lvl4pPr>
            <a:lvl5pPr marL="2060253" indent="-228917" eaLnBrk="0" hangingPunct="0">
              <a:defRPr sz="1200">
                <a:solidFill>
                  <a:srgbClr val="0F5494"/>
                </a:solidFill>
                <a:latin typeface="Verdana" pitchFamily="34" charset="0"/>
              </a:defRPr>
            </a:lvl5pPr>
            <a:lvl6pPr marL="2518087" indent="-228917" eaLnBrk="0" fontAlgn="base" hangingPunct="0">
              <a:spcBef>
                <a:spcPct val="0"/>
              </a:spcBef>
              <a:spcAft>
                <a:spcPct val="0"/>
              </a:spcAft>
              <a:defRPr sz="1200">
                <a:solidFill>
                  <a:srgbClr val="0F5494"/>
                </a:solidFill>
                <a:latin typeface="Verdana" pitchFamily="34" charset="0"/>
              </a:defRPr>
            </a:lvl6pPr>
            <a:lvl7pPr marL="2975922" indent="-228917" eaLnBrk="0" fontAlgn="base" hangingPunct="0">
              <a:spcBef>
                <a:spcPct val="0"/>
              </a:spcBef>
              <a:spcAft>
                <a:spcPct val="0"/>
              </a:spcAft>
              <a:defRPr sz="1200">
                <a:solidFill>
                  <a:srgbClr val="0F5494"/>
                </a:solidFill>
                <a:latin typeface="Verdana" pitchFamily="34" charset="0"/>
              </a:defRPr>
            </a:lvl7pPr>
            <a:lvl8pPr marL="3433755" indent="-228917" eaLnBrk="0" fontAlgn="base" hangingPunct="0">
              <a:spcBef>
                <a:spcPct val="0"/>
              </a:spcBef>
              <a:spcAft>
                <a:spcPct val="0"/>
              </a:spcAft>
              <a:defRPr sz="1200">
                <a:solidFill>
                  <a:srgbClr val="0F5494"/>
                </a:solidFill>
                <a:latin typeface="Verdana" pitchFamily="34" charset="0"/>
              </a:defRPr>
            </a:lvl8pPr>
            <a:lvl9pPr marL="3891589" indent="-228917" eaLnBrk="0" fontAlgn="base" hangingPunct="0">
              <a:spcBef>
                <a:spcPct val="0"/>
              </a:spcBef>
              <a:spcAft>
                <a:spcPct val="0"/>
              </a:spcAft>
              <a:defRPr sz="1200">
                <a:solidFill>
                  <a:srgbClr val="0F5494"/>
                </a:solidFill>
                <a:latin typeface="Verdana" pitchFamily="34" charset="0"/>
              </a:defRPr>
            </a:lvl9pPr>
          </a:lstStyle>
          <a:p>
            <a:pPr eaLnBrk="1" hangingPunct="1"/>
            <a:fld id="{297906E1-4AEA-423F-AD4F-04D6D4C39DB1}" type="slidenum">
              <a:rPr lang="en-GB">
                <a:solidFill>
                  <a:prstClr val="black"/>
                </a:solidFill>
                <a:latin typeface="Arial" pitchFamily="34" charset="0"/>
              </a:rPr>
              <a:pPr eaLnBrk="1" hangingPunct="1"/>
              <a:t>61</a:t>
            </a:fld>
            <a:endParaRPr lang="en-GB">
              <a:solidFill>
                <a:prstClr val="black"/>
              </a:solidFill>
              <a:latin typeface="Arial" pitchFamily="34" charset="0"/>
            </a:endParaRPr>
          </a:p>
        </p:txBody>
      </p:sp>
      <p:sp>
        <p:nvSpPr>
          <p:cNvPr id="79875" name="Rectangle 2"/>
          <p:cNvSpPr>
            <a:spLocks noGrp="1" noRot="1" noChangeAspect="1" noChangeArrowheads="1" noTextEdit="1"/>
          </p:cNvSpPr>
          <p:nvPr>
            <p:ph type="sldImg"/>
          </p:nvPr>
        </p:nvSpPr>
        <p:spPr>
          <a:xfrm>
            <a:off x="915988" y="746125"/>
            <a:ext cx="4973637" cy="3729038"/>
          </a:xfrm>
          <a:ln/>
        </p:spPr>
      </p:sp>
      <p:sp>
        <p:nvSpPr>
          <p:cNvPr id="7987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3980" indent="-286147" eaLnBrk="0" hangingPunct="0">
              <a:defRPr sz="1200">
                <a:solidFill>
                  <a:srgbClr val="0F5494"/>
                </a:solidFill>
                <a:latin typeface="Verdana" pitchFamily="34" charset="0"/>
              </a:defRPr>
            </a:lvl2pPr>
            <a:lvl3pPr marL="1144585" indent="-228917" eaLnBrk="0" hangingPunct="0">
              <a:defRPr sz="1200">
                <a:solidFill>
                  <a:srgbClr val="0F5494"/>
                </a:solidFill>
                <a:latin typeface="Verdana" pitchFamily="34" charset="0"/>
              </a:defRPr>
            </a:lvl3pPr>
            <a:lvl4pPr marL="1602419" indent="-228917" eaLnBrk="0" hangingPunct="0">
              <a:defRPr sz="1200">
                <a:solidFill>
                  <a:srgbClr val="0F5494"/>
                </a:solidFill>
                <a:latin typeface="Verdana" pitchFamily="34" charset="0"/>
              </a:defRPr>
            </a:lvl4pPr>
            <a:lvl5pPr marL="2060253" indent="-228917" eaLnBrk="0" hangingPunct="0">
              <a:defRPr sz="1200">
                <a:solidFill>
                  <a:srgbClr val="0F5494"/>
                </a:solidFill>
                <a:latin typeface="Verdana" pitchFamily="34" charset="0"/>
              </a:defRPr>
            </a:lvl5pPr>
            <a:lvl6pPr marL="2518087" indent="-228917" eaLnBrk="0" fontAlgn="base" hangingPunct="0">
              <a:spcBef>
                <a:spcPct val="0"/>
              </a:spcBef>
              <a:spcAft>
                <a:spcPct val="0"/>
              </a:spcAft>
              <a:defRPr sz="1200">
                <a:solidFill>
                  <a:srgbClr val="0F5494"/>
                </a:solidFill>
                <a:latin typeface="Verdana" pitchFamily="34" charset="0"/>
              </a:defRPr>
            </a:lvl6pPr>
            <a:lvl7pPr marL="2975922" indent="-228917" eaLnBrk="0" fontAlgn="base" hangingPunct="0">
              <a:spcBef>
                <a:spcPct val="0"/>
              </a:spcBef>
              <a:spcAft>
                <a:spcPct val="0"/>
              </a:spcAft>
              <a:defRPr sz="1200">
                <a:solidFill>
                  <a:srgbClr val="0F5494"/>
                </a:solidFill>
                <a:latin typeface="Verdana" pitchFamily="34" charset="0"/>
              </a:defRPr>
            </a:lvl7pPr>
            <a:lvl8pPr marL="3433755" indent="-228917" eaLnBrk="0" fontAlgn="base" hangingPunct="0">
              <a:spcBef>
                <a:spcPct val="0"/>
              </a:spcBef>
              <a:spcAft>
                <a:spcPct val="0"/>
              </a:spcAft>
              <a:defRPr sz="1200">
                <a:solidFill>
                  <a:srgbClr val="0F5494"/>
                </a:solidFill>
                <a:latin typeface="Verdana" pitchFamily="34" charset="0"/>
              </a:defRPr>
            </a:lvl8pPr>
            <a:lvl9pPr marL="3891589" indent="-228917" eaLnBrk="0" fontAlgn="base" hangingPunct="0">
              <a:spcBef>
                <a:spcPct val="0"/>
              </a:spcBef>
              <a:spcAft>
                <a:spcPct val="0"/>
              </a:spcAft>
              <a:defRPr sz="1200">
                <a:solidFill>
                  <a:srgbClr val="0F5494"/>
                </a:solidFill>
                <a:latin typeface="Verdana" pitchFamily="34" charset="0"/>
              </a:defRPr>
            </a:lvl9pPr>
          </a:lstStyle>
          <a:p>
            <a:pPr eaLnBrk="1" hangingPunct="1"/>
            <a:fld id="{977DB7DD-C825-4E78-A5F6-ACB80C0D0998}" type="slidenum">
              <a:rPr lang="en-GB">
                <a:solidFill>
                  <a:prstClr val="black"/>
                </a:solidFill>
                <a:latin typeface="Arial" pitchFamily="34" charset="0"/>
              </a:rPr>
              <a:pPr eaLnBrk="1" hangingPunct="1"/>
              <a:t>63</a:t>
            </a:fld>
            <a:endParaRPr lang="en-GB">
              <a:solidFill>
                <a:prstClr val="black"/>
              </a:solidFill>
              <a:latin typeface="Arial" pitchFamily="34" charset="0"/>
            </a:endParaRPr>
          </a:p>
        </p:txBody>
      </p:sp>
      <p:sp>
        <p:nvSpPr>
          <p:cNvPr id="80899" name="Rectangle 2"/>
          <p:cNvSpPr>
            <a:spLocks noGrp="1" noRot="1" noChangeAspect="1" noChangeArrowheads="1" noTextEdit="1"/>
          </p:cNvSpPr>
          <p:nvPr>
            <p:ph type="sldImg"/>
          </p:nvPr>
        </p:nvSpPr>
        <p:spPr>
          <a:xfrm>
            <a:off x="915988" y="746125"/>
            <a:ext cx="4973637" cy="3729038"/>
          </a:xfrm>
          <a:ln/>
        </p:spPr>
      </p:sp>
      <p:sp>
        <p:nvSpPr>
          <p:cNvPr id="8090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8423">
              <a:defRPr/>
            </a:pPr>
            <a:r>
              <a:rPr lang="en-GB" dirty="0"/>
              <a:t>Budgetary Addendum required when cumulated changes are above 25% of the global budget. Then side letters can be used until the total reaches again 25%.</a:t>
            </a:r>
          </a:p>
          <a:p>
            <a:endParaRPr lang="en-GB" dirty="0"/>
          </a:p>
        </p:txBody>
      </p:sp>
      <p:sp>
        <p:nvSpPr>
          <p:cNvPr id="4" name="Slide Number Placeholder 3"/>
          <p:cNvSpPr>
            <a:spLocks noGrp="1"/>
          </p:cNvSpPr>
          <p:nvPr>
            <p:ph type="sldNum" sz="quarter" idx="10"/>
          </p:nvPr>
        </p:nvSpPr>
        <p:spPr/>
        <p:txBody>
          <a:bodyPr/>
          <a:lstStyle/>
          <a:p>
            <a:fld id="{A0200F4F-8161-429E-B2F8-E19C2E4AAFBF}" type="slidenum">
              <a:rPr lang="en-GB" smtClean="0"/>
              <a:t>64</a:t>
            </a:fld>
            <a:endParaRPr lang="en-GB"/>
          </a:p>
        </p:txBody>
      </p:sp>
    </p:spTree>
    <p:extLst>
      <p:ext uri="{BB962C8B-B14F-4D97-AF65-F5344CB8AC3E}">
        <p14:creationId xmlns:p14="http://schemas.microsoft.com/office/powerpoint/2010/main" val="195081766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3980" indent="-286147" eaLnBrk="0" hangingPunct="0">
              <a:defRPr sz="1200">
                <a:solidFill>
                  <a:srgbClr val="0F5494"/>
                </a:solidFill>
                <a:latin typeface="Verdana" pitchFamily="34" charset="0"/>
              </a:defRPr>
            </a:lvl2pPr>
            <a:lvl3pPr marL="1144585" indent="-228917" eaLnBrk="0" hangingPunct="0">
              <a:defRPr sz="1200">
                <a:solidFill>
                  <a:srgbClr val="0F5494"/>
                </a:solidFill>
                <a:latin typeface="Verdana" pitchFamily="34" charset="0"/>
              </a:defRPr>
            </a:lvl3pPr>
            <a:lvl4pPr marL="1602419" indent="-228917" eaLnBrk="0" hangingPunct="0">
              <a:defRPr sz="1200">
                <a:solidFill>
                  <a:srgbClr val="0F5494"/>
                </a:solidFill>
                <a:latin typeface="Verdana" pitchFamily="34" charset="0"/>
              </a:defRPr>
            </a:lvl4pPr>
            <a:lvl5pPr marL="2060253" indent="-228917" eaLnBrk="0" hangingPunct="0">
              <a:defRPr sz="1200">
                <a:solidFill>
                  <a:srgbClr val="0F5494"/>
                </a:solidFill>
                <a:latin typeface="Verdana" pitchFamily="34" charset="0"/>
              </a:defRPr>
            </a:lvl5pPr>
            <a:lvl6pPr marL="2518087" indent="-228917" eaLnBrk="0" fontAlgn="base" hangingPunct="0">
              <a:spcBef>
                <a:spcPct val="0"/>
              </a:spcBef>
              <a:spcAft>
                <a:spcPct val="0"/>
              </a:spcAft>
              <a:defRPr sz="1200">
                <a:solidFill>
                  <a:srgbClr val="0F5494"/>
                </a:solidFill>
                <a:latin typeface="Verdana" pitchFamily="34" charset="0"/>
              </a:defRPr>
            </a:lvl6pPr>
            <a:lvl7pPr marL="2975922" indent="-228917" eaLnBrk="0" fontAlgn="base" hangingPunct="0">
              <a:spcBef>
                <a:spcPct val="0"/>
              </a:spcBef>
              <a:spcAft>
                <a:spcPct val="0"/>
              </a:spcAft>
              <a:defRPr sz="1200">
                <a:solidFill>
                  <a:srgbClr val="0F5494"/>
                </a:solidFill>
                <a:latin typeface="Verdana" pitchFamily="34" charset="0"/>
              </a:defRPr>
            </a:lvl7pPr>
            <a:lvl8pPr marL="3433755" indent="-228917" eaLnBrk="0" fontAlgn="base" hangingPunct="0">
              <a:spcBef>
                <a:spcPct val="0"/>
              </a:spcBef>
              <a:spcAft>
                <a:spcPct val="0"/>
              </a:spcAft>
              <a:defRPr sz="1200">
                <a:solidFill>
                  <a:srgbClr val="0F5494"/>
                </a:solidFill>
                <a:latin typeface="Verdana" pitchFamily="34" charset="0"/>
              </a:defRPr>
            </a:lvl8pPr>
            <a:lvl9pPr marL="3891589" indent="-228917" eaLnBrk="0" fontAlgn="base" hangingPunct="0">
              <a:spcBef>
                <a:spcPct val="0"/>
              </a:spcBef>
              <a:spcAft>
                <a:spcPct val="0"/>
              </a:spcAft>
              <a:defRPr sz="1200">
                <a:solidFill>
                  <a:srgbClr val="0F5494"/>
                </a:solidFill>
                <a:latin typeface="Verdana" pitchFamily="34" charset="0"/>
              </a:defRPr>
            </a:lvl9pPr>
          </a:lstStyle>
          <a:p>
            <a:pPr eaLnBrk="1" hangingPunct="1"/>
            <a:fld id="{E8AED6EA-F532-42A0-835C-FB92EB0BB5E9}" type="slidenum">
              <a:rPr lang="en-GB">
                <a:solidFill>
                  <a:prstClr val="black"/>
                </a:solidFill>
                <a:latin typeface="Arial" pitchFamily="34" charset="0"/>
              </a:rPr>
              <a:pPr eaLnBrk="1" hangingPunct="1"/>
              <a:t>71</a:t>
            </a:fld>
            <a:endParaRPr lang="en-GB">
              <a:solidFill>
                <a:prstClr val="black"/>
              </a:solidFill>
              <a:latin typeface="Arial" pitchFamily="34" charset="0"/>
            </a:endParaRPr>
          </a:p>
        </p:txBody>
      </p:sp>
      <p:sp>
        <p:nvSpPr>
          <p:cNvPr id="81923" name="Rectangle 2"/>
          <p:cNvSpPr>
            <a:spLocks noGrp="1" noRot="1" noChangeAspect="1" noChangeArrowheads="1" noTextEdit="1"/>
          </p:cNvSpPr>
          <p:nvPr>
            <p:ph type="sldImg"/>
          </p:nvPr>
        </p:nvSpPr>
        <p:spPr>
          <a:xfrm>
            <a:off x="915988" y="746125"/>
            <a:ext cx="4973637" cy="3729038"/>
          </a:xfrm>
          <a:ln/>
        </p:spPr>
      </p:sp>
      <p:sp>
        <p:nvSpPr>
          <p:cNvPr id="8192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24AE7B4D-8FA9-4CB4-AD3F-5994E79977B4}" type="slidenum">
              <a:rPr lang="en-GB">
                <a:solidFill>
                  <a:prstClr val="black"/>
                </a:solidFill>
                <a:latin typeface="Arial" pitchFamily="34" charset="0"/>
              </a:rPr>
              <a:pPr eaLnBrk="1" hangingPunct="1"/>
              <a:t>72</a:t>
            </a:fld>
            <a:endParaRPr lang="en-GB">
              <a:solidFill>
                <a:prstClr val="black"/>
              </a:solidFill>
              <a:latin typeface="Arial" pitchFamily="34" charset="0"/>
            </a:endParaRPr>
          </a:p>
        </p:txBody>
      </p:sp>
      <p:sp>
        <p:nvSpPr>
          <p:cNvPr id="65539" name="Rectangle 2"/>
          <p:cNvSpPr>
            <a:spLocks noGrp="1" noRot="1" noChangeAspect="1" noChangeArrowheads="1" noTextEdit="1"/>
          </p:cNvSpPr>
          <p:nvPr>
            <p:ph type="sldImg"/>
          </p:nvPr>
        </p:nvSpPr>
        <p:spPr>
          <a:xfrm>
            <a:off x="915988" y="746125"/>
            <a:ext cx="4973637" cy="3729038"/>
          </a:xfrm>
          <a:ln/>
        </p:spPr>
      </p:sp>
      <p:sp>
        <p:nvSpPr>
          <p:cNvPr id="65540" name="Rectangle 3"/>
          <p:cNvSpPr>
            <a:spLocks noGrp="1" noChangeArrowheads="1"/>
          </p:cNvSpPr>
          <p:nvPr>
            <p:ph type="body" idx="1"/>
          </p:nvPr>
        </p:nvSpPr>
        <p:spPr>
          <a:noFill/>
        </p:spPr>
        <p:txBody>
          <a:bodyPr/>
          <a:lstStyle/>
          <a:p>
            <a:pPr eaLnBrk="1" hangingPunct="1">
              <a:lnSpc>
                <a:spcPct val="90000"/>
              </a:lnSpc>
            </a:pPr>
            <a:endParaRPr lang="en-US" sz="10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Croatia </a:t>
            </a:r>
            <a:r>
              <a:rPr lang="fr-BE" dirty="0" err="1" smtClean="0"/>
              <a:t>special</a:t>
            </a:r>
            <a:r>
              <a:rPr lang="fr-BE" dirty="0" smtClean="0"/>
              <a:t> case </a:t>
            </a:r>
            <a:r>
              <a:rPr lang="fr-BE" dirty="0" err="1" smtClean="0"/>
              <a:t>conferred</a:t>
            </a:r>
            <a:r>
              <a:rPr lang="fr-BE" dirty="0" smtClean="0"/>
              <a:t> management power </a:t>
            </a:r>
            <a:r>
              <a:rPr lang="fr-BE" dirty="0" err="1" smtClean="0"/>
              <a:t>without</a:t>
            </a:r>
            <a:r>
              <a:rPr lang="fr-BE" dirty="0" smtClean="0"/>
              <a:t> ex ante control, </a:t>
            </a:r>
            <a:r>
              <a:rPr lang="fr-BE" dirty="0" err="1" smtClean="0"/>
              <a:t>very</a:t>
            </a:r>
            <a:r>
              <a:rPr lang="fr-BE" dirty="0" smtClean="0"/>
              <a:t> active in </a:t>
            </a:r>
            <a:r>
              <a:rPr lang="fr-BE" dirty="0" err="1" smtClean="0"/>
              <a:t>circulating</a:t>
            </a:r>
            <a:r>
              <a:rPr lang="fr-BE" dirty="0" smtClean="0"/>
              <a:t> Twinning fiches </a:t>
            </a:r>
            <a:r>
              <a:rPr lang="fr-BE" dirty="0" err="1" smtClean="0"/>
              <a:t>mostly</a:t>
            </a:r>
            <a:r>
              <a:rPr lang="fr-BE" dirty="0" smtClean="0"/>
              <a:t> TWG lights </a:t>
            </a:r>
            <a:r>
              <a:rPr lang="fr-BE" dirty="0" err="1" smtClean="0"/>
              <a:t>until</a:t>
            </a:r>
            <a:r>
              <a:rPr lang="fr-BE" dirty="0" smtClean="0"/>
              <a:t> </a:t>
            </a:r>
            <a:r>
              <a:rPr lang="fr-BE" dirty="0" err="1" smtClean="0"/>
              <a:t>December</a:t>
            </a:r>
            <a:r>
              <a:rPr lang="fr-BE" dirty="0" smtClean="0"/>
              <a:t> 2016 and </a:t>
            </a:r>
            <a:r>
              <a:rPr lang="fr-BE" dirty="0" err="1" smtClean="0"/>
              <a:t>participating</a:t>
            </a:r>
            <a:r>
              <a:rPr lang="fr-BE" dirty="0" smtClean="0"/>
              <a:t> in calls </a:t>
            </a:r>
            <a:r>
              <a:rPr lang="fr-BE" dirty="0" err="1" smtClean="0"/>
              <a:t>most</a:t>
            </a:r>
            <a:r>
              <a:rPr lang="fr-BE" dirty="0" smtClean="0"/>
              <a:t> of the time as junior </a:t>
            </a:r>
            <a:r>
              <a:rPr lang="fr-BE" dirty="0" err="1" smtClean="0"/>
              <a:t>partner</a:t>
            </a:r>
            <a:endParaRPr lang="fr-BE" dirty="0" smtClean="0"/>
          </a:p>
          <a:p>
            <a:endParaRPr lang="fr-BE" dirty="0" smtClean="0"/>
          </a:p>
          <a:p>
            <a:r>
              <a:rPr lang="fr-BE" dirty="0" err="1" smtClean="0"/>
              <a:t>Iceland</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6</a:t>
            </a:fld>
            <a:endParaRPr lang="en-GB"/>
          </a:p>
        </p:txBody>
      </p:sp>
    </p:spTree>
    <p:extLst>
      <p:ext uri="{BB962C8B-B14F-4D97-AF65-F5344CB8AC3E}">
        <p14:creationId xmlns:p14="http://schemas.microsoft.com/office/powerpoint/2010/main" val="421529047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ALSO ENI, encourage EU </a:t>
            </a:r>
            <a:r>
              <a:rPr lang="fr-BE" dirty="0" err="1" smtClean="0"/>
              <a:t>Delegations</a:t>
            </a:r>
            <a:r>
              <a:rPr lang="fr-BE" dirty="0" smtClean="0"/>
              <a:t> and </a:t>
            </a:r>
            <a:r>
              <a:rPr lang="fr-BE" dirty="0" err="1" smtClean="0"/>
              <a:t>PAOs</a:t>
            </a:r>
            <a:r>
              <a:rPr lang="fr-BE" dirty="0" smtClean="0"/>
              <a:t> in ENI </a:t>
            </a:r>
            <a:r>
              <a:rPr lang="fr-BE" dirty="0" err="1" smtClean="0"/>
              <a:t>region</a:t>
            </a:r>
            <a:r>
              <a:rPr lang="fr-BE" dirty="0" smtClean="0"/>
              <a:t> to </a:t>
            </a:r>
            <a:r>
              <a:rPr lang="fr-BE" dirty="0" err="1" smtClean="0"/>
              <a:t>launch</a:t>
            </a:r>
            <a:r>
              <a:rPr lang="fr-BE" dirty="0" smtClean="0"/>
              <a:t> </a:t>
            </a:r>
            <a:r>
              <a:rPr lang="fr-BE" dirty="0" err="1" smtClean="0"/>
              <a:t>TRMs</a:t>
            </a:r>
            <a:endParaRPr lang="en-GB" dirty="0"/>
          </a:p>
        </p:txBody>
      </p:sp>
      <p:sp>
        <p:nvSpPr>
          <p:cNvPr id="4" name="Slide Number Placeholder 3"/>
          <p:cNvSpPr>
            <a:spLocks noGrp="1"/>
          </p:cNvSpPr>
          <p:nvPr>
            <p:ph type="sldNum" sz="quarter" idx="10"/>
          </p:nvPr>
        </p:nvSpPr>
        <p:spPr/>
        <p:txBody>
          <a:bodyPr/>
          <a:lstStyle/>
          <a:p>
            <a:fld id="{A0200F4F-8161-429E-B2F8-E19C2E4AAFBF}" type="slidenum">
              <a:rPr lang="en-GB" smtClean="0"/>
              <a:t>73</a:t>
            </a:fld>
            <a:endParaRPr lang="en-GB"/>
          </a:p>
        </p:txBody>
      </p:sp>
    </p:spTree>
    <p:extLst>
      <p:ext uri="{BB962C8B-B14F-4D97-AF65-F5344CB8AC3E}">
        <p14:creationId xmlns:p14="http://schemas.microsoft.com/office/powerpoint/2010/main" val="127515678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p:spPr>
        <p:txBody>
          <a:bodyPr/>
          <a:lstStyle/>
          <a:p>
            <a:r>
              <a:rPr lang="en-US" altLang="en-US" smtClean="0">
                <a:latin typeface="Arial" charset="0"/>
              </a:rPr>
              <a:t>First thing to say is that often a bad project during implementation is the result of a badly designed terms of reference.</a:t>
            </a:r>
          </a:p>
          <a:p>
            <a:endParaRPr lang="en-US" altLang="en-US" smtClean="0">
              <a:latin typeface="Arial" charset="0"/>
            </a:endParaRPr>
          </a:p>
        </p:txBody>
      </p:sp>
      <p:sp>
        <p:nvSpPr>
          <p:cNvPr id="68612" name="Slide Number Placeholder 3"/>
          <p:cNvSpPr>
            <a:spLocks noGrp="1"/>
          </p:cNvSpPr>
          <p:nvPr>
            <p:ph type="sldNum" sz="quarter" idx="5"/>
          </p:nvPr>
        </p:nvSpPr>
        <p:spPr>
          <a:noFill/>
        </p:spPr>
        <p:txBody>
          <a:bodyPr/>
          <a:lstStyle>
            <a:lvl1pPr defTabSz="912045" eaLnBrk="0" hangingPunct="0">
              <a:spcBef>
                <a:spcPct val="30000"/>
              </a:spcBef>
              <a:defRPr sz="1200">
                <a:solidFill>
                  <a:schemeClr val="tx1"/>
                </a:solidFill>
                <a:latin typeface="Arial" charset="0"/>
              </a:defRPr>
            </a:lvl1pPr>
            <a:lvl2pPr marL="743030" indent="-285413" defTabSz="912045" eaLnBrk="0" hangingPunct="0">
              <a:spcBef>
                <a:spcPct val="30000"/>
              </a:spcBef>
              <a:defRPr sz="1200">
                <a:solidFill>
                  <a:schemeClr val="tx1"/>
                </a:solidFill>
                <a:latin typeface="Arial" charset="0"/>
              </a:defRPr>
            </a:lvl2pPr>
            <a:lvl3pPr marL="1143246" indent="-228012" defTabSz="912045" eaLnBrk="0" hangingPunct="0">
              <a:spcBef>
                <a:spcPct val="30000"/>
              </a:spcBef>
              <a:defRPr sz="1200">
                <a:solidFill>
                  <a:schemeClr val="tx1"/>
                </a:solidFill>
                <a:latin typeface="Arial" charset="0"/>
              </a:defRPr>
            </a:lvl3pPr>
            <a:lvl4pPr marL="1600863" indent="-228012" defTabSz="912045" eaLnBrk="0" hangingPunct="0">
              <a:spcBef>
                <a:spcPct val="30000"/>
              </a:spcBef>
              <a:defRPr sz="1200">
                <a:solidFill>
                  <a:schemeClr val="tx1"/>
                </a:solidFill>
                <a:latin typeface="Arial" charset="0"/>
              </a:defRPr>
            </a:lvl4pPr>
            <a:lvl5pPr marL="2060075" indent="-228012" defTabSz="912045" eaLnBrk="0" hangingPunct="0">
              <a:spcBef>
                <a:spcPct val="30000"/>
              </a:spcBef>
              <a:defRPr sz="1200">
                <a:solidFill>
                  <a:schemeClr val="tx1"/>
                </a:solidFill>
                <a:latin typeface="Arial" charset="0"/>
              </a:defRPr>
            </a:lvl5pPr>
            <a:lvl6pPr marL="2519286" indent="-228012" defTabSz="912045" eaLnBrk="0" fontAlgn="base" hangingPunct="0">
              <a:spcBef>
                <a:spcPct val="30000"/>
              </a:spcBef>
              <a:spcAft>
                <a:spcPct val="0"/>
              </a:spcAft>
              <a:defRPr sz="1200">
                <a:solidFill>
                  <a:schemeClr val="tx1"/>
                </a:solidFill>
                <a:latin typeface="Arial" charset="0"/>
              </a:defRPr>
            </a:lvl6pPr>
            <a:lvl7pPr marL="2978498" indent="-228012" defTabSz="912045" eaLnBrk="0" fontAlgn="base" hangingPunct="0">
              <a:spcBef>
                <a:spcPct val="30000"/>
              </a:spcBef>
              <a:spcAft>
                <a:spcPct val="0"/>
              </a:spcAft>
              <a:defRPr sz="1200">
                <a:solidFill>
                  <a:schemeClr val="tx1"/>
                </a:solidFill>
                <a:latin typeface="Arial" charset="0"/>
              </a:defRPr>
            </a:lvl7pPr>
            <a:lvl8pPr marL="3437710" indent="-228012" defTabSz="912045" eaLnBrk="0" fontAlgn="base" hangingPunct="0">
              <a:spcBef>
                <a:spcPct val="30000"/>
              </a:spcBef>
              <a:spcAft>
                <a:spcPct val="0"/>
              </a:spcAft>
              <a:defRPr sz="1200">
                <a:solidFill>
                  <a:schemeClr val="tx1"/>
                </a:solidFill>
                <a:latin typeface="Arial" charset="0"/>
              </a:defRPr>
            </a:lvl8pPr>
            <a:lvl9pPr marL="3896921" indent="-228012" defTabSz="91204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65BAE90-6F78-4905-8438-8EA0AE464A7A}" type="slidenum">
              <a:rPr lang="en-GB" altLang="en-US" smtClean="0"/>
              <a:pPr eaLnBrk="1" hangingPunct="1">
                <a:spcBef>
                  <a:spcPct val="0"/>
                </a:spcBef>
              </a:pPr>
              <a:t>74</a:t>
            </a:fld>
            <a:endParaRPr lang="en-GB" altLang="en-U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p:spPr>
        <p:txBody>
          <a:bodyPr/>
          <a:lstStyle/>
          <a:p>
            <a:r>
              <a:rPr lang="en-GB" altLang="en-US" smtClean="0">
                <a:latin typeface="Arial" charset="0"/>
              </a:rPr>
              <a:t>ideally not too high ranking position but not too low neither, in general PL are Heads of a department while RTA counterparts are heads of unit, this is the good combination</a:t>
            </a:r>
          </a:p>
          <a:p>
            <a:endParaRPr lang="en-GB" altLang="en-US" smtClean="0">
              <a:latin typeface="Arial" charset="0"/>
            </a:endParaRPr>
          </a:p>
        </p:txBody>
      </p:sp>
      <p:sp>
        <p:nvSpPr>
          <p:cNvPr id="69636" name="Slide Number Placeholder 3"/>
          <p:cNvSpPr>
            <a:spLocks noGrp="1"/>
          </p:cNvSpPr>
          <p:nvPr>
            <p:ph type="sldNum" sz="quarter" idx="5"/>
          </p:nvPr>
        </p:nvSpPr>
        <p:spPr>
          <a:noFill/>
        </p:spPr>
        <p:txBody>
          <a:bodyPr/>
          <a:lstStyle>
            <a:lvl1pPr defTabSz="912045" eaLnBrk="0" hangingPunct="0">
              <a:spcBef>
                <a:spcPct val="30000"/>
              </a:spcBef>
              <a:defRPr sz="1200">
                <a:solidFill>
                  <a:schemeClr val="tx1"/>
                </a:solidFill>
                <a:latin typeface="Arial" charset="0"/>
              </a:defRPr>
            </a:lvl1pPr>
            <a:lvl2pPr marL="746219" indent="-287007" defTabSz="912045" eaLnBrk="0" hangingPunct="0">
              <a:spcBef>
                <a:spcPct val="30000"/>
              </a:spcBef>
              <a:defRPr sz="1200">
                <a:solidFill>
                  <a:schemeClr val="tx1"/>
                </a:solidFill>
                <a:latin typeface="Arial" charset="0"/>
              </a:defRPr>
            </a:lvl2pPr>
            <a:lvl3pPr marL="1148029" indent="-229606" defTabSz="912045" eaLnBrk="0" hangingPunct="0">
              <a:spcBef>
                <a:spcPct val="30000"/>
              </a:spcBef>
              <a:defRPr sz="1200">
                <a:solidFill>
                  <a:schemeClr val="tx1"/>
                </a:solidFill>
                <a:latin typeface="Arial" charset="0"/>
              </a:defRPr>
            </a:lvl3pPr>
            <a:lvl4pPr marL="1607241" indent="-229606" defTabSz="912045" eaLnBrk="0" hangingPunct="0">
              <a:spcBef>
                <a:spcPct val="30000"/>
              </a:spcBef>
              <a:defRPr sz="1200">
                <a:solidFill>
                  <a:schemeClr val="tx1"/>
                </a:solidFill>
                <a:latin typeface="Arial" charset="0"/>
              </a:defRPr>
            </a:lvl4pPr>
            <a:lvl5pPr marL="2066453" indent="-229606" defTabSz="912045" eaLnBrk="0" hangingPunct="0">
              <a:spcBef>
                <a:spcPct val="30000"/>
              </a:spcBef>
              <a:defRPr sz="1200">
                <a:solidFill>
                  <a:schemeClr val="tx1"/>
                </a:solidFill>
                <a:latin typeface="Arial" charset="0"/>
              </a:defRPr>
            </a:lvl5pPr>
            <a:lvl6pPr marL="2525664" indent="-229606" defTabSz="912045" eaLnBrk="0" fontAlgn="base" hangingPunct="0">
              <a:spcBef>
                <a:spcPct val="30000"/>
              </a:spcBef>
              <a:spcAft>
                <a:spcPct val="0"/>
              </a:spcAft>
              <a:defRPr sz="1200">
                <a:solidFill>
                  <a:schemeClr val="tx1"/>
                </a:solidFill>
                <a:latin typeface="Arial" charset="0"/>
              </a:defRPr>
            </a:lvl6pPr>
            <a:lvl7pPr marL="2984876" indent="-229606" defTabSz="912045" eaLnBrk="0" fontAlgn="base" hangingPunct="0">
              <a:spcBef>
                <a:spcPct val="30000"/>
              </a:spcBef>
              <a:spcAft>
                <a:spcPct val="0"/>
              </a:spcAft>
              <a:defRPr sz="1200">
                <a:solidFill>
                  <a:schemeClr val="tx1"/>
                </a:solidFill>
                <a:latin typeface="Arial" charset="0"/>
              </a:defRPr>
            </a:lvl7pPr>
            <a:lvl8pPr marL="3444088" indent="-229606" defTabSz="912045" eaLnBrk="0" fontAlgn="base" hangingPunct="0">
              <a:spcBef>
                <a:spcPct val="30000"/>
              </a:spcBef>
              <a:spcAft>
                <a:spcPct val="0"/>
              </a:spcAft>
              <a:defRPr sz="1200">
                <a:solidFill>
                  <a:schemeClr val="tx1"/>
                </a:solidFill>
                <a:latin typeface="Arial" charset="0"/>
              </a:defRPr>
            </a:lvl8pPr>
            <a:lvl9pPr marL="3903299" indent="-229606" defTabSz="91204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42D879A2-DA4B-47FA-924B-607C9DB742DB}" type="slidenum">
              <a:rPr lang="en-GB" altLang="en-US" smtClean="0"/>
              <a:pPr eaLnBrk="1" hangingPunct="1">
                <a:spcBef>
                  <a:spcPct val="0"/>
                </a:spcBef>
              </a:pPr>
              <a:t>76</a:t>
            </a:fld>
            <a:endParaRPr lang="en-GB" alt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p:spPr>
        <p:txBody>
          <a:bodyPr/>
          <a:lstStyle/>
          <a:p>
            <a:r>
              <a:rPr lang="en-US" altLang="en-US" smtClean="0">
                <a:latin typeface="Arial" charset="0"/>
              </a:rPr>
              <a:t>Sustainability:  Twinning is meant for </a:t>
            </a:r>
            <a:r>
              <a:rPr lang="en-US" altLang="en-US" b="1" smtClean="0">
                <a:latin typeface="Arial" charset="0"/>
              </a:rPr>
              <a:t>long term assistance</a:t>
            </a:r>
            <a:r>
              <a:rPr lang="en-US" altLang="en-US" smtClean="0">
                <a:latin typeface="Arial" charset="0"/>
              </a:rPr>
              <a:t>, essential aspect</a:t>
            </a:r>
          </a:p>
          <a:p>
            <a:r>
              <a:rPr lang="en-US" altLang="en-US" b="1" smtClean="0">
                <a:latin typeface="Arial" charset="0"/>
              </a:rPr>
              <a:t>Much to say: </a:t>
            </a:r>
            <a:r>
              <a:rPr lang="en-US" altLang="en-US" smtClean="0">
                <a:latin typeface="Arial" charset="0"/>
              </a:rPr>
              <a:t>learning by doing, train the trainers, materials available online, project website, discussion forum for WG, preparation of missions beforehand</a:t>
            </a:r>
          </a:p>
          <a:p>
            <a:r>
              <a:rPr lang="en-US" altLang="en-US" smtClean="0">
                <a:latin typeface="Arial" charset="0"/>
              </a:rPr>
              <a:t>Signature of cooperation agreement between administrations at the end of the project? Assist the beneficiary, do not impose your legislation, your procedures, contract possibility to review activities, importance of implementation methods, </a:t>
            </a:r>
          </a:p>
          <a:p>
            <a:r>
              <a:rPr lang="en-US" altLang="en-US" smtClean="0">
                <a:latin typeface="Arial" charset="0"/>
              </a:rPr>
              <a:t>Invitation to events organised by EU administration, internships, exchanges of experts, the minimum answer phone calls</a:t>
            </a:r>
          </a:p>
          <a:p>
            <a:endParaRPr lang="en-US" altLang="en-US" smtClean="0">
              <a:latin typeface="Arial" charset="0"/>
            </a:endParaRPr>
          </a:p>
          <a:p>
            <a:r>
              <a:rPr lang="en-US" altLang="en-US" smtClean="0">
                <a:latin typeface="Arial" charset="0"/>
              </a:rPr>
              <a:t>Names of countries</a:t>
            </a:r>
          </a:p>
          <a:p>
            <a:endParaRPr lang="en-US" altLang="en-US" smtClean="0">
              <a:latin typeface="Arial" charset="0"/>
            </a:endParaRPr>
          </a:p>
          <a:p>
            <a:r>
              <a:rPr lang="en-US" altLang="en-US" smtClean="0">
                <a:latin typeface="Arial" charset="0"/>
              </a:rPr>
              <a:t>RTAs as Ambassadors</a:t>
            </a:r>
          </a:p>
          <a:p>
            <a:endParaRPr lang="en-US" altLang="en-US" smtClean="0">
              <a:latin typeface="Arial" charset="0"/>
            </a:endParaRPr>
          </a:p>
          <a:p>
            <a:r>
              <a:rPr lang="en-US" altLang="en-US" smtClean="0">
                <a:latin typeface="Arial" charset="0"/>
              </a:rPr>
              <a:t>Minutes of meetings</a:t>
            </a:r>
          </a:p>
          <a:p>
            <a:endParaRPr lang="en-US" altLang="en-US" smtClean="0">
              <a:latin typeface="Arial" charset="0"/>
            </a:endParaRPr>
          </a:p>
        </p:txBody>
      </p:sp>
      <p:sp>
        <p:nvSpPr>
          <p:cNvPr id="70660" name="Slide Number Placeholder 3"/>
          <p:cNvSpPr>
            <a:spLocks noGrp="1"/>
          </p:cNvSpPr>
          <p:nvPr>
            <p:ph type="sldNum" sz="quarter" idx="5"/>
          </p:nvPr>
        </p:nvSpPr>
        <p:spPr>
          <a:noFill/>
        </p:spPr>
        <p:txBody>
          <a:bodyPr/>
          <a:lstStyle>
            <a:lvl1pPr defTabSz="912045" eaLnBrk="0" hangingPunct="0">
              <a:spcBef>
                <a:spcPct val="30000"/>
              </a:spcBef>
              <a:defRPr sz="1200">
                <a:solidFill>
                  <a:schemeClr val="tx1"/>
                </a:solidFill>
                <a:latin typeface="Arial" charset="0"/>
              </a:defRPr>
            </a:lvl1pPr>
            <a:lvl2pPr marL="743030" indent="-285413" defTabSz="912045" eaLnBrk="0" hangingPunct="0">
              <a:spcBef>
                <a:spcPct val="30000"/>
              </a:spcBef>
              <a:defRPr sz="1200">
                <a:solidFill>
                  <a:schemeClr val="tx1"/>
                </a:solidFill>
                <a:latin typeface="Arial" charset="0"/>
              </a:defRPr>
            </a:lvl2pPr>
            <a:lvl3pPr marL="1143246" indent="-228012" defTabSz="912045" eaLnBrk="0" hangingPunct="0">
              <a:spcBef>
                <a:spcPct val="30000"/>
              </a:spcBef>
              <a:defRPr sz="1200">
                <a:solidFill>
                  <a:schemeClr val="tx1"/>
                </a:solidFill>
                <a:latin typeface="Arial" charset="0"/>
              </a:defRPr>
            </a:lvl3pPr>
            <a:lvl4pPr marL="1600863" indent="-228012" defTabSz="912045" eaLnBrk="0" hangingPunct="0">
              <a:spcBef>
                <a:spcPct val="30000"/>
              </a:spcBef>
              <a:defRPr sz="1200">
                <a:solidFill>
                  <a:schemeClr val="tx1"/>
                </a:solidFill>
                <a:latin typeface="Arial" charset="0"/>
              </a:defRPr>
            </a:lvl4pPr>
            <a:lvl5pPr marL="2060075" indent="-228012" defTabSz="912045" eaLnBrk="0" hangingPunct="0">
              <a:spcBef>
                <a:spcPct val="30000"/>
              </a:spcBef>
              <a:defRPr sz="1200">
                <a:solidFill>
                  <a:schemeClr val="tx1"/>
                </a:solidFill>
                <a:latin typeface="Arial" charset="0"/>
              </a:defRPr>
            </a:lvl5pPr>
            <a:lvl6pPr marL="2519286" indent="-228012" defTabSz="912045" eaLnBrk="0" fontAlgn="base" hangingPunct="0">
              <a:spcBef>
                <a:spcPct val="30000"/>
              </a:spcBef>
              <a:spcAft>
                <a:spcPct val="0"/>
              </a:spcAft>
              <a:defRPr sz="1200">
                <a:solidFill>
                  <a:schemeClr val="tx1"/>
                </a:solidFill>
                <a:latin typeface="Arial" charset="0"/>
              </a:defRPr>
            </a:lvl6pPr>
            <a:lvl7pPr marL="2978498" indent="-228012" defTabSz="912045" eaLnBrk="0" fontAlgn="base" hangingPunct="0">
              <a:spcBef>
                <a:spcPct val="30000"/>
              </a:spcBef>
              <a:spcAft>
                <a:spcPct val="0"/>
              </a:spcAft>
              <a:defRPr sz="1200">
                <a:solidFill>
                  <a:schemeClr val="tx1"/>
                </a:solidFill>
                <a:latin typeface="Arial" charset="0"/>
              </a:defRPr>
            </a:lvl7pPr>
            <a:lvl8pPr marL="3437710" indent="-228012" defTabSz="912045" eaLnBrk="0" fontAlgn="base" hangingPunct="0">
              <a:spcBef>
                <a:spcPct val="30000"/>
              </a:spcBef>
              <a:spcAft>
                <a:spcPct val="0"/>
              </a:spcAft>
              <a:defRPr sz="1200">
                <a:solidFill>
                  <a:schemeClr val="tx1"/>
                </a:solidFill>
                <a:latin typeface="Arial" charset="0"/>
              </a:defRPr>
            </a:lvl8pPr>
            <a:lvl9pPr marL="3896921" indent="-228012" defTabSz="91204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748A0A89-04BC-41BE-8C72-AB9F68E662AD}" type="slidenum">
              <a:rPr lang="en-GB" altLang="en-US" smtClean="0"/>
              <a:pPr eaLnBrk="1" hangingPunct="1">
                <a:spcBef>
                  <a:spcPct val="0"/>
                </a:spcBef>
              </a:pPr>
              <a:t>80</a:t>
            </a:fld>
            <a:endParaRPr lang="en-GB" alt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p:spPr>
        <p:txBody>
          <a:bodyPr/>
          <a:lstStyle/>
          <a:p>
            <a:r>
              <a:rPr lang="en-US" altLang="en-US" dirty="0" smtClean="0">
                <a:latin typeface="Arial" charset="0"/>
              </a:rPr>
              <a:t>The mission of the Service for Foreign Policy Instruments (FPI) is to support the attainment of the objectives of the EU foreign and security policy as defined in Article 21 of the Treaty on European Union, in particular as regards peace and conflict prevention, and to project the EU’s interests and image in the world. </a:t>
            </a:r>
            <a:endParaRPr lang="en-GB" altLang="en-US" dirty="0" smtClean="0">
              <a:latin typeface="Arial" charset="0"/>
            </a:endParaRPr>
          </a:p>
          <a:p>
            <a:endParaRPr lang="en-GB" altLang="en-US" dirty="0" smtClean="0">
              <a:latin typeface="Arial" charset="0"/>
            </a:endParaRPr>
          </a:p>
          <a:p>
            <a:r>
              <a:rPr lang="en-GB" altLang="en-US" dirty="0" smtClean="0">
                <a:latin typeface="Arial" charset="0"/>
              </a:rPr>
              <a:t>The overall objective is to:</a:t>
            </a:r>
          </a:p>
          <a:p>
            <a:r>
              <a:rPr lang="en-GB" altLang="en-US" dirty="0" smtClean="0">
                <a:latin typeface="Arial" charset="0"/>
              </a:rPr>
              <a:t>facilitate the implementation of EU bilateral Cooperation Agreements or similar policy agreements, with a focus on regulatory convergence in partner countries, </a:t>
            </a:r>
          </a:p>
          <a:p>
            <a:r>
              <a:rPr lang="en-GB" altLang="en-US" dirty="0" smtClean="0">
                <a:latin typeface="Arial" charset="0"/>
              </a:rPr>
              <a:t>to share with them experience, know-how and information on EU policies and legislation in the widest sense </a:t>
            </a:r>
          </a:p>
          <a:p>
            <a:r>
              <a:rPr lang="en-GB" altLang="en-US" dirty="0" smtClean="0">
                <a:latin typeface="Arial" charset="0"/>
              </a:rPr>
              <a:t>and to support the implementation of mutually agreed commitments</a:t>
            </a:r>
          </a:p>
          <a:p>
            <a:endParaRPr lang="en-US" altLang="en-US" dirty="0" smtClean="0">
              <a:latin typeface="Arial" charset="0"/>
            </a:endParaRPr>
          </a:p>
          <a:p>
            <a:r>
              <a:rPr lang="en-US" altLang="en-US" dirty="0" smtClean="0">
                <a:latin typeface="Arial" charset="0"/>
              </a:rPr>
              <a:t>For that purpose FPI is responsible, under the authority of the High Representative of the Union for Foreign Affairs and Security Policy in his/her capacity as Vice-President of the Commission, for the operational and financial management of the budgets for Common Foreign and Security Policy (CFSP), Instrument contributing to Stability and Peace (</a:t>
            </a:r>
            <a:r>
              <a:rPr lang="en-US" altLang="en-US" dirty="0" err="1" smtClean="0">
                <a:latin typeface="Arial" charset="0"/>
              </a:rPr>
              <a:t>IcSP</a:t>
            </a:r>
            <a:r>
              <a:rPr lang="en-US" altLang="en-US" dirty="0" smtClean="0">
                <a:latin typeface="Arial" charset="0"/>
              </a:rPr>
              <a:t>), Partnership Instrument, Election Observation Missions (EOMs) and press and public diplomacy (PPD). </a:t>
            </a:r>
            <a:endParaRPr lang="en-GB" altLang="en-US" dirty="0" smtClean="0">
              <a:latin typeface="Arial" charset="0"/>
            </a:endParaRPr>
          </a:p>
          <a:p>
            <a:r>
              <a:rPr lang="en-US" altLang="en-US" dirty="0" smtClean="0">
                <a:latin typeface="Arial" charset="0"/>
              </a:rPr>
              <a:t>In addition, FPI is also responsible for the implementation of Foreign Policy Regulatory Instruments (such as "Sanctions", the Kimberley Process on conflict diamonds, and the "Anti-Torture" Regulation).</a:t>
            </a:r>
            <a:endParaRPr lang="en-GB" altLang="en-US" dirty="0" smtClean="0">
              <a:latin typeface="Arial" charset="0"/>
            </a:endParaRPr>
          </a:p>
          <a:p>
            <a:r>
              <a:rPr lang="en-US" altLang="en-US" dirty="0" smtClean="0">
                <a:latin typeface="Arial" charset="0"/>
              </a:rPr>
              <a:t>The Service is directly attached to the High Representative/Vice-President and works closely with the European External Action Service and with the Commission's Directorates-General, notably Development and Cooperation - </a:t>
            </a:r>
            <a:r>
              <a:rPr lang="en-US" altLang="en-US" dirty="0" err="1" smtClean="0">
                <a:latin typeface="Arial" charset="0"/>
              </a:rPr>
              <a:t>EuropeAid</a:t>
            </a:r>
            <a:r>
              <a:rPr lang="en-US" altLang="en-US" dirty="0" smtClean="0">
                <a:latin typeface="Arial" charset="0"/>
              </a:rPr>
              <a:t>, Enlargement, Trade and ECHO.</a:t>
            </a:r>
            <a:endParaRPr lang="en-GB" altLang="en-US" dirty="0" smtClean="0">
              <a:latin typeface="Arial" charset="0"/>
            </a:endParaRPr>
          </a:p>
          <a:p>
            <a:r>
              <a:rPr lang="en-US" altLang="en-US" dirty="0" smtClean="0">
                <a:latin typeface="Arial" charset="0"/>
              </a:rPr>
              <a:t> </a:t>
            </a:r>
            <a:endParaRPr lang="en-GB" altLang="en-US" dirty="0" smtClean="0">
              <a:latin typeface="Arial" charset="0"/>
            </a:endParaRPr>
          </a:p>
          <a:p>
            <a:r>
              <a:rPr lang="en-US" altLang="en-US" dirty="0" smtClean="0">
                <a:latin typeface="Arial" charset="0"/>
              </a:rPr>
              <a:t> </a:t>
            </a:r>
            <a:endParaRPr lang="en-GB" altLang="en-US" dirty="0" smtClean="0">
              <a:latin typeface="Arial" charset="0"/>
            </a:endParaRPr>
          </a:p>
          <a:p>
            <a:endParaRPr lang="en-US" altLang="en-US" dirty="0" smtClean="0">
              <a:latin typeface="Arial" charset="0"/>
            </a:endParaRPr>
          </a:p>
        </p:txBody>
      </p:sp>
      <p:sp>
        <p:nvSpPr>
          <p:cNvPr id="36868" name="Slide Number Placeholder 3"/>
          <p:cNvSpPr>
            <a:spLocks noGrp="1"/>
          </p:cNvSpPr>
          <p:nvPr>
            <p:ph type="sldNum" sz="quarter" idx="5"/>
          </p:nvPr>
        </p:nvSpPr>
        <p:spPr>
          <a:noFill/>
        </p:spPr>
        <p:txBody>
          <a:bodyPr/>
          <a:lstStyle>
            <a:lvl1pPr defTabSz="912045" eaLnBrk="0" hangingPunct="0">
              <a:spcBef>
                <a:spcPct val="30000"/>
              </a:spcBef>
              <a:defRPr sz="1200">
                <a:solidFill>
                  <a:schemeClr val="tx1"/>
                </a:solidFill>
                <a:latin typeface="Arial" charset="0"/>
              </a:defRPr>
            </a:lvl1pPr>
            <a:lvl2pPr marL="746219" indent="-287007" defTabSz="912045" eaLnBrk="0" hangingPunct="0">
              <a:spcBef>
                <a:spcPct val="30000"/>
              </a:spcBef>
              <a:defRPr sz="1200">
                <a:solidFill>
                  <a:schemeClr val="tx1"/>
                </a:solidFill>
                <a:latin typeface="Arial" charset="0"/>
              </a:defRPr>
            </a:lvl2pPr>
            <a:lvl3pPr marL="1148029" indent="-229606" defTabSz="912045" eaLnBrk="0" hangingPunct="0">
              <a:spcBef>
                <a:spcPct val="30000"/>
              </a:spcBef>
              <a:defRPr sz="1200">
                <a:solidFill>
                  <a:schemeClr val="tx1"/>
                </a:solidFill>
                <a:latin typeface="Arial" charset="0"/>
              </a:defRPr>
            </a:lvl3pPr>
            <a:lvl4pPr marL="1607241" indent="-229606" defTabSz="912045" eaLnBrk="0" hangingPunct="0">
              <a:spcBef>
                <a:spcPct val="30000"/>
              </a:spcBef>
              <a:defRPr sz="1200">
                <a:solidFill>
                  <a:schemeClr val="tx1"/>
                </a:solidFill>
                <a:latin typeface="Arial" charset="0"/>
              </a:defRPr>
            </a:lvl4pPr>
            <a:lvl5pPr marL="2066453" indent="-229606" defTabSz="912045" eaLnBrk="0" hangingPunct="0">
              <a:spcBef>
                <a:spcPct val="30000"/>
              </a:spcBef>
              <a:defRPr sz="1200">
                <a:solidFill>
                  <a:schemeClr val="tx1"/>
                </a:solidFill>
                <a:latin typeface="Arial" charset="0"/>
              </a:defRPr>
            </a:lvl5pPr>
            <a:lvl6pPr marL="2525664" indent="-229606" defTabSz="912045" eaLnBrk="0" fontAlgn="base" hangingPunct="0">
              <a:spcBef>
                <a:spcPct val="30000"/>
              </a:spcBef>
              <a:spcAft>
                <a:spcPct val="0"/>
              </a:spcAft>
              <a:defRPr sz="1200">
                <a:solidFill>
                  <a:schemeClr val="tx1"/>
                </a:solidFill>
                <a:latin typeface="Arial" charset="0"/>
              </a:defRPr>
            </a:lvl6pPr>
            <a:lvl7pPr marL="2984876" indent="-229606" defTabSz="912045" eaLnBrk="0" fontAlgn="base" hangingPunct="0">
              <a:spcBef>
                <a:spcPct val="30000"/>
              </a:spcBef>
              <a:spcAft>
                <a:spcPct val="0"/>
              </a:spcAft>
              <a:defRPr sz="1200">
                <a:solidFill>
                  <a:schemeClr val="tx1"/>
                </a:solidFill>
                <a:latin typeface="Arial" charset="0"/>
              </a:defRPr>
            </a:lvl7pPr>
            <a:lvl8pPr marL="3444088" indent="-229606" defTabSz="912045" eaLnBrk="0" fontAlgn="base" hangingPunct="0">
              <a:spcBef>
                <a:spcPct val="30000"/>
              </a:spcBef>
              <a:spcAft>
                <a:spcPct val="0"/>
              </a:spcAft>
              <a:defRPr sz="1200">
                <a:solidFill>
                  <a:schemeClr val="tx1"/>
                </a:solidFill>
                <a:latin typeface="Arial" charset="0"/>
              </a:defRPr>
            </a:lvl8pPr>
            <a:lvl9pPr marL="3903299" indent="-229606" defTabSz="91204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B3ED2B3-4E85-4BF1-BD82-07A9440EC24A}" type="slidenum">
              <a:rPr lang="en-GB" altLang="en-US" smtClean="0"/>
              <a:pPr eaLnBrk="1" hangingPunct="1">
                <a:spcBef>
                  <a:spcPct val="0"/>
                </a:spcBef>
              </a:pPr>
              <a:t>81</a:t>
            </a:fld>
            <a:endParaRPr lang="en-GB" alt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09A25738-5FF5-4D1F-B940-01F9ABEEBCC8}" type="slidenum">
              <a:rPr lang="en-GB" smtClean="0"/>
              <a:t>83</a:t>
            </a:fld>
            <a:endParaRPr lang="en-GB"/>
          </a:p>
        </p:txBody>
      </p:sp>
    </p:spTree>
    <p:extLst>
      <p:ext uri="{BB962C8B-B14F-4D97-AF65-F5344CB8AC3E}">
        <p14:creationId xmlns:p14="http://schemas.microsoft.com/office/powerpoint/2010/main" val="7548810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xfrm>
            <a:off x="915988" y="746125"/>
            <a:ext cx="4973637" cy="3729038"/>
          </a:xfrm>
          <a:ln/>
        </p:spPr>
      </p:sp>
      <p:sp>
        <p:nvSpPr>
          <p:cNvPr id="23555" name="Rectangle 3"/>
          <p:cNvSpPr>
            <a:spLocks noGrp="1" noChangeArrowheads="1"/>
          </p:cNvSpPr>
          <p:nvPr>
            <p:ph type="body" idx="1"/>
          </p:nvPr>
        </p:nvSpPr>
        <p:spPr>
          <a:xfrm>
            <a:off x="680239" y="4721660"/>
            <a:ext cx="5445138" cy="4476832"/>
          </a:xfrm>
          <a:noFill/>
        </p:spPr>
        <p:txBody>
          <a:bodyPr/>
          <a:lstStyle/>
          <a:p>
            <a:endParaRPr lang="it-IT" sz="10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09A25738-5FF5-4D1F-B940-01F9ABEEBCC8}" type="slidenum">
              <a:rPr lang="en-GB" smtClean="0"/>
              <a:t>8</a:t>
            </a:fld>
            <a:endParaRPr lang="en-GB"/>
          </a:p>
        </p:txBody>
      </p:sp>
    </p:spTree>
    <p:extLst>
      <p:ext uri="{BB962C8B-B14F-4D97-AF65-F5344CB8AC3E}">
        <p14:creationId xmlns:p14="http://schemas.microsoft.com/office/powerpoint/2010/main" val="10253273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09A25738-5FF5-4D1F-B940-01F9ABEEBCC8}" type="slidenum">
              <a:rPr lang="en-GB" smtClean="0"/>
              <a:t>9</a:t>
            </a:fld>
            <a:endParaRPr lang="en-GB"/>
          </a:p>
        </p:txBody>
      </p:sp>
    </p:spTree>
    <p:extLst>
      <p:ext uri="{BB962C8B-B14F-4D97-AF65-F5344CB8AC3E}">
        <p14:creationId xmlns:p14="http://schemas.microsoft.com/office/powerpoint/2010/main" val="14294770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fontAlgn="base">
              <a:spcBef>
                <a:spcPct val="0"/>
              </a:spcBef>
              <a:spcAft>
                <a:spcPct val="0"/>
              </a:spcAft>
            </a:pPr>
            <a:endParaRPr lang="en-US" smtClean="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51544B07-07DB-4F9B-A01F-3CB583C0792C}"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4097530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89DFCDD-B3C7-4CD2-A5F6-E7A51B5DFDEF}"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409053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575ED07-ED8F-4BAD-A619-DC757B5535D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344263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C0877F4-B264-4AEA-9C23-9FD2C5D7771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9945635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D046D76-64C6-4B8F-BAC2-C89D20DCA64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6879933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95288" y="1339850"/>
            <a:ext cx="8291512" cy="4681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999504B2-306F-4217-BD0F-90B339BDA28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41396281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1200">
                <a:solidFill>
                  <a:srgbClr val="0F5494"/>
                </a:solidFill>
                <a:latin typeface="Verdana" pitchFamily="34" charset="0"/>
              </a:defRPr>
            </a:lvl1pPr>
            <a:lvl2pPr marL="742950" indent="-285750" defTabSz="457200" eaLnBrk="0" hangingPunct="0">
              <a:defRPr sz="1200">
                <a:solidFill>
                  <a:srgbClr val="0F5494"/>
                </a:solidFill>
                <a:latin typeface="Verdana" pitchFamily="34" charset="0"/>
              </a:defRPr>
            </a:lvl2pPr>
            <a:lvl3pPr marL="1143000" indent="-228600" defTabSz="457200" eaLnBrk="0" hangingPunct="0">
              <a:defRPr sz="1200">
                <a:solidFill>
                  <a:srgbClr val="0F5494"/>
                </a:solidFill>
                <a:latin typeface="Verdana" pitchFamily="34" charset="0"/>
              </a:defRPr>
            </a:lvl3pPr>
            <a:lvl4pPr marL="1600200" indent="-228600" defTabSz="457200" eaLnBrk="0" hangingPunct="0">
              <a:defRPr sz="1200">
                <a:solidFill>
                  <a:srgbClr val="0F5494"/>
                </a:solidFill>
                <a:latin typeface="Verdana" pitchFamily="34" charset="0"/>
              </a:defRPr>
            </a:lvl4pPr>
            <a:lvl5pPr marL="2057400" indent="-228600" defTabSz="457200" eaLnBrk="0" hangingPunct="0">
              <a:defRPr sz="1200">
                <a:solidFill>
                  <a:srgbClr val="0F5494"/>
                </a:solidFill>
                <a:latin typeface="Verdana" pitchFamily="34" charset="0"/>
              </a:defRPr>
            </a:lvl5pPr>
            <a:lvl6pPr marL="2514600" indent="-228600" defTabSz="457200" eaLnBrk="0" fontAlgn="base" hangingPunct="0">
              <a:spcBef>
                <a:spcPct val="0"/>
              </a:spcBef>
              <a:spcAft>
                <a:spcPct val="0"/>
              </a:spcAft>
              <a:defRPr sz="1200">
                <a:solidFill>
                  <a:srgbClr val="0F5494"/>
                </a:solidFill>
                <a:latin typeface="Verdana" pitchFamily="34" charset="0"/>
              </a:defRPr>
            </a:lvl6pPr>
            <a:lvl7pPr marL="2971800" indent="-228600" defTabSz="457200" eaLnBrk="0" fontAlgn="base" hangingPunct="0">
              <a:spcBef>
                <a:spcPct val="0"/>
              </a:spcBef>
              <a:spcAft>
                <a:spcPct val="0"/>
              </a:spcAft>
              <a:defRPr sz="1200">
                <a:solidFill>
                  <a:srgbClr val="0F5494"/>
                </a:solidFill>
                <a:latin typeface="Verdana" pitchFamily="34" charset="0"/>
              </a:defRPr>
            </a:lvl7pPr>
            <a:lvl8pPr marL="3429000" indent="-228600" defTabSz="457200" eaLnBrk="0" fontAlgn="base" hangingPunct="0">
              <a:spcBef>
                <a:spcPct val="0"/>
              </a:spcBef>
              <a:spcAft>
                <a:spcPct val="0"/>
              </a:spcAft>
              <a:defRPr sz="1200">
                <a:solidFill>
                  <a:srgbClr val="0F5494"/>
                </a:solidFill>
                <a:latin typeface="Verdana" pitchFamily="34" charset="0"/>
              </a:defRPr>
            </a:lvl8pPr>
            <a:lvl9pPr marL="3886200" indent="-228600" defTabSz="457200" eaLnBrk="0" fontAlgn="base" hangingPunct="0">
              <a:spcBef>
                <a:spcPct val="0"/>
              </a:spcBef>
              <a:spcAft>
                <a:spcPct val="0"/>
              </a:spcAft>
              <a:defRPr sz="1200">
                <a:solidFill>
                  <a:srgbClr val="0F5494"/>
                </a:solidFill>
                <a:latin typeface="Verdana" pitchFamily="34" charset="0"/>
              </a:defRPr>
            </a:lvl9pPr>
          </a:lstStyle>
          <a:p>
            <a:pPr algn="ctr" eaLnBrk="1" fontAlgn="base" hangingPunct="1">
              <a:spcBef>
                <a:spcPct val="0"/>
              </a:spcBef>
              <a:spcAft>
                <a:spcPct val="0"/>
              </a:spcAft>
              <a:defRPr/>
            </a:pPr>
            <a:endParaRPr lang="en-US" altLang="en-US" sz="1800" smtClean="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1044704E-716D-4961-ACAC-8B5775F2B8CB}"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15179424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2B5FB1C-37BC-4A3F-8755-B2C3A901538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70182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2F804C7-E3F5-40EC-B02D-3E5050FF88C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6183616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D5A5FDF-6C78-405E-8D89-83FB1B6A347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0637908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18D43585-104E-4BD8-AD38-05829D804C1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38876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B0FF7E3-ADAB-44C4-8266-8D42E377A06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04068977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28E79C50-ACDF-4E6F-BB5F-9B988E4B7FE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0372752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2974E9B-712E-483F-A9A0-513D9B3F546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6497740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77A1D27-C9A9-4454-B2E5-380AF8390EB4}"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1550649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7C123A6-AF64-4F59-91AF-824AB89AF1E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4505066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82D2B0F-759D-479D-B023-8F1A02EB6DE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5524891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3E7C23C-9344-4C65-B610-8F0B69683F6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901795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s-ES"/>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35FB492-7206-4C60-B8A6-569BBEADCD1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8328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s-ES"/>
          </a:p>
        </p:txBody>
      </p:sp>
      <p:sp>
        <p:nvSpPr>
          <p:cNvPr id="3" name="Table Placeholder 2"/>
          <p:cNvSpPr>
            <a:spLocks noGrp="1"/>
          </p:cNvSpPr>
          <p:nvPr>
            <p:ph type="tbl" idx="1"/>
          </p:nvPr>
        </p:nvSpPr>
        <p:spPr>
          <a:xfrm>
            <a:off x="457200" y="2492375"/>
            <a:ext cx="8229600" cy="3529013"/>
          </a:xfrm>
        </p:spPr>
        <p:txBody>
          <a:bodyPr/>
          <a:lstStyle/>
          <a:p>
            <a:pPr lvl="0"/>
            <a:endParaRPr lang="es-E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BBF0C4A-9AF5-4172-B226-C0C5567F82C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778647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F65C28-BB8C-4FAC-AB10-AB605C6BBC5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253202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7ADC2D8-E021-4184-AD4D-CBEA840EA9D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050896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EDD56BA3-4E28-4B70-B725-D84C630D53D5}"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711023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E93AF70-CDDF-43A3-A995-530CC2ECB70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167489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DFF6448-5616-41B3-873E-7C5A6042021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340668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8C2DFE8-CF7D-4AFD-AFC4-26556A56B6C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590533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EF6EBA4-1624-463D-8433-334C2347B77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12613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3.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fontAlgn="base">
              <a:spcBef>
                <a:spcPct val="0"/>
              </a:spcBef>
              <a:spcAft>
                <a:spcPct val="0"/>
              </a:spcAft>
              <a:defRPr/>
            </a:pPr>
            <a:fld id="{94A53FA9-7A3C-44B2-A4EC-D03BD684C5C8}" type="slidenum">
              <a:rPr lang="en-GB">
                <a:solidFill>
                  <a:srgbClr val="000000"/>
                </a:solidFill>
              </a:rPr>
              <a:pPr fontAlgn="base">
                <a:spcBef>
                  <a:spcPct val="0"/>
                </a:spcBef>
                <a:spcAft>
                  <a:spcPct val="0"/>
                </a:spcAft>
                <a:defRPr/>
              </a:pPr>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1033" name="Picture 17" descr="LOGO CE_Vertical_EN_NEG_quadri_H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20989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fontAlgn="base">
              <a:spcBef>
                <a:spcPct val="0"/>
              </a:spcBef>
              <a:spcAft>
                <a:spcPct val="0"/>
              </a:spcAft>
              <a:defRPr/>
            </a:pPr>
            <a:fld id="{AF9A4006-1528-4550-AAC8-DCC1C70182CA}" type="slidenum">
              <a:rPr lang="en-GB">
                <a:solidFill>
                  <a:srgbClr val="000000"/>
                </a:solidFill>
              </a:rPr>
              <a:pPr fontAlgn="base">
                <a:spcBef>
                  <a:spcPct val="0"/>
                </a:spcBef>
                <a:spcAft>
                  <a:spcPct val="0"/>
                </a:spcAft>
                <a:defRPr/>
              </a:pPr>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1033" name="Picture 17" descr="LOGO CE_Vertical_EN_NEG_quadri_H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4833757"/>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4.xml"/><Relationship Id="rId1" Type="http://schemas.openxmlformats.org/officeDocument/2006/relationships/slideLayout" Target="../slideLayouts/slideLayout7.xml"/><Relationship Id="rId4" Type="http://schemas.openxmlformats.org/officeDocument/2006/relationships/image" Target="../media/image23.e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24.wmf"/><Relationship Id="rId4" Type="http://schemas.openxmlformats.org/officeDocument/2006/relationships/oleObject" Target="../embeddings/oleObject2.bin"/></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24.wmf"/><Relationship Id="rId4" Type="http://schemas.openxmlformats.org/officeDocument/2006/relationships/oleObject" Target="../embeddings/oleObject3.bin"/></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24.wmf"/><Relationship Id="rId4" Type="http://schemas.openxmlformats.org/officeDocument/2006/relationships/oleObject" Target="../embeddings/Microsoft_Word_97_-_2003_Document1.doc"/></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25.wmf"/><Relationship Id="rId4" Type="http://schemas.openxmlformats.org/officeDocument/2006/relationships/oleObject" Target="../embeddings/Microsoft_Word_97_-_2003_Document2.doc"/></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1.xml"/><Relationship Id="rId1" Type="http://schemas.openxmlformats.org/officeDocument/2006/relationships/vmlDrawing" Target="../drawings/vmlDrawing6.vml"/><Relationship Id="rId5" Type="http://schemas.openxmlformats.org/officeDocument/2006/relationships/image" Target="../media/image4.png"/><Relationship Id="rId4" Type="http://schemas.openxmlformats.org/officeDocument/2006/relationships/oleObject" Target="../embeddings/oleObject6.bin"/></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hyperlink" Target="http://ec.europa.eu/twinnin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hyperlink" Target="http://ec.europa.eu/taiex/experts" TargetMode="External"/><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8" Type="http://schemas.openxmlformats.org/officeDocument/2006/relationships/hyperlink" Target="https://ec.europa.eu/neighbourhood-enlargement/index_en" TargetMode="External"/><Relationship Id="rId3" Type="http://schemas.openxmlformats.org/officeDocument/2006/relationships/hyperlink" Target="http://www.euneighbours.eu/en" TargetMode="External"/><Relationship Id="rId7" Type="http://schemas.openxmlformats.org/officeDocument/2006/relationships/hyperlink" Target="http://europa.eu/rapid/press-release_IP-17-1938_en.htm" TargetMode="External"/><Relationship Id="rId2" Type="http://schemas.openxmlformats.org/officeDocument/2006/relationships/hyperlink" Target="https://ec.europa.eu/europeaid/funding/about-funding-and-procedures/procedures-and-practical-guide-prag_en" TargetMode="External"/><Relationship Id="rId1" Type="http://schemas.openxmlformats.org/officeDocument/2006/relationships/slideLayout" Target="../slideLayouts/slideLayout2.xml"/><Relationship Id="rId6" Type="http://schemas.openxmlformats.org/officeDocument/2006/relationships/hyperlink" Target="https://eeas.europa.eu/headquarters/headquarters-homepage_en/29660/Factsheet:%20EU%20Engagement%20in%20the%20Western%20Balkans" TargetMode="External"/><Relationship Id="rId5" Type="http://schemas.openxmlformats.org/officeDocument/2006/relationships/hyperlink" Target="https://eeas.europa.eu/diplomatic-network/western-balkans_en" TargetMode="External"/><Relationship Id="rId4" Type="http://schemas.openxmlformats.org/officeDocument/2006/relationships/hyperlink" Target="https://eeas.europa.eu/diplomatic-" TargetMode="External"/><Relationship Id="rId9" Type="http://schemas.openxmlformats.org/officeDocument/2006/relationships/hyperlink" Target="mailto:NEAR-TWINNING@ec.europa.eu" TargetMode="Externa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extLst>
              <p:ext uri="{D42A27DB-BD31-4B8C-83A1-F6EECF244321}">
                <p14:modId xmlns:p14="http://schemas.microsoft.com/office/powerpoint/2010/main" val="4067640869"/>
              </p:ext>
            </p:extLst>
          </p:nvPr>
        </p:nvGraphicFramePr>
        <p:xfrm>
          <a:off x="7236296" y="5111750"/>
          <a:ext cx="971550" cy="971550"/>
        </p:xfrm>
        <a:graphic>
          <a:graphicData uri="http://schemas.openxmlformats.org/presentationml/2006/ole">
            <mc:AlternateContent xmlns:mc="http://schemas.openxmlformats.org/markup-compatibility/2006">
              <mc:Choice xmlns:v="urn:schemas-microsoft-com:vml" Requires="v">
                <p:oleObj spid="_x0000_s2197" name="Picture" r:id="rId4" imgW="1514196" imgH="1514196" progId="StaticMetafile">
                  <p:embed/>
                </p:oleObj>
              </mc:Choice>
              <mc:Fallback>
                <p:oleObj name="Picture" r:id="rId4" imgW="1514196" imgH="1514196" progId="StaticMetafil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6296" y="5111750"/>
                        <a:ext cx="971550" cy="97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9091" name="Rectangle 3"/>
          <p:cNvSpPr>
            <a:spLocks noGrp="1" noChangeArrowheads="1"/>
          </p:cNvSpPr>
          <p:nvPr>
            <p:ph type="subTitle" idx="1"/>
          </p:nvPr>
        </p:nvSpPr>
        <p:spPr>
          <a:xfrm>
            <a:off x="457200" y="1524000"/>
            <a:ext cx="7848600" cy="720725"/>
          </a:xfrm>
        </p:spPr>
        <p:txBody>
          <a:bodyPr/>
          <a:lstStyle/>
          <a:p>
            <a:pPr algn="ctr" eaLnBrk="1" hangingPunct="1">
              <a:defRPr/>
            </a:pPr>
            <a:r>
              <a:rPr lang="en-GB" sz="4800" b="0" i="1" dirty="0" smtClean="0">
                <a:effectLst>
                  <a:outerShdw blurRad="38100" dist="38100" dir="2700000" algn="tl">
                    <a:srgbClr val="C0C0C0"/>
                  </a:outerShdw>
                </a:effectLst>
              </a:rPr>
              <a:t>Practical advice on Twining working methods and management issues</a:t>
            </a:r>
          </a:p>
          <a:p>
            <a:pPr algn="ctr" eaLnBrk="1" hangingPunct="1">
              <a:defRPr/>
            </a:pPr>
            <a:endParaRPr lang="en-GB" dirty="0" smtClean="0"/>
          </a:p>
        </p:txBody>
      </p:sp>
      <p:sp>
        <p:nvSpPr>
          <p:cNvPr id="89092" name="Text Box 4"/>
          <p:cNvSpPr txBox="1">
            <a:spLocks noChangeArrowheads="1"/>
          </p:cNvSpPr>
          <p:nvPr/>
        </p:nvSpPr>
        <p:spPr bwMode="auto">
          <a:xfrm>
            <a:off x="0" y="5105400"/>
            <a:ext cx="78486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defRPr/>
            </a:pPr>
            <a:r>
              <a:rPr lang="en-GB" sz="3200" dirty="0">
                <a:solidFill>
                  <a:srgbClr val="FFD624"/>
                </a:solidFill>
                <a:effectLst>
                  <a:outerShdw blurRad="38100" dist="38100" dir="2700000" algn="tl">
                    <a:srgbClr val="C0C0C0"/>
                  </a:outerShdw>
                </a:effectLst>
                <a:latin typeface="Arial Rounded MT Bold" pitchFamily="34" charset="0"/>
                <a:cs typeface="Arial" pitchFamily="34" charset="0"/>
              </a:rPr>
              <a:t>DG Enlargement – Unit D2</a:t>
            </a:r>
          </a:p>
          <a:p>
            <a:pPr algn="ctr" fontAlgn="base">
              <a:spcBef>
                <a:spcPct val="50000"/>
              </a:spcBef>
              <a:spcAft>
                <a:spcPct val="0"/>
              </a:spcAft>
              <a:defRPr/>
            </a:pPr>
            <a:r>
              <a:rPr lang="en-GB" sz="3200" dirty="0" smtClean="0">
                <a:solidFill>
                  <a:srgbClr val="FFD624"/>
                </a:solidFill>
                <a:effectLst>
                  <a:outerShdw blurRad="38100" dist="38100" dir="2700000" algn="tl">
                    <a:srgbClr val="C0C0C0"/>
                  </a:outerShdw>
                </a:effectLst>
                <a:latin typeface="Arial Rounded MT Bold" pitchFamily="34" charset="0"/>
                <a:cs typeface="Arial" pitchFamily="34" charset="0"/>
              </a:rPr>
              <a:t>November </a:t>
            </a:r>
            <a:r>
              <a:rPr lang="en-GB" sz="3200" dirty="0">
                <a:solidFill>
                  <a:srgbClr val="FFD624"/>
                </a:solidFill>
                <a:effectLst>
                  <a:outerShdw blurRad="38100" dist="38100" dir="2700000" algn="tl">
                    <a:srgbClr val="C0C0C0"/>
                  </a:outerShdw>
                </a:effectLst>
                <a:latin typeface="Arial Rounded MT Bold" pitchFamily="34" charset="0"/>
                <a:cs typeface="Arial" pitchFamily="34" charset="0"/>
              </a:rPr>
              <a:t>2013</a:t>
            </a:r>
          </a:p>
        </p:txBody>
      </p:sp>
      <p:pic>
        <p:nvPicPr>
          <p:cNvPr id="1047" name="Picture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990599"/>
            <a:ext cx="9144000" cy="58674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514600" y="2743200"/>
            <a:ext cx="6248400" cy="2062103"/>
          </a:xfrm>
          <a:prstGeom prst="rect">
            <a:avLst/>
          </a:prstGeom>
          <a:noFill/>
        </p:spPr>
        <p:txBody>
          <a:bodyPr wrap="square" rtlCol="0">
            <a:spAutoFit/>
          </a:bodyPr>
          <a:lstStyle/>
          <a:p>
            <a:r>
              <a:rPr lang="fr-BE" sz="3200" dirty="0" err="1" smtClean="0">
                <a:solidFill>
                  <a:srgbClr val="FFFF00"/>
                </a:solidFill>
              </a:rPr>
              <a:t>Practical</a:t>
            </a:r>
            <a:r>
              <a:rPr lang="fr-BE" sz="3200" dirty="0" smtClean="0">
                <a:solidFill>
                  <a:srgbClr val="FFFF00"/>
                </a:solidFill>
              </a:rPr>
              <a:t> </a:t>
            </a:r>
            <a:r>
              <a:rPr lang="fr-BE" sz="3200" dirty="0" err="1" smtClean="0">
                <a:solidFill>
                  <a:srgbClr val="FFFF00"/>
                </a:solidFill>
              </a:rPr>
              <a:t>advice</a:t>
            </a:r>
            <a:r>
              <a:rPr lang="fr-BE" sz="3200" dirty="0" smtClean="0">
                <a:solidFill>
                  <a:srgbClr val="FFFF00"/>
                </a:solidFill>
              </a:rPr>
              <a:t> on Twinning </a:t>
            </a:r>
            <a:r>
              <a:rPr lang="fr-BE" sz="3200" dirty="0" err="1" smtClean="0">
                <a:solidFill>
                  <a:srgbClr val="FFFF00"/>
                </a:solidFill>
              </a:rPr>
              <a:t>working</a:t>
            </a:r>
            <a:r>
              <a:rPr lang="fr-BE" sz="3200" dirty="0" smtClean="0">
                <a:solidFill>
                  <a:srgbClr val="FFFF00"/>
                </a:solidFill>
              </a:rPr>
              <a:t> </a:t>
            </a:r>
            <a:r>
              <a:rPr lang="fr-BE" sz="3200" dirty="0" err="1" smtClean="0">
                <a:solidFill>
                  <a:srgbClr val="FFFF00"/>
                </a:solidFill>
              </a:rPr>
              <a:t>methods</a:t>
            </a:r>
            <a:r>
              <a:rPr lang="fr-BE" sz="3200" dirty="0" smtClean="0">
                <a:solidFill>
                  <a:srgbClr val="FFFF00"/>
                </a:solidFill>
              </a:rPr>
              <a:t> and management </a:t>
            </a:r>
            <a:r>
              <a:rPr lang="fr-BE" sz="3200" dirty="0" smtClean="0">
                <a:solidFill>
                  <a:srgbClr val="FFFF00"/>
                </a:solidFill>
              </a:rPr>
              <a:t>issues (</a:t>
            </a:r>
            <a:r>
              <a:rPr lang="fr-BE" sz="3200" dirty="0" err="1" smtClean="0">
                <a:solidFill>
                  <a:srgbClr val="FFFF00"/>
                </a:solidFill>
              </a:rPr>
              <a:t>Manual</a:t>
            </a:r>
            <a:r>
              <a:rPr lang="fr-BE" sz="3200" dirty="0" smtClean="0">
                <a:solidFill>
                  <a:srgbClr val="FFFF00"/>
                </a:solidFill>
              </a:rPr>
              <a:t> 2012)</a:t>
            </a:r>
            <a:endParaRPr lang="en-GB" sz="3200" dirty="0">
              <a:solidFill>
                <a:srgbClr val="FFFF00"/>
              </a:solidFill>
            </a:endParaRPr>
          </a:p>
        </p:txBody>
      </p:sp>
      <p:sp>
        <p:nvSpPr>
          <p:cNvPr id="4" name="TextBox 3"/>
          <p:cNvSpPr txBox="1"/>
          <p:nvPr/>
        </p:nvSpPr>
        <p:spPr>
          <a:xfrm>
            <a:off x="533400" y="5654935"/>
            <a:ext cx="8458200" cy="830997"/>
          </a:xfrm>
          <a:prstGeom prst="rect">
            <a:avLst/>
          </a:prstGeom>
          <a:noFill/>
        </p:spPr>
        <p:txBody>
          <a:bodyPr wrap="square" rtlCol="0">
            <a:spAutoFit/>
          </a:bodyPr>
          <a:lstStyle/>
          <a:p>
            <a:r>
              <a:rPr lang="fr-BE" sz="2400" dirty="0" smtClean="0">
                <a:solidFill>
                  <a:srgbClr val="FFFF00"/>
                </a:solidFill>
              </a:rPr>
              <a:t>Christophe Casillas</a:t>
            </a:r>
          </a:p>
          <a:p>
            <a:r>
              <a:rPr lang="fr-BE" sz="2400" dirty="0" smtClean="0">
                <a:solidFill>
                  <a:srgbClr val="FFFF00"/>
                </a:solidFill>
              </a:rPr>
              <a:t>DG NEAR – Unit C 3 – </a:t>
            </a:r>
            <a:r>
              <a:rPr lang="fr-BE" sz="2000" dirty="0" smtClean="0">
                <a:solidFill>
                  <a:srgbClr val="FFFF00"/>
                </a:solidFill>
              </a:rPr>
              <a:t>6 July 2018</a:t>
            </a:r>
            <a:endParaRPr lang="en-GB" sz="2000" dirty="0">
              <a:solidFill>
                <a:srgbClr val="FFFF00"/>
              </a:solidFill>
            </a:endParaRPr>
          </a:p>
        </p:txBody>
      </p:sp>
      <p:pic>
        <p:nvPicPr>
          <p:cNvPr id="2073" name="Picture 2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48600" y="4361329"/>
            <a:ext cx="1219200" cy="744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5543340"/>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147950"/>
            <a:ext cx="2971800" cy="20262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4"/>
          <p:cNvSpPr>
            <a:spLocks noGrp="1"/>
          </p:cNvSpPr>
          <p:nvPr>
            <p:ph/>
          </p:nvPr>
        </p:nvSpPr>
        <p:spPr>
          <a:xfrm>
            <a:off x="14955" y="1295400"/>
            <a:ext cx="8476129" cy="5213350"/>
          </a:xfrm>
        </p:spPr>
        <p:txBody>
          <a:bodyPr lIns="0"/>
          <a:lstStyle/>
          <a:p>
            <a:pPr marL="400050" lvl="1" indent="0" algn="just">
              <a:buNone/>
            </a:pPr>
            <a:r>
              <a:rPr lang="en-GB" sz="2800" b="1" i="0" dirty="0" smtClean="0">
                <a:solidFill>
                  <a:srgbClr val="C00000"/>
                </a:solidFill>
              </a:rPr>
              <a:t>Twinning </a:t>
            </a:r>
            <a:r>
              <a:rPr lang="en-GB" sz="2800" b="1" i="0" dirty="0">
                <a:solidFill>
                  <a:srgbClr val="C00000"/>
                </a:solidFill>
              </a:rPr>
              <a:t>provides the </a:t>
            </a:r>
            <a:r>
              <a:rPr lang="en-GB" sz="2800" b="1" i="0" dirty="0" smtClean="0">
                <a:solidFill>
                  <a:srgbClr val="C00000"/>
                </a:solidFill>
              </a:rPr>
              <a:t>framework</a:t>
            </a:r>
          </a:p>
          <a:p>
            <a:pPr marL="400050" lvl="1" indent="0" algn="just">
              <a:buNone/>
            </a:pPr>
            <a:r>
              <a:rPr lang="en-GB" sz="2800" b="0" dirty="0">
                <a:ea typeface="+mn-ea"/>
                <a:cs typeface="+mn-cs"/>
              </a:rPr>
              <a:t>for </a:t>
            </a:r>
            <a:r>
              <a:rPr lang="en-GB" sz="2800" dirty="0">
                <a:ea typeface="+mn-ea"/>
                <a:cs typeface="+mn-cs"/>
              </a:rPr>
              <a:t>public administrations</a:t>
            </a:r>
          </a:p>
          <a:p>
            <a:pPr marL="400050" lvl="1" indent="0" algn="just">
              <a:buNone/>
            </a:pPr>
            <a:r>
              <a:rPr lang="en-GB" sz="2800" b="0" dirty="0">
                <a:ea typeface="+mn-ea"/>
                <a:cs typeface="+mn-cs"/>
              </a:rPr>
              <a:t>and </a:t>
            </a:r>
            <a:r>
              <a:rPr lang="en-GB" sz="2800" dirty="0">
                <a:ea typeface="+mn-ea"/>
                <a:cs typeface="+mn-cs"/>
              </a:rPr>
              <a:t>semi-public organisations </a:t>
            </a:r>
          </a:p>
          <a:p>
            <a:pPr algn="just">
              <a:buFont typeface="Arial" panose="020B0604020202020204" pitchFamily="34" charset="0"/>
              <a:buChar char="•"/>
            </a:pPr>
            <a:endParaRPr lang="fr-BE" sz="2000" i="0" dirty="0"/>
          </a:p>
          <a:p>
            <a:pPr algn="just">
              <a:lnSpc>
                <a:spcPct val="80000"/>
              </a:lnSpc>
              <a:buFont typeface="Arial" panose="020B0604020202020204" pitchFamily="34" charset="0"/>
              <a:buChar char="•"/>
            </a:pPr>
            <a:endParaRPr lang="en-GB" sz="2800" b="1" i="0" dirty="0" smtClean="0"/>
          </a:p>
          <a:p>
            <a:pPr marL="0" indent="0" algn="just">
              <a:lnSpc>
                <a:spcPct val="80000"/>
              </a:lnSpc>
              <a:buNone/>
            </a:pPr>
            <a:r>
              <a:rPr lang="en-GB" sz="2800" b="1" i="0" dirty="0" smtClean="0"/>
              <a:t>	Objective:</a:t>
            </a:r>
          </a:p>
          <a:p>
            <a:pPr marL="0" indent="0" algn="just">
              <a:lnSpc>
                <a:spcPct val="80000"/>
              </a:lnSpc>
              <a:buNone/>
            </a:pPr>
            <a:r>
              <a:rPr lang="en-GB" sz="2800" i="0" dirty="0" smtClean="0"/>
              <a:t>	...</a:t>
            </a:r>
            <a:r>
              <a:rPr lang="en-GB" sz="2800" i="0" dirty="0"/>
              <a:t>to achieve </a:t>
            </a:r>
            <a:r>
              <a:rPr lang="en-GB" sz="2800" i="0" dirty="0" smtClean="0"/>
              <a:t>the </a:t>
            </a:r>
            <a:r>
              <a:rPr lang="en-GB" sz="2800" i="0" dirty="0"/>
              <a:t>jointly agreed</a:t>
            </a:r>
            <a:endParaRPr lang="en-GB" sz="2000" i="0" dirty="0"/>
          </a:p>
          <a:p>
            <a:pPr marL="0" indent="0" algn="just">
              <a:lnSpc>
                <a:spcPct val="80000"/>
              </a:lnSpc>
              <a:buNone/>
            </a:pPr>
            <a:r>
              <a:rPr lang="en-GB" sz="2800" i="0" dirty="0" smtClean="0"/>
              <a:t>	</a:t>
            </a:r>
            <a:r>
              <a:rPr lang="en-GB" sz="2800" b="1" i="0" dirty="0" smtClean="0"/>
              <a:t>mandatory results </a:t>
            </a:r>
            <a:r>
              <a:rPr lang="en-GB" sz="2800" i="0" dirty="0" smtClean="0"/>
              <a:t>(Components) 	</a:t>
            </a:r>
            <a:endParaRPr lang="en-GB" sz="2000" i="0" dirty="0" smtClean="0"/>
          </a:p>
          <a:p>
            <a:pPr marL="0" indent="0" eaLnBrk="1" hangingPunct="1">
              <a:lnSpc>
                <a:spcPct val="80000"/>
              </a:lnSpc>
              <a:buNone/>
            </a:pPr>
            <a:endParaRPr lang="en-GB" sz="2000" i="0" dirty="0"/>
          </a:p>
          <a:p>
            <a:pPr eaLnBrk="1" hangingPunct="1">
              <a:lnSpc>
                <a:spcPct val="80000"/>
              </a:lnSpc>
            </a:pPr>
            <a:endParaRPr lang="en-GB" i="0" dirty="0"/>
          </a:p>
          <a:p>
            <a:pPr algn="just"/>
            <a:r>
              <a:rPr lang="en-GB" i="0" dirty="0" smtClean="0"/>
              <a:t> </a:t>
            </a:r>
            <a:endParaRPr lang="en-GB" i="0"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10</a:t>
            </a:fld>
            <a:endParaRPr lang="en-GB">
              <a:solidFill>
                <a:srgbClr val="000000"/>
              </a:solidFill>
            </a:endParaRPr>
          </a:p>
        </p:txBody>
      </p:sp>
      <p:sp>
        <p:nvSpPr>
          <p:cNvPr id="6" name="Title 1"/>
          <p:cNvSpPr txBox="1">
            <a:spLocks/>
          </p:cNvSpPr>
          <p:nvPr/>
        </p:nvSpPr>
        <p:spPr bwMode="auto">
          <a:xfrm>
            <a:off x="2286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sz="2400" dirty="0" smtClean="0">
                <a:solidFill>
                  <a:schemeClr val="bg1"/>
                </a:solidFill>
              </a:rPr>
              <a:t>For </a:t>
            </a:r>
            <a:r>
              <a:rPr lang="fr-FR" sz="2400" dirty="0" err="1" smtClean="0">
                <a:solidFill>
                  <a:schemeClr val="bg1"/>
                </a:solidFill>
              </a:rPr>
              <a:t>whom</a:t>
            </a:r>
            <a:r>
              <a:rPr lang="fr-FR" sz="2400" dirty="0" smtClean="0">
                <a:solidFill>
                  <a:schemeClr val="bg1"/>
                </a:solidFill>
              </a:rPr>
              <a:t>, </a:t>
            </a:r>
            <a:r>
              <a:rPr lang="fr-FR" sz="2400" dirty="0" err="1" smtClean="0">
                <a:solidFill>
                  <a:schemeClr val="bg1"/>
                </a:solidFill>
              </a:rPr>
              <a:t>what</a:t>
            </a:r>
            <a:r>
              <a:rPr lang="fr-FR" sz="2400" dirty="0" smtClean="0">
                <a:solidFill>
                  <a:schemeClr val="bg1"/>
                </a:solidFill>
              </a:rPr>
              <a:t> for?                                   </a:t>
            </a:r>
            <a:endParaRPr lang="en-US" sz="2400" dirty="0">
              <a:solidFill>
                <a:schemeClr val="bg1"/>
              </a:solidFill>
            </a:endParaRPr>
          </a:p>
        </p:txBody>
      </p:sp>
      <p:pic>
        <p:nvPicPr>
          <p:cNvPr id="512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2800" y="3156248"/>
            <a:ext cx="1066800" cy="103475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56820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BE" sz="2800" dirty="0">
                <a:solidFill>
                  <a:srgbClr val="C00000"/>
                </a:solidFill>
                <a:latin typeface="+mn-lt"/>
              </a:rPr>
              <a:t>How to </a:t>
            </a:r>
            <a:r>
              <a:rPr lang="fr-BE" sz="2800" dirty="0" err="1">
                <a:solidFill>
                  <a:srgbClr val="C00000"/>
                </a:solidFill>
                <a:latin typeface="+mn-lt"/>
              </a:rPr>
              <a:t>implement</a:t>
            </a:r>
            <a:r>
              <a:rPr lang="fr-BE" sz="2800" dirty="0">
                <a:solidFill>
                  <a:srgbClr val="C00000"/>
                </a:solidFill>
                <a:latin typeface="+mn-lt"/>
              </a:rPr>
              <a:t> Twinning?</a:t>
            </a:r>
            <a:endParaRPr lang="fr-FR" sz="2800" dirty="0">
              <a:solidFill>
                <a:srgbClr val="C00000"/>
              </a:solidFill>
              <a:latin typeface="+mn-lt"/>
            </a:endParaRPr>
          </a:p>
        </p:txBody>
      </p:sp>
      <p:sp>
        <p:nvSpPr>
          <p:cNvPr id="2" name="Content Placeholder 1"/>
          <p:cNvSpPr>
            <a:spLocks noGrp="1"/>
          </p:cNvSpPr>
          <p:nvPr>
            <p:ph idx="1"/>
          </p:nvPr>
        </p:nvSpPr>
        <p:spPr>
          <a:xfrm>
            <a:off x="457200" y="2492375"/>
            <a:ext cx="8229600" cy="3908425"/>
          </a:xfrm>
        </p:spPr>
        <p:txBody>
          <a:bodyPr/>
          <a:lstStyle/>
          <a:p>
            <a:pPr marL="0" indent="0" eaLnBrk="1" hangingPunct="1">
              <a:lnSpc>
                <a:spcPct val="80000"/>
              </a:lnSpc>
              <a:buNone/>
            </a:pPr>
            <a:r>
              <a:rPr lang="en-GB" i="0" dirty="0" smtClean="0"/>
              <a:t>It </a:t>
            </a:r>
            <a:r>
              <a:rPr lang="en-GB" i="0" dirty="0"/>
              <a:t>consists in sending to </a:t>
            </a:r>
            <a:r>
              <a:rPr lang="en-GB" i="0" dirty="0" smtClean="0"/>
              <a:t>a beneficiary </a:t>
            </a:r>
          </a:p>
          <a:p>
            <a:pPr marL="0" indent="0" eaLnBrk="1" hangingPunct="1">
              <a:lnSpc>
                <a:spcPct val="80000"/>
              </a:lnSpc>
              <a:buNone/>
            </a:pPr>
            <a:r>
              <a:rPr lang="en-GB" i="0" dirty="0" smtClean="0"/>
              <a:t>administration </a:t>
            </a:r>
            <a:r>
              <a:rPr lang="en-GB" b="1" i="0" dirty="0" smtClean="0"/>
              <a:t>a </a:t>
            </a:r>
            <a:r>
              <a:rPr lang="en-GB" b="1" i="0" dirty="0"/>
              <a:t>resident twinning </a:t>
            </a:r>
            <a:endParaRPr lang="en-GB" b="1" i="0" dirty="0" smtClean="0"/>
          </a:p>
          <a:p>
            <a:pPr marL="0" indent="0" eaLnBrk="1" hangingPunct="1">
              <a:lnSpc>
                <a:spcPct val="80000"/>
              </a:lnSpc>
              <a:buNone/>
            </a:pPr>
            <a:r>
              <a:rPr lang="en-GB" b="1" i="0" dirty="0" smtClean="0"/>
              <a:t>adviser </a:t>
            </a:r>
            <a:r>
              <a:rPr lang="en-GB" i="0" dirty="0"/>
              <a:t>(RTA) from 12 up to 36 </a:t>
            </a:r>
            <a:r>
              <a:rPr lang="en-GB" i="0" dirty="0" smtClean="0"/>
              <a:t>months,</a:t>
            </a:r>
          </a:p>
          <a:p>
            <a:pPr marL="0" indent="0" eaLnBrk="1" hangingPunct="1">
              <a:lnSpc>
                <a:spcPct val="80000"/>
              </a:lnSpc>
              <a:buNone/>
            </a:pPr>
            <a:r>
              <a:rPr lang="en-GB" i="0" dirty="0" smtClean="0"/>
              <a:t>and </a:t>
            </a:r>
            <a:r>
              <a:rPr lang="en-GB" i="0" dirty="0"/>
              <a:t>a number of </a:t>
            </a:r>
            <a:r>
              <a:rPr lang="en-GB" b="1" i="0" dirty="0" smtClean="0"/>
              <a:t>short-term </a:t>
            </a:r>
            <a:r>
              <a:rPr lang="en-GB" b="1" i="0" dirty="0"/>
              <a:t>experts </a:t>
            </a:r>
            <a:endParaRPr lang="en-GB" b="1" i="0" dirty="0" smtClean="0"/>
          </a:p>
          <a:p>
            <a:pPr marL="0" indent="0" eaLnBrk="1" hangingPunct="1">
              <a:lnSpc>
                <a:spcPct val="80000"/>
              </a:lnSpc>
              <a:buNone/>
            </a:pPr>
            <a:r>
              <a:rPr lang="en-GB" b="1" i="0" dirty="0" smtClean="0"/>
              <a:t>coming </a:t>
            </a:r>
            <a:r>
              <a:rPr lang="en-GB" b="1" i="0" dirty="0"/>
              <a:t>from the EU MS administration</a:t>
            </a:r>
            <a:r>
              <a:rPr lang="en-GB" i="0" dirty="0"/>
              <a:t>(s) implementing the twinning...</a:t>
            </a:r>
          </a:p>
          <a:p>
            <a:pPr marL="0" indent="0" eaLnBrk="1" hangingPunct="1">
              <a:lnSpc>
                <a:spcPct val="80000"/>
              </a:lnSpc>
              <a:buNone/>
            </a:pPr>
            <a:endParaRPr lang="en-GB" i="0" dirty="0"/>
          </a:p>
          <a:p>
            <a:pPr marL="0" indent="0" algn="just" eaLnBrk="1" hangingPunct="1">
              <a:lnSpc>
                <a:spcPct val="80000"/>
              </a:lnSpc>
              <a:buNone/>
            </a:pPr>
            <a:r>
              <a:rPr lang="en-GB" i="0" dirty="0"/>
              <a:t>The mobilisation of </a:t>
            </a:r>
            <a:r>
              <a:rPr lang="en-GB" i="0" dirty="0" smtClean="0"/>
              <a:t>both </a:t>
            </a:r>
            <a:r>
              <a:rPr lang="en-GB" i="0" dirty="0"/>
              <a:t>administrations is ensured </a:t>
            </a:r>
            <a:r>
              <a:rPr lang="en-GB" i="0" dirty="0" smtClean="0"/>
              <a:t>through </a:t>
            </a:r>
            <a:r>
              <a:rPr lang="en-GB" i="0" dirty="0"/>
              <a:t>the designation of their </a:t>
            </a:r>
            <a:r>
              <a:rPr lang="en-GB" b="1" i="0" dirty="0" smtClean="0"/>
              <a:t>respective </a:t>
            </a:r>
            <a:r>
              <a:rPr lang="en-GB" b="1" i="0" dirty="0"/>
              <a:t>project leaders </a:t>
            </a:r>
            <a:r>
              <a:rPr lang="en-GB" i="0" dirty="0"/>
              <a:t>(high civil servants</a:t>
            </a:r>
            <a:r>
              <a:rPr lang="en-GB" i="0" dirty="0" smtClean="0"/>
              <a:t>) the </a:t>
            </a:r>
            <a:r>
              <a:rPr lang="en-GB" b="1" i="0" dirty="0" smtClean="0"/>
              <a:t>MS </a:t>
            </a:r>
            <a:r>
              <a:rPr lang="en-GB" b="1" i="0" dirty="0"/>
              <a:t>PL and </a:t>
            </a:r>
            <a:r>
              <a:rPr lang="en-GB" b="1" i="0" dirty="0" smtClean="0"/>
              <a:t>beneficiary PL.</a:t>
            </a:r>
            <a:endParaRPr lang="en-GB" b="1" i="0" dirty="0"/>
          </a:p>
          <a:p>
            <a:endParaRPr lang="en-GB" dirty="0"/>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11</a:t>
            </a:fld>
            <a:endParaRPr lang="en-GB" dirty="0">
              <a:solidFill>
                <a:srgbClr val="000000"/>
              </a:solidFill>
            </a:endParaRPr>
          </a:p>
        </p:txBody>
      </p:sp>
      <p:sp>
        <p:nvSpPr>
          <p:cNvPr id="4" name="TextBox 3"/>
          <p:cNvSpPr txBox="1"/>
          <p:nvPr/>
        </p:nvSpPr>
        <p:spPr>
          <a:xfrm>
            <a:off x="228600" y="537668"/>
            <a:ext cx="1752600" cy="400110"/>
          </a:xfrm>
          <a:prstGeom prst="rect">
            <a:avLst/>
          </a:prstGeom>
          <a:noFill/>
        </p:spPr>
        <p:txBody>
          <a:bodyPr wrap="square" rtlCol="0">
            <a:spAutoFit/>
          </a:bodyPr>
          <a:lstStyle/>
          <a:p>
            <a:r>
              <a:rPr lang="fr-BE" sz="2000" b="1" dirty="0" smtClean="0">
                <a:solidFill>
                  <a:schemeClr val="bg1"/>
                </a:solidFill>
              </a:rPr>
              <a:t>HOW?</a:t>
            </a:r>
            <a:endParaRPr lang="en-GB" sz="2000" b="1" dirty="0">
              <a:solidFill>
                <a:schemeClr val="bg1"/>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0375" y="1071282"/>
            <a:ext cx="2333625" cy="20529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4358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6324600" cy="936625"/>
          </a:xfrm>
        </p:spPr>
        <p:txBody>
          <a:bodyPr/>
          <a:lstStyle/>
          <a:p>
            <a:r>
              <a:rPr lang="en-GB" altLang="en-US" sz="2400" dirty="0">
                <a:solidFill>
                  <a:srgbClr val="C00000"/>
                </a:solidFill>
                <a:latin typeface="+mn-lt"/>
              </a:rPr>
              <a:t>TWINNING CYCLE: KEY ACTORS</a:t>
            </a:r>
            <a:endParaRPr lang="en-GB" sz="2400" dirty="0">
              <a:solidFill>
                <a:srgbClr val="C00000"/>
              </a:solidFill>
              <a:latin typeface="+mn-lt"/>
            </a:endParaRPr>
          </a:p>
        </p:txBody>
      </p:sp>
      <p:sp>
        <p:nvSpPr>
          <p:cNvPr id="3" name="Content Placeholder 2"/>
          <p:cNvSpPr>
            <a:spLocks noGrp="1"/>
          </p:cNvSpPr>
          <p:nvPr>
            <p:ph idx="1"/>
          </p:nvPr>
        </p:nvSpPr>
        <p:spPr>
          <a:xfrm>
            <a:off x="26894" y="1828800"/>
            <a:ext cx="8812306" cy="5029200"/>
          </a:xfrm>
        </p:spPr>
        <p:txBody>
          <a:bodyPr/>
          <a:lstStyle/>
          <a:p>
            <a:pPr>
              <a:buFont typeface="Wingdings" panose="05000000000000000000" pitchFamily="2" charset="2"/>
              <a:buChar char="ü"/>
            </a:pPr>
            <a:r>
              <a:rPr lang="en-GB" altLang="en-US" i="0" dirty="0"/>
              <a:t>Public administrations and Mandated Bodies</a:t>
            </a:r>
          </a:p>
          <a:p>
            <a:pPr>
              <a:buFont typeface="Wingdings" panose="05000000000000000000" pitchFamily="2" charset="2"/>
              <a:buChar char="ü"/>
            </a:pPr>
            <a:r>
              <a:rPr lang="en-GB" altLang="en-US" i="0" dirty="0"/>
              <a:t>MS NCP </a:t>
            </a:r>
          </a:p>
          <a:p>
            <a:pPr>
              <a:buFont typeface="Wingdings" panose="05000000000000000000" pitchFamily="2" charset="2"/>
              <a:buChar char="ü"/>
            </a:pPr>
            <a:r>
              <a:rPr lang="en-GB" altLang="en-US" i="0" dirty="0" smtClean="0"/>
              <a:t>Beneficiary Administration</a:t>
            </a:r>
          </a:p>
          <a:p>
            <a:pPr>
              <a:buFont typeface="Wingdings" panose="05000000000000000000" pitchFamily="2" charset="2"/>
              <a:buChar char="ü"/>
            </a:pPr>
            <a:r>
              <a:rPr lang="en-GB" altLang="en-US" i="0" dirty="0"/>
              <a:t>CFCU (IPA</a:t>
            </a:r>
            <a:r>
              <a:rPr lang="en-GB" altLang="en-US" i="0" dirty="0" smtClean="0"/>
              <a:t>)-</a:t>
            </a:r>
            <a:r>
              <a:rPr lang="en-GB" altLang="en-US" i="0" dirty="0"/>
              <a:t>PAO (ENI</a:t>
            </a:r>
            <a:r>
              <a:rPr lang="en-GB" altLang="en-US" i="0" dirty="0" smtClean="0"/>
              <a:t>)</a:t>
            </a:r>
            <a:endParaRPr lang="en-GB" altLang="en-US" i="0" dirty="0"/>
          </a:p>
          <a:p>
            <a:pPr>
              <a:buFont typeface="Wingdings" panose="05000000000000000000" pitchFamily="2" charset="2"/>
              <a:buChar char="ü"/>
            </a:pPr>
            <a:r>
              <a:rPr lang="en-GB" altLang="en-US" i="0" dirty="0" smtClean="0"/>
              <a:t>EU </a:t>
            </a:r>
            <a:r>
              <a:rPr lang="en-GB" altLang="en-US" i="0" dirty="0"/>
              <a:t>Delegation (Twinning focal point/Press and information Officer/PAR coordinator)</a:t>
            </a:r>
          </a:p>
          <a:p>
            <a:pPr>
              <a:buFont typeface="Wingdings" panose="05000000000000000000" pitchFamily="2" charset="2"/>
              <a:buChar char="ü"/>
            </a:pPr>
            <a:r>
              <a:rPr lang="en-GB" altLang="en-US" i="0" dirty="0"/>
              <a:t>EC </a:t>
            </a:r>
            <a:r>
              <a:rPr lang="en-GB" altLang="en-US" i="0" dirty="0" smtClean="0"/>
              <a:t>Headquarters (DG NEAR, C3)</a:t>
            </a:r>
            <a:endParaRPr lang="en-GB" altLang="en-US" i="0" dirty="0"/>
          </a:p>
          <a:p>
            <a:pPr>
              <a:buFont typeface="Wingdings" panose="05000000000000000000" pitchFamily="2" charset="2"/>
              <a:buChar char="ü"/>
            </a:pPr>
            <a:r>
              <a:rPr lang="en-GB" i="0" dirty="0"/>
              <a:t>Project Leaders</a:t>
            </a:r>
          </a:p>
          <a:p>
            <a:pPr>
              <a:buFont typeface="Wingdings" panose="05000000000000000000" pitchFamily="2" charset="2"/>
              <a:buChar char="ü"/>
            </a:pPr>
            <a:r>
              <a:rPr lang="en-GB" i="0" dirty="0"/>
              <a:t>Resident Twinning Advisers</a:t>
            </a:r>
          </a:p>
          <a:p>
            <a:pPr>
              <a:buFont typeface="Wingdings" panose="05000000000000000000" pitchFamily="2" charset="2"/>
              <a:buChar char="ü"/>
            </a:pPr>
            <a:r>
              <a:rPr lang="en-GB" i="0" dirty="0"/>
              <a:t>Component Leaders</a:t>
            </a:r>
          </a:p>
          <a:p>
            <a:pPr>
              <a:buFont typeface="Wingdings" panose="05000000000000000000" pitchFamily="2" charset="2"/>
              <a:buChar char="ü"/>
            </a:pPr>
            <a:r>
              <a:rPr lang="en-GB" i="0" dirty="0"/>
              <a:t>Short Term Experts</a:t>
            </a:r>
            <a:r>
              <a:rPr lang="en-GB" i="0" dirty="0" smtClean="0"/>
              <a:t>…</a:t>
            </a:r>
          </a:p>
          <a:p>
            <a:pPr>
              <a:buFont typeface="Wingdings" panose="05000000000000000000" pitchFamily="2" charset="2"/>
              <a:buChar char="ü"/>
            </a:pPr>
            <a:endParaRPr lang="en-GB" i="0"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12</a:t>
            </a:fld>
            <a:endParaRPr lang="en-GB">
              <a:solidFill>
                <a:srgbClr val="000000"/>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599" y="4495800"/>
            <a:ext cx="2105025" cy="2000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1116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68313" y="1052513"/>
            <a:ext cx="8229600" cy="936625"/>
          </a:xfrm>
        </p:spPr>
        <p:txBody>
          <a:bodyPr/>
          <a:lstStyle/>
          <a:p>
            <a:r>
              <a:rPr lang="en-GB" altLang="en-US" sz="2800" smtClean="0">
                <a:solidFill>
                  <a:srgbClr val="C00000"/>
                </a:solidFill>
              </a:rPr>
              <a:t>Mandated Bodies</a:t>
            </a:r>
          </a:p>
        </p:txBody>
      </p:sp>
      <p:sp>
        <p:nvSpPr>
          <p:cNvPr id="3" name="Content Placeholder 2"/>
          <p:cNvSpPr>
            <a:spLocks noGrp="1"/>
          </p:cNvSpPr>
          <p:nvPr>
            <p:ph idx="1"/>
          </p:nvPr>
        </p:nvSpPr>
        <p:spPr>
          <a:xfrm>
            <a:off x="457200" y="1916113"/>
            <a:ext cx="8229600" cy="4608512"/>
          </a:xfrm>
        </p:spPr>
        <p:txBody>
          <a:bodyPr/>
          <a:lstStyle/>
          <a:p>
            <a:pPr algn="just">
              <a:buClr>
                <a:srgbClr val="3166CF"/>
              </a:buClr>
              <a:defRPr/>
            </a:pPr>
            <a:r>
              <a:rPr lang="en-GB" dirty="0" smtClean="0"/>
              <a:t>Full Mandated bodies are semi-public bodies that must satisfy the following criteria:</a:t>
            </a:r>
          </a:p>
          <a:p>
            <a:pPr marL="914400" lvl="1" indent="-457200" algn="just">
              <a:buClr>
                <a:srgbClr val="3166CF"/>
              </a:buClr>
              <a:buFont typeface="+mj-lt"/>
              <a:buAutoNum type="arabicPeriod"/>
              <a:defRPr/>
            </a:pPr>
            <a:r>
              <a:rPr lang="en-GB" dirty="0" smtClean="0"/>
              <a:t>Proven competence in a field of the </a:t>
            </a:r>
            <a:r>
              <a:rPr lang="en-GB" i="1" dirty="0" smtClean="0"/>
              <a:t>Union Acquis</a:t>
            </a:r>
          </a:p>
          <a:p>
            <a:pPr marL="914400" lvl="1" indent="-457200" algn="just">
              <a:buClr>
                <a:srgbClr val="3166CF"/>
              </a:buClr>
              <a:buFont typeface="+mj-lt"/>
              <a:buAutoNum type="arabicPeriod"/>
              <a:defRPr/>
            </a:pPr>
            <a:endParaRPr lang="en-GB" i="1" dirty="0" smtClean="0"/>
          </a:p>
          <a:p>
            <a:pPr marL="914400" lvl="1" indent="-457200" algn="just">
              <a:buClr>
                <a:srgbClr val="3166CF"/>
              </a:buClr>
              <a:buFont typeface="+mj-lt"/>
              <a:buAutoNum type="arabicPeriod"/>
              <a:defRPr/>
            </a:pPr>
            <a:r>
              <a:rPr lang="en-GB" dirty="0" smtClean="0"/>
              <a:t>Non-profit structure, non-commercial purpose</a:t>
            </a:r>
          </a:p>
          <a:p>
            <a:pPr marL="914400" lvl="1" indent="-457200" algn="just">
              <a:buClr>
                <a:srgbClr val="3166CF"/>
              </a:buClr>
              <a:buFont typeface="+mj-lt"/>
              <a:buAutoNum type="arabicPeriod"/>
              <a:defRPr/>
            </a:pPr>
            <a:endParaRPr lang="en-GB" dirty="0" smtClean="0"/>
          </a:p>
          <a:p>
            <a:pPr marL="914400" lvl="1" indent="-457200" algn="just">
              <a:buClr>
                <a:srgbClr val="3166CF"/>
              </a:buClr>
              <a:buFont typeface="+mj-lt"/>
              <a:buAutoNum type="arabicPeriod"/>
              <a:defRPr/>
            </a:pPr>
            <a:r>
              <a:rPr lang="en-GB" dirty="0" smtClean="0"/>
              <a:t>Public ownership</a:t>
            </a:r>
          </a:p>
          <a:p>
            <a:pPr marL="914400" lvl="1" indent="-457200" algn="just">
              <a:buClr>
                <a:srgbClr val="3166CF"/>
              </a:buClr>
              <a:buFont typeface="+mj-lt"/>
              <a:buAutoNum type="arabicPeriod"/>
              <a:defRPr/>
            </a:pPr>
            <a:endParaRPr lang="en-GB" dirty="0" smtClean="0"/>
          </a:p>
          <a:p>
            <a:pPr marL="914400" lvl="1" indent="-457200" algn="just">
              <a:buClr>
                <a:srgbClr val="3166CF"/>
              </a:buClr>
              <a:buFont typeface="+mj-lt"/>
              <a:buAutoNum type="arabicPeriod"/>
              <a:defRPr/>
            </a:pPr>
            <a:r>
              <a:rPr lang="en-GB" dirty="0" smtClean="0"/>
              <a:t>Under the permanent and structural supervision of a government authority</a:t>
            </a:r>
          </a:p>
          <a:p>
            <a:pPr marL="914400" lvl="1" indent="-457200" algn="just">
              <a:buClr>
                <a:srgbClr val="3166CF"/>
              </a:buClr>
              <a:buFont typeface="+mj-lt"/>
              <a:buAutoNum type="arabicPeriod"/>
              <a:defRPr/>
            </a:pPr>
            <a:endParaRPr lang="en-GB" dirty="0" smtClean="0"/>
          </a:p>
          <a:p>
            <a:pPr marL="914400" lvl="1" indent="-457200" algn="just">
              <a:buClr>
                <a:srgbClr val="3166CF"/>
              </a:buClr>
              <a:buFont typeface="+mj-lt"/>
              <a:buAutoNum type="arabicPeriod"/>
              <a:defRPr/>
            </a:pPr>
            <a:r>
              <a:rPr lang="en-GB" dirty="0" smtClean="0"/>
              <a:t>A sufficient and proportionate level of permanent staff</a:t>
            </a:r>
          </a:p>
          <a:p>
            <a:pPr marL="457200" lvl="1" indent="0">
              <a:buClr>
                <a:srgbClr val="3166CF"/>
              </a:buClr>
              <a:buNone/>
              <a:defRPr/>
            </a:pPr>
            <a:endParaRPr lang="en-GB" dirty="0" smtClean="0"/>
          </a:p>
          <a:p>
            <a:pPr lvl="1">
              <a:buClr>
                <a:srgbClr val="3166CF"/>
              </a:buClr>
              <a:defRPr/>
            </a:pPr>
            <a:endParaRPr lang="en-GB" dirty="0"/>
          </a:p>
        </p:txBody>
      </p:sp>
      <p:sp>
        <p:nvSpPr>
          <p:cNvPr id="6148" name="TextBox 3"/>
          <p:cNvSpPr txBox="1">
            <a:spLocks noChangeArrowheads="1"/>
          </p:cNvSpPr>
          <p:nvPr/>
        </p:nvSpPr>
        <p:spPr bwMode="auto">
          <a:xfrm>
            <a:off x="323850" y="260350"/>
            <a:ext cx="3527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r>
              <a:rPr lang="fr-BE" altLang="en-US" sz="1800" b="1" i="0">
                <a:solidFill>
                  <a:schemeClr val="bg1"/>
                </a:solidFill>
              </a:rPr>
              <a:t>Twinning Manual page 36</a:t>
            </a:r>
            <a:endParaRPr lang="en-GB" altLang="en-US" sz="1800" b="1" i="0">
              <a:solidFill>
                <a:schemeClr val="bg1"/>
              </a:solidFill>
            </a:endParaRPr>
          </a:p>
        </p:txBody>
      </p:sp>
      <p:sp>
        <p:nvSpPr>
          <p:cNvPr id="6149"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735E8B7B-C76C-4F9C-A5E7-80269E8A6FCA}" type="slidenum">
              <a:rPr lang="en-GB" altLang="en-US" sz="1400" i="0" smtClean="0">
                <a:solidFill>
                  <a:schemeClr val="tx1"/>
                </a:solidFill>
                <a:latin typeface="Arial" charset="0"/>
              </a:rPr>
              <a:pPr eaLnBrk="1" hangingPunct="1">
                <a:spcBef>
                  <a:spcPct val="0"/>
                </a:spcBef>
                <a:buClrTx/>
                <a:buFontTx/>
                <a:buNone/>
              </a:pPr>
              <a:t>13</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25443215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p:txBody>
          <a:bodyPr/>
          <a:lstStyle/>
          <a:p>
            <a:r>
              <a:rPr lang="fr-BE" altLang="en-US" sz="2800" dirty="0" err="1" smtClean="0">
                <a:solidFill>
                  <a:srgbClr val="C00000"/>
                </a:solidFill>
              </a:rPr>
              <a:t>Different</a:t>
            </a:r>
            <a:r>
              <a:rPr lang="fr-BE" altLang="en-US" sz="2800" dirty="0" smtClean="0">
                <a:solidFill>
                  <a:srgbClr val="C00000"/>
                </a:solidFill>
              </a:rPr>
              <a:t> </a:t>
            </a:r>
            <a:r>
              <a:rPr lang="fr-BE" altLang="en-US" sz="2800" dirty="0" err="1" smtClean="0">
                <a:solidFill>
                  <a:srgbClr val="C00000"/>
                </a:solidFill>
              </a:rPr>
              <a:t>kinds</a:t>
            </a:r>
            <a:r>
              <a:rPr lang="fr-BE" altLang="en-US" sz="2800" dirty="0" smtClean="0">
                <a:solidFill>
                  <a:srgbClr val="C00000"/>
                </a:solidFill>
              </a:rPr>
              <a:t> of </a:t>
            </a:r>
            <a:r>
              <a:rPr lang="fr-BE" altLang="en-US" sz="2800" dirty="0" err="1" smtClean="0">
                <a:solidFill>
                  <a:srgbClr val="C00000"/>
                </a:solidFill>
              </a:rPr>
              <a:t>status</a:t>
            </a:r>
            <a:endParaRPr lang="en-GB" altLang="en-US" sz="2800" dirty="0" smtClean="0">
              <a:solidFill>
                <a:srgbClr val="C00000"/>
              </a:solidFill>
            </a:endParaRPr>
          </a:p>
        </p:txBody>
      </p:sp>
      <p:sp>
        <p:nvSpPr>
          <p:cNvPr id="7171" name="Content Placeholder 4"/>
          <p:cNvSpPr>
            <a:spLocks noGrp="1"/>
          </p:cNvSpPr>
          <p:nvPr>
            <p:ph idx="1"/>
          </p:nvPr>
        </p:nvSpPr>
        <p:spPr>
          <a:xfrm>
            <a:off x="179388" y="2205038"/>
            <a:ext cx="8785225" cy="4319587"/>
          </a:xfrm>
        </p:spPr>
        <p:txBody>
          <a:bodyPr/>
          <a:lstStyle/>
          <a:p>
            <a:pPr>
              <a:buFont typeface="Wingdings" pitchFamily="2" charset="2"/>
              <a:buChar char="v"/>
            </a:pPr>
            <a:r>
              <a:rPr lang="fr-BE" altLang="en-US" i="0" dirty="0" smtClean="0"/>
              <a:t>- MS Administration/Public body </a:t>
            </a:r>
          </a:p>
          <a:p>
            <a:pPr>
              <a:buFont typeface="Wingdings" pitchFamily="2" charset="2"/>
              <a:buChar char="v"/>
            </a:pPr>
            <a:r>
              <a:rPr lang="fr-BE" altLang="en-US" i="0" dirty="0" smtClean="0"/>
              <a:t>- Full </a:t>
            </a:r>
            <a:r>
              <a:rPr lang="fr-BE" altLang="en-US" i="0" dirty="0" err="1" smtClean="0"/>
              <a:t>Mandated</a:t>
            </a:r>
            <a:r>
              <a:rPr lang="fr-BE" altLang="en-US" i="0" dirty="0" smtClean="0"/>
              <a:t> Body </a:t>
            </a:r>
          </a:p>
          <a:p>
            <a:pPr>
              <a:buFont typeface="Wingdings" pitchFamily="2" charset="2"/>
              <a:buChar char="v"/>
            </a:pPr>
            <a:r>
              <a:rPr lang="fr-BE" altLang="en-US" i="0" dirty="0" smtClean="0"/>
              <a:t>- Full </a:t>
            </a:r>
            <a:r>
              <a:rPr lang="fr-BE" altLang="en-US" i="0" dirty="0" err="1" smtClean="0"/>
              <a:t>Mandated</a:t>
            </a:r>
            <a:r>
              <a:rPr lang="fr-BE" altLang="en-US" i="0" dirty="0" smtClean="0"/>
              <a:t> Body, </a:t>
            </a:r>
            <a:r>
              <a:rPr lang="fr-BE" altLang="en-US" i="0" dirty="0" err="1" smtClean="0"/>
              <a:t>Restricted</a:t>
            </a:r>
            <a:endParaRPr lang="fr-BE" altLang="en-US" i="0" dirty="0" smtClean="0"/>
          </a:p>
          <a:p>
            <a:pPr>
              <a:buFont typeface="Wingdings" pitchFamily="2" charset="2"/>
              <a:buChar char="v"/>
            </a:pPr>
            <a:r>
              <a:rPr lang="fr-BE" altLang="en-US" i="0" dirty="0" smtClean="0"/>
              <a:t>- Ad Hoc </a:t>
            </a:r>
            <a:r>
              <a:rPr lang="fr-BE" altLang="en-US" i="0" dirty="0" err="1" smtClean="0"/>
              <a:t>Mandated</a:t>
            </a:r>
            <a:r>
              <a:rPr lang="fr-BE" altLang="en-US" i="0" dirty="0" smtClean="0"/>
              <a:t> Body </a:t>
            </a:r>
            <a:r>
              <a:rPr lang="fr-BE" altLang="en-US" i="0" dirty="0" err="1" smtClean="0"/>
              <a:t>Status</a:t>
            </a:r>
            <a:endParaRPr lang="fr-BE" altLang="en-US" i="0" dirty="0" smtClean="0"/>
          </a:p>
          <a:p>
            <a:pPr>
              <a:buFont typeface="Wingdings" pitchFamily="2" charset="2"/>
              <a:buChar char="v"/>
            </a:pPr>
            <a:r>
              <a:rPr lang="fr-BE" altLang="en-US" i="0" dirty="0" smtClean="0"/>
              <a:t>- Ad Hoc </a:t>
            </a:r>
            <a:r>
              <a:rPr lang="fr-BE" altLang="en-US" i="0" dirty="0" err="1" smtClean="0"/>
              <a:t>Mandated</a:t>
            </a:r>
            <a:r>
              <a:rPr lang="fr-BE" altLang="en-US" i="0" dirty="0" smtClean="0"/>
              <a:t> Body </a:t>
            </a:r>
            <a:r>
              <a:rPr lang="fr-BE" altLang="en-US" i="0" dirty="0" err="1" smtClean="0"/>
              <a:t>Status</a:t>
            </a:r>
            <a:r>
              <a:rPr lang="fr-BE" altLang="en-US" i="0" dirty="0" smtClean="0"/>
              <a:t>, </a:t>
            </a:r>
            <a:r>
              <a:rPr lang="fr-BE" altLang="en-US" i="0" dirty="0" err="1" smtClean="0"/>
              <a:t>Restricted</a:t>
            </a:r>
            <a:endParaRPr lang="fr-BE" altLang="en-US" i="0" dirty="0" smtClean="0"/>
          </a:p>
          <a:p>
            <a:endParaRPr lang="fr-BE" altLang="en-US" i="0" dirty="0" smtClean="0"/>
          </a:p>
          <a:p>
            <a:r>
              <a:rPr lang="fr-BE" altLang="en-US" i="0" dirty="0" err="1" smtClean="0"/>
              <a:t>private</a:t>
            </a:r>
            <a:r>
              <a:rPr lang="fr-BE" altLang="en-US" i="0" dirty="0" smtClean="0"/>
              <a:t> </a:t>
            </a:r>
            <a:r>
              <a:rPr lang="fr-BE" altLang="en-US" i="0" dirty="0" err="1" smtClean="0"/>
              <a:t>companies</a:t>
            </a:r>
            <a:r>
              <a:rPr lang="fr-BE" altLang="en-US" i="0" dirty="0" smtClean="0"/>
              <a:t>, </a:t>
            </a:r>
            <a:r>
              <a:rPr lang="fr-BE" altLang="en-US" i="0" dirty="0" err="1" smtClean="0"/>
              <a:t>NGOs</a:t>
            </a:r>
            <a:r>
              <a:rPr lang="fr-BE" altLang="en-US" i="0" dirty="0" smtClean="0"/>
              <a:t>, </a:t>
            </a:r>
            <a:r>
              <a:rPr lang="fr-BE" altLang="en-US" b="1" i="0" u="sng" dirty="0" err="1" smtClean="0"/>
              <a:t>Excluded</a:t>
            </a:r>
            <a:r>
              <a:rPr lang="fr-BE" altLang="en-US" b="1" i="0" u="sng" dirty="0" smtClean="0"/>
              <a:t> </a:t>
            </a:r>
            <a:r>
              <a:rPr lang="fr-BE" altLang="en-US" b="1" i="0" u="sng" dirty="0" err="1" smtClean="0"/>
              <a:t>from</a:t>
            </a:r>
            <a:r>
              <a:rPr lang="fr-BE" altLang="en-US" b="1" i="0" u="sng" dirty="0" smtClean="0"/>
              <a:t> Twinning?</a:t>
            </a:r>
            <a:r>
              <a:rPr lang="fr-BE" altLang="en-US" b="1" i="0" dirty="0" smtClean="0"/>
              <a:t> (No Management </a:t>
            </a:r>
            <a:r>
              <a:rPr lang="fr-BE" altLang="en-US" b="1" i="0" dirty="0" err="1" smtClean="0"/>
              <a:t>costs</a:t>
            </a:r>
            <a:r>
              <a:rPr lang="fr-BE" altLang="en-US" b="1" i="0" dirty="0" smtClean="0"/>
              <a:t>, </a:t>
            </a:r>
            <a:r>
              <a:rPr lang="fr-BE" altLang="en-US" b="1" i="0" dirty="0" err="1" smtClean="0"/>
              <a:t>very</a:t>
            </a:r>
            <a:r>
              <a:rPr lang="fr-BE" altLang="en-US" b="1" i="0" dirty="0" smtClean="0"/>
              <a:t> </a:t>
            </a:r>
            <a:r>
              <a:rPr lang="fr-BE" altLang="en-US" b="1" i="0" dirty="0" err="1" smtClean="0"/>
              <a:t>limited</a:t>
            </a:r>
            <a:r>
              <a:rPr lang="fr-BE" altLang="en-US" b="1" i="0" dirty="0" smtClean="0"/>
              <a:t>)</a:t>
            </a:r>
          </a:p>
          <a:p>
            <a:endParaRPr lang="fr-BE" altLang="en-US" b="1" i="0" dirty="0"/>
          </a:p>
          <a:p>
            <a:r>
              <a:rPr lang="fr-BE" altLang="en-US" b="1" i="0" dirty="0"/>
              <a:t>No-profit </a:t>
            </a:r>
            <a:r>
              <a:rPr lang="fr-BE" altLang="en-US" b="1" i="0" dirty="0" err="1"/>
              <a:t>principle</a:t>
            </a:r>
            <a:endParaRPr lang="fr-BE" altLang="en-US" b="1" i="0" dirty="0"/>
          </a:p>
          <a:p>
            <a:endParaRPr lang="fr-BE" altLang="en-US" i="0" dirty="0" smtClean="0"/>
          </a:p>
          <a:p>
            <a:endParaRPr lang="en-GB" altLang="en-US" i="0" dirty="0" smtClean="0"/>
          </a:p>
        </p:txBody>
      </p:sp>
      <p:sp>
        <p:nvSpPr>
          <p:cNvPr id="7172"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9113F83A-CA40-4C87-9972-DBE1C4AA9361}" type="slidenum">
              <a:rPr lang="en-GB" altLang="en-US" sz="1400" i="0" smtClean="0">
                <a:solidFill>
                  <a:schemeClr val="tx1"/>
                </a:solidFill>
                <a:latin typeface="Arial" charset="0"/>
              </a:rPr>
              <a:pPr eaLnBrk="1" hangingPunct="1">
                <a:spcBef>
                  <a:spcPct val="0"/>
                </a:spcBef>
                <a:buClrTx/>
                <a:buFontTx/>
                <a:buNone/>
              </a:pPr>
              <a:t>14</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30936408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sz="2800" dirty="0" err="1" smtClean="0">
                <a:solidFill>
                  <a:srgbClr val="C00000"/>
                </a:solidFill>
              </a:rPr>
              <a:t>Also</a:t>
            </a:r>
            <a:r>
              <a:rPr lang="fr-BE" sz="2800" dirty="0" smtClean="0">
                <a:solidFill>
                  <a:srgbClr val="C00000"/>
                </a:solidFill>
              </a:rPr>
              <a:t> important to </a:t>
            </a:r>
            <a:r>
              <a:rPr lang="fr-BE" sz="2800" dirty="0" err="1" smtClean="0">
                <a:solidFill>
                  <a:srgbClr val="C00000"/>
                </a:solidFill>
              </a:rPr>
              <a:t>remember</a:t>
            </a:r>
            <a:r>
              <a:rPr lang="fr-BE" sz="2800" dirty="0" smtClean="0">
                <a:solidFill>
                  <a:srgbClr val="C00000"/>
                </a:solidFill>
              </a:rPr>
              <a:t>…</a:t>
            </a:r>
            <a:br>
              <a:rPr lang="fr-BE" sz="2800" dirty="0" smtClean="0">
                <a:solidFill>
                  <a:srgbClr val="C00000"/>
                </a:solidFill>
              </a:rPr>
            </a:br>
            <a:endParaRPr lang="fr-FR" sz="2800" dirty="0">
              <a:solidFill>
                <a:srgbClr val="C00000"/>
              </a:solidFill>
            </a:endParaRPr>
          </a:p>
        </p:txBody>
      </p:sp>
      <p:pic>
        <p:nvPicPr>
          <p:cNvPr id="5" name="Picture 3"/>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tretch>
            <a:fillRect/>
          </a:stretch>
        </p:blipFill>
        <p:spPr bwMode="auto">
          <a:xfrm>
            <a:off x="3429000" y="3824252"/>
            <a:ext cx="1217873" cy="611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15</a:t>
            </a:fld>
            <a:endParaRPr lang="en-GB">
              <a:solidFill>
                <a:srgbClr val="000000"/>
              </a:solidFill>
            </a:endParaRPr>
          </a:p>
        </p:txBody>
      </p:sp>
      <p:sp>
        <p:nvSpPr>
          <p:cNvPr id="6" name="Rectangle 5"/>
          <p:cNvSpPr/>
          <p:nvPr/>
        </p:nvSpPr>
        <p:spPr>
          <a:xfrm>
            <a:off x="596781" y="2743200"/>
            <a:ext cx="7620000" cy="1274195"/>
          </a:xfrm>
          <a:prstGeom prst="rect">
            <a:avLst/>
          </a:prstGeom>
        </p:spPr>
        <p:txBody>
          <a:bodyPr wrap="square">
            <a:spAutoFit/>
          </a:bodyPr>
          <a:lstStyle/>
          <a:p>
            <a:pPr marL="342900" indent="-342900" eaLnBrk="0" fontAlgn="base" hangingPunct="0">
              <a:spcBef>
                <a:spcPct val="20000"/>
              </a:spcBef>
              <a:spcAft>
                <a:spcPct val="0"/>
              </a:spcAft>
              <a:buClr>
                <a:schemeClr val="bg1"/>
              </a:buClr>
              <a:buFont typeface="Wingdings" pitchFamily="2" charset="2"/>
              <a:buChar char="v"/>
            </a:pPr>
            <a:r>
              <a:rPr lang="fr-BE" sz="2400" dirty="0">
                <a:solidFill>
                  <a:srgbClr val="0F5494"/>
                </a:solidFill>
              </a:rPr>
              <a:t>Twinning </a:t>
            </a:r>
            <a:r>
              <a:rPr lang="fr-BE" sz="2400" dirty="0" err="1">
                <a:solidFill>
                  <a:srgbClr val="0F5494"/>
                </a:solidFill>
              </a:rPr>
              <a:t>projects</a:t>
            </a:r>
            <a:r>
              <a:rPr lang="fr-BE" sz="2400" dirty="0">
                <a:solidFill>
                  <a:srgbClr val="0F5494"/>
                </a:solidFill>
              </a:rPr>
              <a:t> are not </a:t>
            </a:r>
            <a:r>
              <a:rPr lang="fr-BE" sz="2400" dirty="0" err="1">
                <a:solidFill>
                  <a:srgbClr val="0F5494"/>
                </a:solidFill>
              </a:rPr>
              <a:t>bilateral</a:t>
            </a:r>
            <a:r>
              <a:rPr lang="fr-BE" sz="2400" dirty="0">
                <a:solidFill>
                  <a:srgbClr val="0F5494"/>
                </a:solidFill>
              </a:rPr>
              <a:t> but </a:t>
            </a:r>
            <a:r>
              <a:rPr lang="fr-BE" sz="2400" b="1" dirty="0" err="1">
                <a:solidFill>
                  <a:srgbClr val="0F5494"/>
                </a:solidFill>
              </a:rPr>
              <a:t>european</a:t>
            </a:r>
            <a:r>
              <a:rPr lang="fr-BE" sz="2400" b="1" dirty="0">
                <a:solidFill>
                  <a:srgbClr val="0F5494"/>
                </a:solidFill>
              </a:rPr>
              <a:t> </a:t>
            </a:r>
            <a:r>
              <a:rPr lang="fr-BE" sz="2400" b="1" dirty="0" err="1">
                <a:solidFill>
                  <a:srgbClr val="0F5494"/>
                </a:solidFill>
              </a:rPr>
              <a:t>projects</a:t>
            </a:r>
            <a:r>
              <a:rPr lang="fr-BE" sz="2400" b="1" dirty="0" smtClean="0">
                <a:solidFill>
                  <a:srgbClr val="0F5494"/>
                </a:solidFill>
              </a:rPr>
              <a:t>!</a:t>
            </a:r>
          </a:p>
          <a:p>
            <a:pPr marL="342900" indent="-342900" eaLnBrk="0" fontAlgn="base" hangingPunct="0">
              <a:spcBef>
                <a:spcPct val="20000"/>
              </a:spcBef>
              <a:spcAft>
                <a:spcPct val="0"/>
              </a:spcAft>
              <a:buClr>
                <a:schemeClr val="bg1"/>
              </a:buClr>
              <a:buFont typeface="Wingdings" pitchFamily="2" charset="2"/>
              <a:buChar char="v"/>
            </a:pPr>
            <a:endParaRPr lang="en-GB" sz="2400" b="1" dirty="0">
              <a:solidFill>
                <a:srgbClr val="0F5494"/>
              </a:solidFill>
            </a:endParaRPr>
          </a:p>
        </p:txBody>
      </p:sp>
      <p:sp>
        <p:nvSpPr>
          <p:cNvPr id="7" name="TextBox 6"/>
          <p:cNvSpPr txBox="1"/>
          <p:nvPr/>
        </p:nvSpPr>
        <p:spPr>
          <a:xfrm>
            <a:off x="3352800" y="4432418"/>
            <a:ext cx="2286000" cy="307777"/>
          </a:xfrm>
          <a:prstGeom prst="rect">
            <a:avLst/>
          </a:prstGeom>
          <a:noFill/>
        </p:spPr>
        <p:txBody>
          <a:bodyPr wrap="square" rtlCol="0">
            <a:spAutoFit/>
          </a:bodyPr>
          <a:lstStyle/>
          <a:p>
            <a:r>
              <a:rPr lang="fr-BE" sz="1400" b="1" dirty="0" smtClean="0">
                <a:solidFill>
                  <a:srgbClr val="000000"/>
                </a:solidFill>
              </a:rPr>
              <a:t>EU </a:t>
            </a:r>
            <a:r>
              <a:rPr lang="fr-BE" sz="1400" b="1" dirty="0" err="1" smtClean="0">
                <a:solidFill>
                  <a:srgbClr val="000000"/>
                </a:solidFill>
              </a:rPr>
              <a:t>funded</a:t>
            </a:r>
            <a:r>
              <a:rPr lang="fr-BE" sz="1400" b="1" dirty="0" smtClean="0">
                <a:solidFill>
                  <a:srgbClr val="000000"/>
                </a:solidFill>
              </a:rPr>
              <a:t> </a:t>
            </a:r>
            <a:r>
              <a:rPr lang="fr-BE" sz="1400" b="1" dirty="0" err="1" smtClean="0">
                <a:solidFill>
                  <a:srgbClr val="000000"/>
                </a:solidFill>
              </a:rPr>
              <a:t>project</a:t>
            </a:r>
            <a:endParaRPr lang="en-GB" sz="1400" b="1" dirty="0">
              <a:solidFill>
                <a:srgbClr val="000000"/>
              </a:solidFill>
            </a:endParaRPr>
          </a:p>
        </p:txBody>
      </p:sp>
    </p:spTree>
    <p:extLst>
      <p:ext uri="{BB962C8B-B14F-4D97-AF65-F5344CB8AC3E}">
        <p14:creationId xmlns:p14="http://schemas.microsoft.com/office/powerpoint/2010/main" val="18147312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6200" y="1295400"/>
            <a:ext cx="8229600" cy="936625"/>
          </a:xfrm>
        </p:spPr>
        <p:txBody>
          <a:bodyPr/>
          <a:lstStyle/>
          <a:p>
            <a:pPr indent="0" eaLnBrk="1" hangingPunct="1"/>
            <a:r>
              <a:rPr lang="en-GB" dirty="0" smtClean="0">
                <a:solidFill>
                  <a:srgbClr val="C00000"/>
                </a:solidFill>
              </a:rPr>
              <a:t>MS Project Leader</a:t>
            </a:r>
          </a:p>
        </p:txBody>
      </p:sp>
      <p:sp>
        <p:nvSpPr>
          <p:cNvPr id="6147" name="Rectangle 3"/>
          <p:cNvSpPr>
            <a:spLocks noGrp="1" noChangeArrowheads="1"/>
          </p:cNvSpPr>
          <p:nvPr>
            <p:ph idx="1"/>
          </p:nvPr>
        </p:nvSpPr>
        <p:spPr>
          <a:xfrm>
            <a:off x="168274" y="2216387"/>
            <a:ext cx="8807451" cy="4667250"/>
          </a:xfrm>
          <a:ln>
            <a:solidFill>
              <a:schemeClr val="bg1"/>
            </a:solidFill>
          </a:ln>
        </p:spPr>
        <p:txBody>
          <a:bodyPr>
            <a:noAutofit/>
          </a:bodyPr>
          <a:lstStyle/>
          <a:p>
            <a:pPr marL="0" indent="0" algn="just" eaLnBrk="1" hangingPunct="1">
              <a:buClr>
                <a:srgbClr val="0F5494"/>
              </a:buClr>
              <a:buFontTx/>
              <a:buNone/>
            </a:pPr>
            <a:r>
              <a:rPr lang="en-GB" dirty="0" smtClean="0"/>
              <a:t>The </a:t>
            </a:r>
            <a:r>
              <a:rPr lang="en-GB" dirty="0" smtClean="0">
                <a:solidFill>
                  <a:srgbClr val="FF0000"/>
                </a:solidFill>
              </a:rPr>
              <a:t>responsibility</a:t>
            </a:r>
            <a:r>
              <a:rPr lang="en-GB" dirty="0" smtClean="0"/>
              <a:t> and involvement of the PL </a:t>
            </a:r>
            <a:r>
              <a:rPr lang="en-GB" dirty="0" smtClean="0">
                <a:solidFill>
                  <a:srgbClr val="FF0000"/>
                </a:solidFill>
              </a:rPr>
              <a:t>grows significantly</a:t>
            </a:r>
            <a:r>
              <a:rPr lang="en-GB" dirty="0" smtClean="0"/>
              <a:t>:</a:t>
            </a:r>
          </a:p>
          <a:p>
            <a:pPr marL="0" indent="0" algn="just" eaLnBrk="1" hangingPunct="1">
              <a:buClr>
                <a:srgbClr val="0F5494"/>
              </a:buClr>
              <a:buFontTx/>
              <a:buNone/>
            </a:pPr>
            <a:endParaRPr lang="en-GB" i="1" dirty="0" smtClean="0"/>
          </a:p>
          <a:p>
            <a:pPr marL="0" indent="0" algn="just" eaLnBrk="1" hangingPunct="1">
              <a:buClr>
                <a:srgbClr val="0F5494"/>
              </a:buClr>
              <a:buFontTx/>
              <a:buNone/>
            </a:pPr>
            <a:r>
              <a:rPr lang="en-GB" i="1" dirty="0" smtClean="0"/>
              <a:t>"In particular, the Project Leader must ensure his/her presence at all meetings of each quarterly Project Steering Committee (PSC) during which the detailed description of activities is updated."</a:t>
            </a:r>
          </a:p>
          <a:p>
            <a:pPr eaLnBrk="1" hangingPunct="1">
              <a:buClr>
                <a:srgbClr val="0F5494"/>
              </a:buClr>
            </a:pPr>
            <a:endParaRPr lang="en-GB" dirty="0" smtClean="0"/>
          </a:p>
          <a:p>
            <a:pPr eaLnBrk="1" hangingPunct="1">
              <a:buClr>
                <a:srgbClr val="0F5494"/>
              </a:buClr>
            </a:pPr>
            <a:endParaRPr lang="en-GB" dirty="0" smtClean="0"/>
          </a:p>
          <a:p>
            <a:pPr eaLnBrk="1" hangingPunct="1">
              <a:buClr>
                <a:srgbClr val="0F5494"/>
              </a:buClr>
            </a:pPr>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16</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Roles in Twinning				</a:t>
            </a:r>
            <a:r>
              <a:rPr lang="en-US" sz="2400" kern="0" dirty="0" smtClean="0">
                <a:solidFill>
                  <a:srgbClr val="FFFF00"/>
                </a:solidFill>
              </a:rPr>
              <a:t>IPA</a:t>
            </a:r>
            <a:endParaRPr lang="en-US" sz="1600" kern="0" dirty="0" smtClean="0">
              <a:solidFill>
                <a:srgbClr val="FFFF00"/>
              </a:solidFill>
            </a:endParaRPr>
          </a:p>
        </p:txBody>
      </p:sp>
    </p:spTree>
    <p:extLst>
      <p:ext uri="{BB962C8B-B14F-4D97-AF65-F5344CB8AC3E}">
        <p14:creationId xmlns:p14="http://schemas.microsoft.com/office/powerpoint/2010/main" val="28978433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pPr indent="0" eaLnBrk="1" hangingPunct="1"/>
            <a:r>
              <a:rPr lang="en-GB" dirty="0">
                <a:solidFill>
                  <a:srgbClr val="C00000"/>
                </a:solidFill>
              </a:rPr>
              <a:t>Junior Project Leader</a:t>
            </a:r>
          </a:p>
        </p:txBody>
      </p:sp>
      <p:sp>
        <p:nvSpPr>
          <p:cNvPr id="7171" name="Rectangle 3"/>
          <p:cNvSpPr>
            <a:spLocks noGrp="1" noChangeArrowheads="1"/>
          </p:cNvSpPr>
          <p:nvPr>
            <p:ph idx="1"/>
          </p:nvPr>
        </p:nvSpPr>
        <p:spPr>
          <a:xfrm>
            <a:off x="457200" y="2492375"/>
            <a:ext cx="8229600" cy="4060825"/>
          </a:xfrm>
        </p:spPr>
        <p:txBody>
          <a:bodyPr/>
          <a:lstStyle/>
          <a:p>
            <a:pPr algn="just" eaLnBrk="1" hangingPunct="1">
              <a:buClr>
                <a:srgbClr val="0F5494"/>
              </a:buClr>
            </a:pPr>
            <a:r>
              <a:rPr lang="en-GB" dirty="0" smtClean="0"/>
              <a:t>JPL has a role to play as facilitator for the project.</a:t>
            </a:r>
          </a:p>
          <a:p>
            <a:pPr marL="0" indent="0" algn="just" eaLnBrk="1" hangingPunct="1">
              <a:buClr>
                <a:srgbClr val="0F5494"/>
              </a:buClr>
              <a:buNone/>
            </a:pPr>
            <a:endParaRPr lang="en-GB" dirty="0" smtClean="0"/>
          </a:p>
          <a:p>
            <a:pPr algn="just" eaLnBrk="1" hangingPunct="1">
              <a:buClr>
                <a:srgbClr val="0F5494"/>
              </a:buClr>
            </a:pPr>
            <a:r>
              <a:rPr lang="en-GB" dirty="0" smtClean="0"/>
              <a:t>the JPL can attend Project Steering Committees at the cost of project</a:t>
            </a:r>
          </a:p>
          <a:p>
            <a:pPr eaLnBrk="1" hangingPunct="1">
              <a:buClr>
                <a:srgbClr val="0F5494"/>
              </a:buClr>
            </a:pPr>
            <a:endParaRPr lang="en-GB" dirty="0" smtClean="0"/>
          </a:p>
          <a:p>
            <a:pPr lvl="1" eaLnBrk="1" hangingPunct="1">
              <a:buClr>
                <a:srgbClr val="0F5494"/>
              </a:buClr>
            </a:pPr>
            <a:endParaRPr lang="en-GB" dirty="0" smtClean="0"/>
          </a:p>
          <a:p>
            <a:pPr eaLnBrk="1" hangingPunct="1">
              <a:buClr>
                <a:srgbClr val="0F5494"/>
              </a:buClr>
            </a:pPr>
            <a:endParaRPr lang="en-GB" dirty="0" smtClean="0"/>
          </a:p>
        </p:txBody>
      </p:sp>
      <p:graphicFrame>
        <p:nvGraphicFramePr>
          <p:cNvPr id="184368" name="Group 48"/>
          <p:cNvGraphicFramePr>
            <a:graphicFrameLocks noGrp="1"/>
          </p:cNvGraphicFramePr>
          <p:nvPr>
            <p:extLst>
              <p:ext uri="{D42A27DB-BD31-4B8C-83A1-F6EECF244321}">
                <p14:modId xmlns:p14="http://schemas.microsoft.com/office/powerpoint/2010/main" val="2822067993"/>
              </p:ext>
            </p:extLst>
          </p:nvPr>
        </p:nvGraphicFramePr>
        <p:xfrm>
          <a:off x="762000" y="4495800"/>
          <a:ext cx="7776864" cy="1591515"/>
        </p:xfrm>
        <a:graphic>
          <a:graphicData uri="http://schemas.openxmlformats.org/drawingml/2006/table">
            <a:tbl>
              <a:tblPr/>
              <a:tblGrid>
                <a:gridCol w="2592288"/>
                <a:gridCol w="2592288"/>
                <a:gridCol w="2592288"/>
              </a:tblGrid>
              <a:tr h="450158">
                <a:tc>
                  <a:txBody>
                    <a:bodyPr/>
                    <a:lstStyle/>
                    <a:p>
                      <a:pPr marL="0" marR="0" lvl="0" indent="0" algn="ctr" defTabSz="914400" rtl="0" eaLnBrk="1" fontAlgn="base" latinLnBrk="0" hangingPunct="1">
                        <a:lnSpc>
                          <a:spcPct val="100000"/>
                        </a:lnSpc>
                        <a:spcBef>
                          <a:spcPct val="20000"/>
                        </a:spcBef>
                        <a:spcAft>
                          <a:spcPct val="0"/>
                        </a:spcAft>
                        <a:buClr>
                          <a:schemeClr val="bg1"/>
                        </a:buClr>
                        <a:buSzTx/>
                        <a:buFontTx/>
                        <a:buNone/>
                        <a:tabLst/>
                      </a:pPr>
                      <a:r>
                        <a:rPr kumimoji="0" lang="en-GB" sz="2400" b="0" i="0" u="none" strike="noStrike" cap="none" normalizeH="0" baseline="0" dirty="0" smtClean="0">
                          <a:ln>
                            <a:noFill/>
                          </a:ln>
                          <a:solidFill>
                            <a:srgbClr val="0F5494"/>
                          </a:solidFill>
                          <a:effectLst/>
                          <a:latin typeface="Times New Roman" pitchFamily="18" charset="0"/>
                        </a:rPr>
                        <a:t>STAFF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Tx/>
                        <a:buFontTx/>
                        <a:buNone/>
                        <a:tabLst/>
                      </a:pPr>
                      <a:r>
                        <a:rPr kumimoji="0" lang="en-GB" sz="2400" b="0" i="0" u="none" strike="noStrike" cap="none" normalizeH="0" baseline="0" dirty="0" smtClean="0">
                          <a:ln>
                            <a:noFill/>
                          </a:ln>
                          <a:solidFill>
                            <a:srgbClr val="0F5494"/>
                          </a:solidFill>
                          <a:effectLst/>
                          <a:latin typeface="Times New Roman" pitchFamily="18" charset="0"/>
                        </a:rPr>
                        <a:t>TASKS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Tx/>
                        <a:buFontTx/>
                        <a:buNone/>
                        <a:tabLst/>
                      </a:pPr>
                      <a:r>
                        <a:rPr kumimoji="0" lang="en-GB" sz="2400" b="0" i="0" u="none" strike="noStrike" cap="none" normalizeH="0" baseline="0" dirty="0" smtClean="0">
                          <a:ln>
                            <a:noFill/>
                          </a:ln>
                          <a:solidFill>
                            <a:srgbClr val="0F5494"/>
                          </a:solidFill>
                          <a:effectLst/>
                          <a:latin typeface="Times New Roman" pitchFamily="18" charset="0"/>
                        </a:rPr>
                        <a:t>INPUTS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4315">
                <a:tc>
                  <a:txBody>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GB" sz="1600" b="0" i="0" u="none" strike="noStrike" cap="none" normalizeH="0" baseline="0" dirty="0" smtClean="0">
                          <a:ln>
                            <a:noFill/>
                          </a:ln>
                          <a:solidFill>
                            <a:srgbClr val="000000"/>
                          </a:solidFill>
                          <a:effectLst/>
                          <a:latin typeface="Times New Roman" pitchFamily="18" charset="0"/>
                          <a:cs typeface="Times New Roman" pitchFamily="18" charset="0"/>
                        </a:rPr>
                        <a:t>Junior Project Leader</a:t>
                      </a:r>
                      <a:endParaRPr kumimoji="0" lang="en-GB" sz="2400" b="0" i="0" u="none" strike="noStrike" cap="none" normalizeH="0" baseline="0" dirty="0" smtClean="0">
                        <a:ln>
                          <a:noFill/>
                        </a:ln>
                        <a:solidFill>
                          <a:schemeClr val="tx1"/>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GB" sz="1600" b="0" i="0" u="none" strike="noStrike" cap="none" normalizeH="0" baseline="0" dirty="0" smtClean="0">
                          <a:ln>
                            <a:noFill/>
                          </a:ln>
                          <a:solidFill>
                            <a:srgbClr val="000000"/>
                          </a:solidFill>
                          <a:effectLst/>
                          <a:latin typeface="Times New Roman" pitchFamily="18" charset="0"/>
                          <a:cs typeface="Times New Roman" pitchFamily="18" charset="0"/>
                        </a:rPr>
                        <a:t>Ensures the good coordination with Project Leader</a:t>
                      </a:r>
                      <a:endParaRPr kumimoji="0" lang="en-GB" sz="24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GB" sz="1600" b="0" i="0" u="none" strike="noStrike" cap="none" normalizeH="0" baseline="0" dirty="0" smtClean="0">
                          <a:ln>
                            <a:noFill/>
                          </a:ln>
                          <a:solidFill>
                            <a:srgbClr val="000000"/>
                          </a:solidFill>
                          <a:effectLst/>
                          <a:latin typeface="Times New Roman" pitchFamily="18" charset="0"/>
                          <a:cs typeface="Times New Roman" pitchFamily="18" charset="0"/>
                        </a:rPr>
                        <a:t>Attendance to quarterly project steering committees is recommended.</a:t>
                      </a:r>
                      <a:endParaRPr kumimoji="0" lang="en-GB" sz="24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 name="Slide Number Placeholder 2"/>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17</a:t>
            </a:fld>
            <a:endParaRPr lang="en-GB">
              <a:solidFill>
                <a:srgbClr val="000000"/>
              </a:solidFill>
            </a:endParaRPr>
          </a:p>
        </p:txBody>
      </p:sp>
      <p:sp>
        <p:nvSpPr>
          <p:cNvPr id="7"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41410701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95288" y="1339851"/>
            <a:ext cx="8229600" cy="793750"/>
          </a:xfrm>
        </p:spPr>
        <p:txBody>
          <a:bodyPr>
            <a:normAutofit/>
          </a:bodyPr>
          <a:lstStyle/>
          <a:p>
            <a:pPr indent="0" eaLnBrk="1" hangingPunct="1"/>
            <a:r>
              <a:rPr lang="en-GB" dirty="0">
                <a:solidFill>
                  <a:srgbClr val="C00000"/>
                </a:solidFill>
              </a:rPr>
              <a:t>Role of the RTA</a:t>
            </a:r>
          </a:p>
        </p:txBody>
      </p:sp>
      <p:sp>
        <p:nvSpPr>
          <p:cNvPr id="9219" name="Rectangle 3"/>
          <p:cNvSpPr>
            <a:spLocks noGrp="1" noChangeArrowheads="1"/>
          </p:cNvSpPr>
          <p:nvPr>
            <p:ph idx="1"/>
          </p:nvPr>
        </p:nvSpPr>
        <p:spPr>
          <a:xfrm>
            <a:off x="457200" y="2133601"/>
            <a:ext cx="8229600" cy="3887788"/>
          </a:xfrm>
        </p:spPr>
        <p:txBody>
          <a:bodyPr/>
          <a:lstStyle/>
          <a:p>
            <a:pPr eaLnBrk="1" hangingPunct="1">
              <a:lnSpc>
                <a:spcPct val="90000"/>
              </a:lnSpc>
              <a:buClr>
                <a:srgbClr val="0F5494"/>
              </a:buClr>
            </a:pPr>
            <a:r>
              <a:rPr lang="en-GB" sz="1800" b="1" dirty="0" smtClean="0"/>
              <a:t>"No </a:t>
            </a:r>
            <a:r>
              <a:rPr lang="en-GB" sz="1800" b="1" dirty="0"/>
              <a:t>standard twinning can run without the </a:t>
            </a:r>
            <a:r>
              <a:rPr lang="en-GB" sz="1800" b="1" dirty="0" smtClean="0"/>
              <a:t>RTA". </a:t>
            </a:r>
          </a:p>
          <a:p>
            <a:pPr marL="0" indent="0" eaLnBrk="1" hangingPunct="1">
              <a:lnSpc>
                <a:spcPct val="90000"/>
              </a:lnSpc>
              <a:buClr>
                <a:srgbClr val="0F5494"/>
              </a:buClr>
              <a:buNone/>
            </a:pPr>
            <a:endParaRPr lang="en-GB" sz="1800" b="1" dirty="0"/>
          </a:p>
          <a:p>
            <a:pPr eaLnBrk="1" hangingPunct="1">
              <a:lnSpc>
                <a:spcPct val="90000"/>
              </a:lnSpc>
              <a:buClr>
                <a:srgbClr val="0F5494"/>
              </a:buClr>
            </a:pPr>
            <a:r>
              <a:rPr lang="en-GB" sz="1800" b="1" i="0" dirty="0"/>
              <a:t>Reinforced importance of RTA’s </a:t>
            </a:r>
            <a:r>
              <a:rPr lang="en-GB" sz="2000" i="0" dirty="0" smtClean="0"/>
              <a:t>presence (subsection 2.2.1 of TM 2012)</a:t>
            </a:r>
          </a:p>
          <a:p>
            <a:pPr lvl="1" eaLnBrk="1" hangingPunct="1">
              <a:lnSpc>
                <a:spcPct val="90000"/>
              </a:lnSpc>
              <a:buClr>
                <a:srgbClr val="0F5494"/>
              </a:buClr>
              <a:buFontTx/>
              <a:buNone/>
            </a:pPr>
            <a:r>
              <a:rPr lang="en-GB" sz="1800" dirty="0" smtClean="0"/>
              <a:t>	"</a:t>
            </a:r>
            <a:r>
              <a:rPr lang="en-GB" sz="1800" b="0" i="1" dirty="0" smtClean="0"/>
              <a:t>…</a:t>
            </a:r>
            <a:r>
              <a:rPr lang="en-GB" sz="1800" i="1" dirty="0" smtClean="0"/>
              <a:t>The RTA is </a:t>
            </a:r>
            <a:r>
              <a:rPr lang="en-GB" sz="1800" b="0" i="1" dirty="0" smtClean="0"/>
              <a:t>the </a:t>
            </a:r>
            <a:r>
              <a:rPr lang="en-GB" sz="1800" i="1" dirty="0" smtClean="0"/>
              <a:t>backbone of a Twinning project </a:t>
            </a:r>
            <a:r>
              <a:rPr lang="en-GB" sz="1800" i="1" u="sng" dirty="0" smtClean="0"/>
              <a:t>throughout the entire duration of the implementation period of the Action</a:t>
            </a:r>
            <a:r>
              <a:rPr lang="en-GB" sz="1800" b="0" i="1" dirty="0" smtClean="0"/>
              <a:t>. He or she is supported in his or her MS administration for logistics, accounting and administrative tasks. This support should allow the RTA to concentrate on the essence of the project."</a:t>
            </a:r>
          </a:p>
          <a:p>
            <a:pPr lvl="1" eaLnBrk="1" hangingPunct="1">
              <a:lnSpc>
                <a:spcPct val="90000"/>
              </a:lnSpc>
              <a:buClr>
                <a:srgbClr val="0F5494"/>
              </a:buClr>
              <a:buFontTx/>
              <a:buNone/>
            </a:pPr>
            <a:endParaRPr lang="en-GB" sz="1800" b="0" i="1" dirty="0" smtClean="0"/>
          </a:p>
          <a:p>
            <a:pPr eaLnBrk="1" hangingPunct="1">
              <a:lnSpc>
                <a:spcPct val="90000"/>
              </a:lnSpc>
              <a:buClr>
                <a:srgbClr val="0F5494"/>
              </a:buClr>
            </a:pPr>
            <a:r>
              <a:rPr lang="en-GB" sz="2000" i="0" dirty="0" smtClean="0"/>
              <a:t>Addition in first paragraph Annex B1:</a:t>
            </a:r>
          </a:p>
          <a:p>
            <a:pPr lvl="1" eaLnBrk="1" hangingPunct="1">
              <a:lnSpc>
                <a:spcPct val="90000"/>
              </a:lnSpc>
              <a:buClr>
                <a:srgbClr val="0F5494"/>
              </a:buClr>
              <a:buFontTx/>
              <a:buNone/>
            </a:pPr>
            <a:r>
              <a:rPr lang="en-GB" sz="1800" i="1" dirty="0" smtClean="0"/>
              <a:t>	"</a:t>
            </a:r>
            <a:r>
              <a:rPr lang="en-GB" sz="1800" b="0" i="1" dirty="0" smtClean="0"/>
              <a:t>…RTAs made available by</a:t>
            </a:r>
            <a:r>
              <a:rPr lang="en-GB" sz="1800" i="1" dirty="0" smtClean="0"/>
              <a:t> </a:t>
            </a:r>
            <a:r>
              <a:rPr lang="en-GB" sz="1800" b="0" i="1" dirty="0" smtClean="0"/>
              <a:t>MS… </a:t>
            </a:r>
            <a:r>
              <a:rPr lang="en-GB" sz="1800" i="1" dirty="0">
                <a:ea typeface="+mn-ea"/>
                <a:cs typeface="+mn-cs"/>
              </a:rPr>
              <a:t>throughout the entire duration of the implementation period of the Action</a:t>
            </a:r>
            <a:r>
              <a:rPr lang="en-GB" sz="1800" i="1" dirty="0" smtClean="0"/>
              <a:t>."</a:t>
            </a:r>
          </a:p>
          <a:p>
            <a:pPr eaLnBrk="1" hangingPunct="1">
              <a:lnSpc>
                <a:spcPct val="90000"/>
              </a:lnSpc>
              <a:buClr>
                <a:srgbClr val="0F5494"/>
              </a:buClr>
            </a:pPr>
            <a:endParaRPr lang="en-GB" sz="20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18</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18474551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7"/>
          <p:cNvSpPr>
            <a:spLocks noGrp="1" noChangeArrowheads="1"/>
          </p:cNvSpPr>
          <p:nvPr>
            <p:ph type="title"/>
          </p:nvPr>
        </p:nvSpPr>
        <p:spPr>
          <a:noFill/>
        </p:spPr>
        <p:txBody>
          <a:bodyPr>
            <a:normAutofit/>
          </a:bodyPr>
          <a:lstStyle/>
          <a:p>
            <a:r>
              <a:rPr lang="en-GB" dirty="0">
                <a:solidFill>
                  <a:srgbClr val="C00000"/>
                </a:solidFill>
              </a:rPr>
              <a:t>Repeated assignments as RTA</a:t>
            </a:r>
          </a:p>
        </p:txBody>
      </p:sp>
      <p:sp>
        <p:nvSpPr>
          <p:cNvPr id="10242" name="Rectangle 5"/>
          <p:cNvSpPr>
            <a:spLocks noGrp="1" noChangeArrowheads="1"/>
          </p:cNvSpPr>
          <p:nvPr>
            <p:ph idx="1"/>
          </p:nvPr>
        </p:nvSpPr>
        <p:spPr/>
        <p:txBody>
          <a:bodyPr>
            <a:normAutofit/>
          </a:bodyPr>
          <a:lstStyle/>
          <a:p>
            <a:pPr eaLnBrk="1" hangingPunct="1">
              <a:lnSpc>
                <a:spcPct val="90000"/>
              </a:lnSpc>
              <a:buClr>
                <a:srgbClr val="2D5EC1"/>
              </a:buClr>
            </a:pPr>
            <a:r>
              <a:rPr lang="en-GB" dirty="0"/>
              <a:t>No more than 36 months in one Beneficiary country</a:t>
            </a:r>
          </a:p>
          <a:p>
            <a:pPr eaLnBrk="1" hangingPunct="1">
              <a:lnSpc>
                <a:spcPct val="90000"/>
              </a:lnSpc>
              <a:buClr>
                <a:srgbClr val="2D5EC1"/>
              </a:buClr>
            </a:pPr>
            <a:r>
              <a:rPr lang="en-GB" dirty="0"/>
              <a:t>No more than 2 assignments in the same region (IPA, </a:t>
            </a:r>
            <a:r>
              <a:rPr lang="en-GB" dirty="0" smtClean="0"/>
              <a:t>ENI </a:t>
            </a:r>
            <a:r>
              <a:rPr lang="en-GB" dirty="0"/>
              <a:t>South, </a:t>
            </a:r>
            <a:r>
              <a:rPr lang="en-GB" dirty="0" smtClean="0"/>
              <a:t>ENI </a:t>
            </a:r>
            <a:r>
              <a:rPr lang="en-GB" dirty="0"/>
              <a:t>East)</a:t>
            </a:r>
          </a:p>
          <a:p>
            <a:pPr eaLnBrk="1" hangingPunct="1">
              <a:lnSpc>
                <a:spcPct val="90000"/>
              </a:lnSpc>
              <a:buClr>
                <a:srgbClr val="2D5EC1"/>
              </a:buClr>
            </a:pPr>
            <a:r>
              <a:rPr lang="en-GB" dirty="0"/>
              <a:t>Maximum 4 assignments in total</a:t>
            </a:r>
          </a:p>
          <a:p>
            <a:pPr eaLnBrk="1" hangingPunct="1">
              <a:lnSpc>
                <a:spcPct val="90000"/>
              </a:lnSpc>
              <a:buClr>
                <a:srgbClr val="2D5EC1"/>
              </a:buClr>
            </a:pPr>
            <a:r>
              <a:rPr lang="en-GB" dirty="0"/>
              <a:t>Uninterrupted period of 6 months back in MS Administration between the 2nd and the 3rd</a:t>
            </a:r>
          </a:p>
          <a:p>
            <a:pPr eaLnBrk="1" hangingPunct="1">
              <a:lnSpc>
                <a:spcPct val="90000"/>
              </a:lnSpc>
              <a:buClr>
                <a:srgbClr val="2D5EC1"/>
              </a:buClr>
            </a:pPr>
            <a:r>
              <a:rPr lang="en-GB" dirty="0"/>
              <a:t>3 years back in MS Administration if a 4th assignment is sought.</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19</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9304601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a:t>
            </a:fld>
            <a:endParaRPr lang="en-GB">
              <a:solidFill>
                <a:srgbClr val="000000"/>
              </a:solidFill>
            </a:endParaRPr>
          </a:p>
        </p:txBody>
      </p:sp>
      <p:sp>
        <p:nvSpPr>
          <p:cNvPr id="3" name="Content Placeholder 2"/>
          <p:cNvSpPr>
            <a:spLocks noGrp="1"/>
          </p:cNvSpPr>
          <p:nvPr>
            <p:ph idx="4294967295"/>
          </p:nvPr>
        </p:nvSpPr>
        <p:spPr>
          <a:xfrm>
            <a:off x="0" y="2492375"/>
            <a:ext cx="8229600" cy="3529013"/>
          </a:xfrm>
        </p:spPr>
        <p:txBody>
          <a:bodyPr/>
          <a:lstStyle/>
          <a:p>
            <a:pPr marL="0" lvl="0" indent="0" algn="ctr">
              <a:buClr>
                <a:srgbClr val="0F5494"/>
              </a:buClr>
              <a:buSzPct val="120000"/>
              <a:buNone/>
            </a:pPr>
            <a:r>
              <a:rPr lang="en-GB" b="1" dirty="0"/>
              <a:t>Nothing is possible without individuals. </a:t>
            </a:r>
          </a:p>
          <a:p>
            <a:pPr marL="0" lvl="0" indent="0" algn="ctr">
              <a:buClr>
                <a:srgbClr val="0F5494"/>
              </a:buClr>
              <a:buSzPct val="120000"/>
              <a:buNone/>
            </a:pPr>
            <a:endParaRPr lang="en-GB" b="1" dirty="0"/>
          </a:p>
          <a:p>
            <a:pPr marL="0" lvl="0" indent="0" algn="ctr">
              <a:buClr>
                <a:srgbClr val="0F5494"/>
              </a:buClr>
              <a:buSzPct val="120000"/>
              <a:buNone/>
            </a:pPr>
            <a:r>
              <a:rPr lang="en-GB" b="1" dirty="0"/>
              <a:t>Nothing is lasting without institutions.</a:t>
            </a:r>
          </a:p>
          <a:p>
            <a:pPr marL="0" lvl="0" indent="0">
              <a:buClr>
                <a:srgbClr val="0F5494"/>
              </a:buClr>
              <a:buSzPct val="120000"/>
              <a:buNone/>
            </a:pPr>
            <a:endParaRPr lang="en-GB" dirty="0"/>
          </a:p>
          <a:p>
            <a:pPr marL="0" lvl="0" indent="0" algn="r">
              <a:buClr>
                <a:srgbClr val="0F5494"/>
              </a:buClr>
              <a:buSzPct val="120000"/>
              <a:buNone/>
            </a:pPr>
            <a:r>
              <a:rPr lang="en-GB" dirty="0"/>
              <a:t>Jean Monnet </a:t>
            </a:r>
          </a:p>
          <a:p>
            <a:endParaRPr lang="fr-FR" dirty="0"/>
          </a:p>
        </p:txBody>
      </p:sp>
    </p:spTree>
    <p:extLst>
      <p:ext uri="{BB962C8B-B14F-4D97-AF65-F5344CB8AC3E}">
        <p14:creationId xmlns:p14="http://schemas.microsoft.com/office/powerpoint/2010/main" val="15764082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936625"/>
          </a:xfrm>
        </p:spPr>
        <p:txBody>
          <a:bodyPr/>
          <a:lstStyle/>
          <a:p>
            <a:r>
              <a:rPr lang="fr-BE" dirty="0">
                <a:solidFill>
                  <a:srgbClr val="C00000"/>
                </a:solidFill>
              </a:rPr>
              <a:t>RTA assistant(s)</a:t>
            </a:r>
            <a:endParaRPr lang="en-GB" dirty="0">
              <a:solidFill>
                <a:srgbClr val="C00000"/>
              </a:solidFill>
            </a:endParaRPr>
          </a:p>
        </p:txBody>
      </p:sp>
      <p:sp>
        <p:nvSpPr>
          <p:cNvPr id="3" name="Content Placeholder 2"/>
          <p:cNvSpPr>
            <a:spLocks noGrp="1"/>
          </p:cNvSpPr>
          <p:nvPr>
            <p:ph idx="1"/>
          </p:nvPr>
        </p:nvSpPr>
        <p:spPr>
          <a:xfrm>
            <a:off x="533400" y="1524000"/>
            <a:ext cx="8229600" cy="5181600"/>
          </a:xfrm>
        </p:spPr>
        <p:txBody>
          <a:bodyPr/>
          <a:lstStyle/>
          <a:p>
            <a:r>
              <a:rPr lang="en-GB" sz="1600" dirty="0"/>
              <a:t>RTA's choice</a:t>
            </a:r>
          </a:p>
          <a:p>
            <a:endParaRPr lang="en-GB" sz="1600" dirty="0" smtClean="0"/>
          </a:p>
          <a:p>
            <a:r>
              <a:rPr lang="en-GB" sz="1600" dirty="0" smtClean="0"/>
              <a:t>One or two</a:t>
            </a:r>
          </a:p>
          <a:p>
            <a:endParaRPr lang="en-GB" sz="1600" dirty="0"/>
          </a:p>
          <a:p>
            <a:r>
              <a:rPr lang="en-GB" sz="1600" dirty="0" smtClean="0"/>
              <a:t>May be more </a:t>
            </a:r>
            <a:r>
              <a:rPr lang="en-GB" sz="1600" dirty="0"/>
              <a:t>economical to recruit </a:t>
            </a:r>
            <a:r>
              <a:rPr lang="en-GB" sz="1600" dirty="0" smtClean="0"/>
              <a:t>a </a:t>
            </a:r>
            <a:r>
              <a:rPr lang="en-GB" sz="1600" b="1" dirty="0"/>
              <a:t>language </a:t>
            </a:r>
            <a:r>
              <a:rPr lang="en-GB" sz="1600" b="1" dirty="0" smtClean="0"/>
              <a:t>assistant </a:t>
            </a:r>
            <a:r>
              <a:rPr lang="en-GB" sz="1600" dirty="0"/>
              <a:t>than to use the budget line for </a:t>
            </a:r>
            <a:r>
              <a:rPr lang="en-GB" sz="1600" dirty="0" smtClean="0"/>
              <a:t>interpretation</a:t>
            </a:r>
          </a:p>
          <a:p>
            <a:endParaRPr lang="en-GB" sz="1600" dirty="0"/>
          </a:p>
          <a:p>
            <a:r>
              <a:rPr lang="en-GB" sz="1600" dirty="0"/>
              <a:t>C</a:t>
            </a:r>
            <a:r>
              <a:rPr lang="fr-BE" sz="1600" dirty="0" err="1" smtClean="0"/>
              <a:t>lear</a:t>
            </a:r>
            <a:r>
              <a:rPr lang="fr-BE" sz="1600" dirty="0" smtClean="0"/>
              <a:t> distribution of </a:t>
            </a:r>
            <a:r>
              <a:rPr lang="fr-BE" sz="1600" dirty="0" err="1" smtClean="0"/>
              <a:t>tasks</a:t>
            </a:r>
            <a:r>
              <a:rPr lang="fr-BE" sz="1600" dirty="0" smtClean="0"/>
              <a:t>: </a:t>
            </a:r>
            <a:r>
              <a:rPr lang="fr-BE" sz="1600" dirty="0" err="1" smtClean="0"/>
              <a:t>Interpreter</a:t>
            </a:r>
            <a:r>
              <a:rPr lang="fr-BE" sz="1600" dirty="0" smtClean="0"/>
              <a:t>/translator/administrative </a:t>
            </a:r>
            <a:r>
              <a:rPr lang="fr-BE" sz="1600" dirty="0" err="1" smtClean="0"/>
              <a:t>tasks</a:t>
            </a:r>
            <a:r>
              <a:rPr lang="fr-BE" sz="1600" dirty="0" smtClean="0"/>
              <a:t>;</a:t>
            </a:r>
          </a:p>
          <a:p>
            <a:endParaRPr lang="en-GB" sz="1600" dirty="0"/>
          </a:p>
          <a:p>
            <a:r>
              <a:rPr lang="en-GB" sz="1600" dirty="0" smtClean="0"/>
              <a:t>Can be </a:t>
            </a:r>
            <a:r>
              <a:rPr lang="en-GB" sz="1600" b="1" dirty="0" smtClean="0"/>
              <a:t>identified </a:t>
            </a:r>
            <a:r>
              <a:rPr lang="en-GB" sz="1600" b="1" dirty="0"/>
              <a:t>and selected</a:t>
            </a:r>
            <a:r>
              <a:rPr lang="en-GB" sz="1600" dirty="0"/>
              <a:t> before the implementation period </a:t>
            </a:r>
            <a:r>
              <a:rPr lang="en-GB" sz="1600" b="1" dirty="0" smtClean="0"/>
              <a:t>during </a:t>
            </a:r>
            <a:r>
              <a:rPr lang="en-GB" sz="1600" dirty="0"/>
              <a:t>the </a:t>
            </a:r>
            <a:r>
              <a:rPr lang="en-GB" sz="1600" b="1" dirty="0" smtClean="0"/>
              <a:t>contract preparation</a:t>
            </a:r>
          </a:p>
          <a:p>
            <a:endParaRPr lang="fr-BE" sz="1600" dirty="0"/>
          </a:p>
          <a:p>
            <a:r>
              <a:rPr lang="fr-BE" sz="1600" dirty="0" smtClean="0"/>
              <a:t>Replacement </a:t>
            </a:r>
            <a:r>
              <a:rPr lang="fr-BE" sz="1600" b="1" dirty="0" smtClean="0"/>
              <a:t>public </a:t>
            </a:r>
            <a:r>
              <a:rPr lang="fr-BE" sz="1600" b="1" dirty="0" err="1"/>
              <a:t>selection</a:t>
            </a:r>
            <a:r>
              <a:rPr lang="fr-BE" sz="1600" b="1" dirty="0"/>
              <a:t> </a:t>
            </a:r>
            <a:r>
              <a:rPr lang="fr-BE" sz="1600" b="1" dirty="0" err="1" smtClean="0"/>
              <a:t>procedure</a:t>
            </a:r>
            <a:r>
              <a:rPr lang="fr-BE" sz="1600" b="1" dirty="0" smtClean="0"/>
              <a:t> </a:t>
            </a:r>
            <a:r>
              <a:rPr lang="fr-BE" sz="1600" dirty="0" smtClean="0"/>
              <a:t> </a:t>
            </a:r>
            <a:r>
              <a:rPr lang="fr-BE" sz="1600" dirty="0" err="1" smtClean="0"/>
              <a:t>is</a:t>
            </a:r>
            <a:r>
              <a:rPr lang="fr-BE" sz="1600" dirty="0" smtClean="0"/>
              <a:t> </a:t>
            </a:r>
            <a:r>
              <a:rPr lang="fr-BE" sz="1600" dirty="0" err="1" smtClean="0"/>
              <a:t>needed</a:t>
            </a:r>
            <a:endParaRPr lang="fr-BE" sz="1600" dirty="0" smtClean="0"/>
          </a:p>
          <a:p>
            <a:endParaRPr lang="fr-BE" sz="1600" dirty="0" smtClean="0"/>
          </a:p>
          <a:p>
            <a:r>
              <a:rPr lang="fr-BE" sz="1600" dirty="0" smtClean="0"/>
              <a:t>If RTA assistant </a:t>
            </a:r>
            <a:r>
              <a:rPr lang="fr-BE" sz="1600" dirty="0" err="1" smtClean="0"/>
              <a:t>participates</a:t>
            </a:r>
            <a:r>
              <a:rPr lang="fr-BE" sz="1600" dirty="0" smtClean="0"/>
              <a:t> as </a:t>
            </a:r>
            <a:r>
              <a:rPr lang="fr-BE" sz="1600" b="1" dirty="0" err="1" smtClean="0"/>
              <a:t>interpreter</a:t>
            </a:r>
            <a:r>
              <a:rPr lang="fr-BE" sz="1600" dirty="0" smtClean="0"/>
              <a:t> in </a:t>
            </a:r>
            <a:r>
              <a:rPr lang="fr-BE" sz="1600" b="1" dirty="0" err="1" smtClean="0"/>
              <a:t>study</a:t>
            </a:r>
            <a:r>
              <a:rPr lang="fr-BE" sz="1600" b="1" dirty="0" smtClean="0"/>
              <a:t> </a:t>
            </a:r>
            <a:r>
              <a:rPr lang="fr-BE" sz="1600" b="1" dirty="0" err="1" smtClean="0"/>
              <a:t>visit</a:t>
            </a:r>
            <a:r>
              <a:rPr lang="fr-BE" sz="1600" dirty="0" smtClean="0"/>
              <a:t>?</a:t>
            </a:r>
            <a:endParaRPr lang="en-GB" sz="1600" dirty="0" smtClean="0"/>
          </a:p>
          <a:p>
            <a:endParaRPr lang="en-GB" sz="1600" dirty="0" smtClean="0"/>
          </a:p>
          <a:p>
            <a:r>
              <a:rPr lang="fr-BE" sz="1600" dirty="0" smtClean="0"/>
              <a:t>Service </a:t>
            </a:r>
            <a:r>
              <a:rPr lang="fr-BE" sz="1600" dirty="0" err="1" smtClean="0"/>
              <a:t>contract</a:t>
            </a:r>
            <a:r>
              <a:rPr lang="fr-BE" sz="1600" dirty="0" smtClean="0"/>
              <a:t> (local </a:t>
            </a:r>
            <a:r>
              <a:rPr lang="fr-BE" sz="1600" dirty="0" err="1" smtClean="0"/>
              <a:t>legislation</a:t>
            </a:r>
            <a:r>
              <a:rPr lang="fr-BE" sz="1600" dirty="0" smtClean="0"/>
              <a:t> </a:t>
            </a:r>
            <a:r>
              <a:rPr lang="fr-BE" sz="1600" dirty="0" err="1" smtClean="0"/>
              <a:t>applyes</a:t>
            </a:r>
            <a:r>
              <a:rPr lang="fr-BE" sz="1600" dirty="0" smtClean="0"/>
              <a:t>) </a:t>
            </a:r>
            <a:r>
              <a:rPr lang="fr-BE" sz="1600" dirty="0" err="1" smtClean="0"/>
              <a:t>should</a:t>
            </a:r>
            <a:r>
              <a:rPr lang="fr-BE" sz="1600" dirty="0" smtClean="0"/>
              <a:t> </a:t>
            </a:r>
            <a:r>
              <a:rPr lang="fr-BE" sz="1600" dirty="0" err="1" smtClean="0"/>
              <a:t>start</a:t>
            </a:r>
            <a:r>
              <a:rPr lang="fr-BE" sz="1600" dirty="0" smtClean="0"/>
              <a:t> </a:t>
            </a:r>
            <a:r>
              <a:rPr lang="fr-BE" sz="1600" dirty="0" err="1" smtClean="0"/>
              <a:t>day</a:t>
            </a:r>
            <a:r>
              <a:rPr lang="fr-BE" sz="1600" dirty="0" smtClean="0"/>
              <a:t> of </a:t>
            </a:r>
            <a:r>
              <a:rPr lang="fr-BE" sz="1600" dirty="0" err="1" smtClean="0"/>
              <a:t>arrival</a:t>
            </a:r>
            <a:r>
              <a:rPr lang="fr-BE" sz="1600" dirty="0" smtClean="0"/>
              <a:t> of RTA, </a:t>
            </a:r>
            <a:r>
              <a:rPr lang="fr-BE" sz="1600" b="1" dirty="0" smtClean="0"/>
              <a:t>not </a:t>
            </a:r>
            <a:r>
              <a:rPr lang="fr-BE" sz="1600" b="1" dirty="0" err="1" smtClean="0"/>
              <a:t>before</a:t>
            </a:r>
            <a:r>
              <a:rPr lang="fr-BE" sz="1600" b="1" dirty="0" smtClean="0"/>
              <a:t>.</a:t>
            </a:r>
            <a:endParaRPr lang="en-GB" sz="1600" b="1"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20</a:t>
            </a:fld>
            <a:endParaRPr lang="en-GB">
              <a:solidFill>
                <a:srgbClr val="000000"/>
              </a:solidFill>
            </a:endParaRPr>
          </a:p>
        </p:txBody>
      </p:sp>
    </p:spTree>
    <p:extLst>
      <p:ext uri="{BB962C8B-B14F-4D97-AF65-F5344CB8AC3E}">
        <p14:creationId xmlns:p14="http://schemas.microsoft.com/office/powerpoint/2010/main" val="33976513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990600"/>
            <a:ext cx="4267199" cy="586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01" y="120732"/>
            <a:ext cx="1219200" cy="754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lIns="0" tIns="0" rIns="0" bIns="0"/>
          <a:lstStyle/>
          <a:p>
            <a:r>
              <a:rPr lang="fr-BE" sz="3200" dirty="0" err="1">
                <a:solidFill>
                  <a:srgbClr val="C00000"/>
                </a:solidFill>
              </a:rPr>
              <a:t>Role</a:t>
            </a:r>
            <a:r>
              <a:rPr lang="fr-BE" sz="3200" dirty="0">
                <a:solidFill>
                  <a:srgbClr val="C00000"/>
                </a:solidFill>
              </a:rPr>
              <a:t> of the </a:t>
            </a:r>
            <a:r>
              <a:rPr lang="fr-BE" sz="3200" dirty="0" err="1" smtClean="0">
                <a:solidFill>
                  <a:srgbClr val="C00000"/>
                </a:solidFill>
              </a:rPr>
              <a:t>Beneficiary</a:t>
            </a:r>
            <a:r>
              <a:rPr lang="fr-BE" sz="3200" dirty="0" smtClean="0">
                <a:solidFill>
                  <a:srgbClr val="C00000"/>
                </a:solidFill>
              </a:rPr>
              <a:t> PL and RTA</a:t>
            </a:r>
            <a:endParaRPr lang="en-GB" sz="3200" dirty="0">
              <a:solidFill>
                <a:srgbClr val="C00000"/>
              </a:solidFill>
            </a:endParaRPr>
          </a:p>
        </p:txBody>
      </p:sp>
      <p:sp>
        <p:nvSpPr>
          <p:cNvPr id="3" name="Content Placeholder 2"/>
          <p:cNvSpPr>
            <a:spLocks noGrp="1"/>
          </p:cNvSpPr>
          <p:nvPr>
            <p:ph idx="1"/>
          </p:nvPr>
        </p:nvSpPr>
        <p:spPr>
          <a:xfrm>
            <a:off x="457200" y="2209800"/>
            <a:ext cx="8229600" cy="4419600"/>
          </a:xfrm>
        </p:spPr>
        <p:txBody>
          <a:bodyPr/>
          <a:lstStyle/>
          <a:p>
            <a:pPr marL="0" indent="0">
              <a:buNone/>
            </a:pPr>
            <a:r>
              <a:rPr lang="en-GB" sz="3000" b="1" dirty="0" smtClean="0">
                <a:solidFill>
                  <a:srgbClr val="C00000"/>
                </a:solidFill>
                <a:latin typeface="+mj-lt"/>
                <a:ea typeface="+mj-ea"/>
                <a:cs typeface="+mj-cs"/>
              </a:rPr>
              <a:t>Master words:</a:t>
            </a:r>
            <a:endParaRPr lang="en-GB" sz="3000" b="1" dirty="0">
              <a:solidFill>
                <a:srgbClr val="C00000"/>
              </a:solidFill>
              <a:latin typeface="+mj-lt"/>
              <a:ea typeface="+mj-ea"/>
              <a:cs typeface="+mj-cs"/>
            </a:endParaRPr>
          </a:p>
          <a:p>
            <a:pPr algn="just" eaLnBrk="1" hangingPunct="1">
              <a:lnSpc>
                <a:spcPct val="90000"/>
              </a:lnSpc>
              <a:buClr>
                <a:srgbClr val="0F5494"/>
              </a:buClr>
              <a:buFont typeface="Arial" panose="020B0604020202020204" pitchFamily="34" charset="0"/>
              <a:buChar char="•"/>
            </a:pPr>
            <a:r>
              <a:rPr lang="en-GB" b="1" dirty="0" smtClean="0"/>
              <a:t>Commitment</a:t>
            </a:r>
          </a:p>
          <a:p>
            <a:pPr>
              <a:lnSpc>
                <a:spcPct val="90000"/>
              </a:lnSpc>
              <a:buFontTx/>
              <a:buChar char="-"/>
            </a:pPr>
            <a:r>
              <a:rPr lang="en-GB" b="1" dirty="0" smtClean="0"/>
              <a:t>Mobilisation </a:t>
            </a:r>
            <a:r>
              <a:rPr lang="en-GB" b="1" dirty="0"/>
              <a:t>of the </a:t>
            </a:r>
            <a:r>
              <a:rPr lang="en-GB" b="1" dirty="0" smtClean="0"/>
              <a:t>institution's staff</a:t>
            </a:r>
          </a:p>
          <a:p>
            <a:pPr algn="just" eaLnBrk="1" hangingPunct="1">
              <a:lnSpc>
                <a:spcPct val="90000"/>
              </a:lnSpc>
              <a:buClr>
                <a:srgbClr val="0F5494"/>
              </a:buClr>
              <a:buFont typeface="Arial" panose="020B0604020202020204" pitchFamily="34" charset="0"/>
              <a:buChar char="•"/>
            </a:pPr>
            <a:r>
              <a:rPr lang="en-GB" b="1" dirty="0" smtClean="0"/>
              <a:t>Ownership</a:t>
            </a:r>
            <a:endParaRPr lang="en-GB" b="1" dirty="0"/>
          </a:p>
          <a:p>
            <a:pPr algn="just" eaLnBrk="1" hangingPunct="1">
              <a:lnSpc>
                <a:spcPct val="90000"/>
              </a:lnSpc>
              <a:buClr>
                <a:srgbClr val="0F5494"/>
              </a:buClr>
              <a:buFont typeface="Arial" panose="020B0604020202020204" pitchFamily="34" charset="0"/>
              <a:buChar char="•"/>
            </a:pPr>
            <a:r>
              <a:rPr lang="fr-BE" b="1" dirty="0"/>
              <a:t>Relation of </a:t>
            </a:r>
            <a:r>
              <a:rPr lang="fr-BE" b="1" u="sng" dirty="0" err="1" smtClean="0"/>
              <a:t>equals</a:t>
            </a:r>
            <a:endParaRPr lang="fr-BE" b="1" u="sng" dirty="0" smtClean="0"/>
          </a:p>
          <a:p>
            <a:pPr marL="0" indent="0">
              <a:lnSpc>
                <a:spcPct val="90000"/>
              </a:lnSpc>
              <a:buNone/>
            </a:pPr>
            <a:r>
              <a:rPr lang="en-GB" sz="3000" b="1" dirty="0">
                <a:solidFill>
                  <a:srgbClr val="C00000"/>
                </a:solidFill>
                <a:latin typeface="+mj-lt"/>
                <a:ea typeface="+mj-ea"/>
                <a:cs typeface="+mj-cs"/>
              </a:rPr>
              <a:t>Best practices:</a:t>
            </a:r>
          </a:p>
          <a:p>
            <a:pPr marL="0" indent="0">
              <a:buNone/>
            </a:pPr>
            <a:r>
              <a:rPr lang="en-GB" b="1" dirty="0" smtClean="0"/>
              <a:t>- BA component leaders</a:t>
            </a:r>
          </a:p>
          <a:p>
            <a:pPr marL="0" indent="0">
              <a:buNone/>
            </a:pPr>
            <a:r>
              <a:rPr lang="en-GB" b="1" dirty="0" smtClean="0"/>
              <a:t>- Working groups</a:t>
            </a:r>
          </a:p>
          <a:p>
            <a:pPr marL="0" indent="0">
              <a:buNone/>
            </a:pPr>
            <a:r>
              <a:rPr lang="en-GB" b="1" dirty="0" smtClean="0"/>
              <a:t>- Synergies with other </a:t>
            </a:r>
            <a:r>
              <a:rPr lang="en-GB" b="1" dirty="0"/>
              <a:t>stakeholders?</a:t>
            </a:r>
          </a:p>
          <a:p>
            <a:pPr>
              <a:buFontTx/>
              <a:buChar char="-"/>
            </a:pPr>
            <a:endParaRPr lang="en-GB" b="1" dirty="0"/>
          </a:p>
          <a:p>
            <a:endParaRPr lang="en-GB" dirty="0" smtClean="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21</a:t>
            </a:fld>
            <a:endParaRPr lang="en-GB" dirty="0">
              <a:solidFill>
                <a:srgbClr val="000000"/>
              </a:solidFill>
            </a:endParaRPr>
          </a:p>
        </p:txBody>
      </p:sp>
      <p:sp>
        <p:nvSpPr>
          <p:cNvPr id="5"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9993798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40108" y="1066800"/>
            <a:ext cx="8229600" cy="936625"/>
          </a:xfrm>
        </p:spPr>
        <p:txBody>
          <a:bodyPr/>
          <a:lstStyle/>
          <a:p>
            <a:pPr indent="0" eaLnBrk="1" hangingPunct="1"/>
            <a:r>
              <a:rPr lang="en-GB" sz="3200" dirty="0" smtClean="0">
                <a:solidFill>
                  <a:srgbClr val="C00000"/>
                </a:solidFill>
              </a:rPr>
              <a:t>CONTRACTING AUTHORITY (CA)</a:t>
            </a:r>
          </a:p>
        </p:txBody>
      </p:sp>
      <p:sp>
        <p:nvSpPr>
          <p:cNvPr id="8195" name="Rectangle 3"/>
          <p:cNvSpPr>
            <a:spLocks noGrp="1" noChangeArrowheads="1"/>
          </p:cNvSpPr>
          <p:nvPr>
            <p:ph idx="1"/>
          </p:nvPr>
        </p:nvSpPr>
        <p:spPr>
          <a:xfrm>
            <a:off x="453639" y="1752600"/>
            <a:ext cx="8229600" cy="3529013"/>
          </a:xfrm>
        </p:spPr>
        <p:txBody>
          <a:bodyPr/>
          <a:lstStyle/>
          <a:p>
            <a:pPr marL="0" indent="0" algn="just" eaLnBrk="1" hangingPunct="1">
              <a:lnSpc>
                <a:spcPct val="90000"/>
              </a:lnSpc>
              <a:buClr>
                <a:srgbClr val="0F5494"/>
              </a:buClr>
              <a:buNone/>
            </a:pPr>
            <a:r>
              <a:rPr lang="en-GB" sz="2000" dirty="0" smtClean="0"/>
              <a:t>Twinning partners should always refer to the </a:t>
            </a:r>
            <a:r>
              <a:rPr lang="en-GB" sz="2000" b="1" dirty="0"/>
              <a:t>Contracting Authority</a:t>
            </a:r>
            <a:r>
              <a:rPr lang="en-GB" sz="2000" dirty="0"/>
              <a:t> for </a:t>
            </a:r>
            <a:r>
              <a:rPr lang="en-GB" sz="2000" dirty="0" smtClean="0"/>
              <a:t>financial and contractual issues </a:t>
            </a:r>
          </a:p>
          <a:p>
            <a:pPr algn="just" eaLnBrk="1" hangingPunct="1">
              <a:lnSpc>
                <a:spcPct val="90000"/>
              </a:lnSpc>
              <a:buClr>
                <a:srgbClr val="0F5494"/>
              </a:buClr>
            </a:pPr>
            <a:endParaRPr lang="en-GB" dirty="0" smtClean="0"/>
          </a:p>
          <a:p>
            <a:pPr marL="0" indent="0" algn="just" eaLnBrk="1" hangingPunct="1">
              <a:lnSpc>
                <a:spcPct val="90000"/>
              </a:lnSpc>
              <a:buClr>
                <a:srgbClr val="0F5494"/>
              </a:buClr>
              <a:buNone/>
            </a:pPr>
            <a:r>
              <a:rPr lang="en-GB" sz="1800" b="1" u="sng" dirty="0" smtClean="0"/>
              <a:t>The CA can be:</a:t>
            </a:r>
          </a:p>
          <a:p>
            <a:pPr marL="0" indent="0" algn="just" eaLnBrk="1" hangingPunct="1">
              <a:lnSpc>
                <a:spcPct val="90000"/>
              </a:lnSpc>
              <a:buClr>
                <a:srgbClr val="0F5494"/>
              </a:buClr>
              <a:buNone/>
            </a:pPr>
            <a:r>
              <a:rPr lang="en-GB" dirty="0" smtClean="0"/>
              <a:t>1.the </a:t>
            </a:r>
            <a:r>
              <a:rPr lang="en-GB" b="1" dirty="0"/>
              <a:t>Commission</a:t>
            </a:r>
            <a:r>
              <a:rPr lang="en-GB" dirty="0"/>
              <a:t> </a:t>
            </a:r>
            <a:r>
              <a:rPr lang="en-GB" dirty="0" smtClean="0"/>
              <a:t>(for Direct/centralised management programmes), with the </a:t>
            </a:r>
            <a:r>
              <a:rPr lang="en-GB" b="1" dirty="0" smtClean="0"/>
              <a:t>EU Delegation</a:t>
            </a:r>
          </a:p>
          <a:p>
            <a:pPr marL="0" indent="0" algn="just" eaLnBrk="1" hangingPunct="1">
              <a:lnSpc>
                <a:spcPct val="90000"/>
              </a:lnSpc>
              <a:buClr>
                <a:srgbClr val="0F5494"/>
              </a:buClr>
              <a:buNone/>
            </a:pPr>
            <a:r>
              <a:rPr lang="en-GB" dirty="0" smtClean="0"/>
              <a:t> </a:t>
            </a:r>
          </a:p>
          <a:p>
            <a:pPr marL="0" indent="0" algn="just" eaLnBrk="1" hangingPunct="1">
              <a:lnSpc>
                <a:spcPct val="90000"/>
              </a:lnSpc>
              <a:buClr>
                <a:srgbClr val="0F5494"/>
              </a:buClr>
              <a:buNone/>
            </a:pPr>
            <a:r>
              <a:rPr lang="en-GB" dirty="0" smtClean="0"/>
              <a:t>2.the </a:t>
            </a:r>
            <a:r>
              <a:rPr lang="en-GB" b="1" dirty="0"/>
              <a:t>CFCU</a:t>
            </a:r>
            <a:r>
              <a:rPr lang="en-GB" dirty="0"/>
              <a:t> </a:t>
            </a:r>
            <a:r>
              <a:rPr lang="en-GB" dirty="0" smtClean="0"/>
              <a:t>(indirect/decentralised management mode after conferral of management power to the national authorities) in IPA region,</a:t>
            </a:r>
          </a:p>
          <a:p>
            <a:pPr marL="0" indent="0" algn="just" eaLnBrk="1" hangingPunct="1">
              <a:lnSpc>
                <a:spcPct val="90000"/>
              </a:lnSpc>
              <a:buClr>
                <a:srgbClr val="0F5494"/>
              </a:buClr>
              <a:buNone/>
            </a:pPr>
            <a:endParaRPr lang="en-GB" dirty="0" smtClean="0"/>
          </a:p>
          <a:p>
            <a:pPr marL="0" indent="0" algn="just" eaLnBrk="1" hangingPunct="1">
              <a:lnSpc>
                <a:spcPct val="90000"/>
              </a:lnSpc>
              <a:buClr>
                <a:srgbClr val="0F5494"/>
              </a:buClr>
              <a:buNone/>
            </a:pPr>
            <a:r>
              <a:rPr lang="en-GB" dirty="0" smtClean="0"/>
              <a:t>3.or </a:t>
            </a:r>
            <a:r>
              <a:rPr lang="en-GB" dirty="0"/>
              <a:t>the </a:t>
            </a:r>
            <a:r>
              <a:rPr lang="en-GB" b="1" dirty="0"/>
              <a:t>PAO</a:t>
            </a:r>
            <a:r>
              <a:rPr lang="en-GB" dirty="0"/>
              <a:t> for decentralised ENI </a:t>
            </a:r>
            <a:r>
              <a:rPr lang="en-GB" dirty="0" smtClean="0"/>
              <a:t>region partners</a:t>
            </a:r>
            <a:endParaRPr lang="en-GB" dirty="0"/>
          </a:p>
          <a:p>
            <a:pPr eaLnBrk="1" hangingPunct="1">
              <a:lnSpc>
                <a:spcPct val="90000"/>
              </a:lnSpc>
            </a:pPr>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22</a:t>
            </a:fld>
            <a:endParaRPr lang="en-GB" dirty="0">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3218104155"/>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68313" y="1700213"/>
            <a:ext cx="8229600" cy="5005387"/>
          </a:xfrm>
          <a:ln>
            <a:solidFill>
              <a:schemeClr val="bg1"/>
            </a:solidFill>
          </a:ln>
        </p:spPr>
        <p:txBody>
          <a:bodyPr/>
          <a:lstStyle/>
          <a:p>
            <a:pPr marL="533400" indent="-533400" algn="ctr" eaLnBrk="1" hangingPunct="1">
              <a:buFontTx/>
              <a:buNone/>
            </a:pPr>
            <a:r>
              <a:rPr lang="en-GB" sz="2000" dirty="0" smtClean="0"/>
              <a:t>	</a:t>
            </a:r>
          </a:p>
          <a:p>
            <a:pPr marL="533400" indent="-533400" algn="just" eaLnBrk="1" hangingPunct="1">
              <a:buClr>
                <a:srgbClr val="0F5494"/>
              </a:buClr>
            </a:pPr>
            <a:r>
              <a:rPr lang="en-GB" dirty="0" smtClean="0"/>
              <a:t>The formal commitment will be in the form of a ‘Twinning Contract’. </a:t>
            </a:r>
            <a:r>
              <a:rPr lang="en-GB" dirty="0">
                <a:solidFill>
                  <a:srgbClr val="DC280A"/>
                </a:solidFill>
              </a:rPr>
              <a:t>S</a:t>
            </a:r>
            <a:r>
              <a:rPr lang="en-GB" dirty="0" smtClean="0">
                <a:solidFill>
                  <a:srgbClr val="DC280A"/>
                </a:solidFill>
              </a:rPr>
              <a:t>pecifies the obligations of both administrations in the MS </a:t>
            </a:r>
            <a:r>
              <a:rPr lang="en-GB" b="1" u="sng" dirty="0" smtClean="0">
                <a:solidFill>
                  <a:srgbClr val="DC280A"/>
                </a:solidFill>
              </a:rPr>
              <a:t>and</a:t>
            </a:r>
            <a:r>
              <a:rPr lang="en-GB" u="sng" dirty="0" smtClean="0">
                <a:solidFill>
                  <a:srgbClr val="DC280A"/>
                </a:solidFill>
              </a:rPr>
              <a:t> its beneficiary counterpart</a:t>
            </a:r>
            <a:endParaRPr lang="en-GB" dirty="0" smtClean="0"/>
          </a:p>
          <a:p>
            <a:pPr lvl="0" eaLnBrk="1" hangingPunct="1">
              <a:buClr>
                <a:srgbClr val="0F5494"/>
              </a:buClr>
            </a:pPr>
            <a:endParaRPr lang="en-GB" dirty="0" smtClean="0"/>
          </a:p>
          <a:p>
            <a:pPr lvl="0" eaLnBrk="1" hangingPunct="1">
              <a:buClr>
                <a:srgbClr val="0F5494"/>
              </a:buClr>
            </a:pPr>
            <a:r>
              <a:rPr lang="en-GB" dirty="0" smtClean="0"/>
              <a:t>Drafting </a:t>
            </a:r>
            <a:r>
              <a:rPr lang="en-GB" dirty="0"/>
              <a:t>Twinning contract and work plan must be a </a:t>
            </a:r>
            <a:r>
              <a:rPr lang="en-GB" dirty="0">
                <a:solidFill>
                  <a:srgbClr val="FF0000"/>
                </a:solidFill>
              </a:rPr>
              <a:t>joint </a:t>
            </a:r>
            <a:r>
              <a:rPr lang="en-GB" dirty="0" smtClean="0">
                <a:solidFill>
                  <a:srgbClr val="FF0000"/>
                </a:solidFill>
              </a:rPr>
              <a:t>MS/ Beneficiary administration </a:t>
            </a:r>
            <a:r>
              <a:rPr lang="en-GB" dirty="0">
                <a:solidFill>
                  <a:srgbClr val="FF0000"/>
                </a:solidFill>
              </a:rPr>
              <a:t>exercise</a:t>
            </a:r>
            <a:r>
              <a:rPr lang="en-GB" dirty="0" smtClean="0"/>
              <a:t>;</a:t>
            </a:r>
          </a:p>
          <a:p>
            <a:pPr marL="533400" indent="-533400" eaLnBrk="1" hangingPunct="1">
              <a:buClr>
                <a:srgbClr val="0F5494"/>
              </a:buClr>
            </a:pPr>
            <a:endParaRPr lang="fr-BE"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23</a:t>
            </a:fld>
            <a:endParaRPr lang="en-GB">
              <a:solidFill>
                <a:srgbClr val="000000"/>
              </a:solidFill>
            </a:endParaRPr>
          </a:p>
        </p:txBody>
      </p:sp>
      <p:sp>
        <p:nvSpPr>
          <p:cNvPr id="5" name="Rectangle 2"/>
          <p:cNvSpPr txBox="1">
            <a:spLocks noChangeArrowheads="1"/>
          </p:cNvSpPr>
          <p:nvPr/>
        </p:nvSpPr>
        <p:spPr bwMode="auto">
          <a:xfrm>
            <a:off x="251520" y="1047886"/>
            <a:ext cx="8229600"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indent="0" eaLnBrk="1" hangingPunct="1"/>
            <a:r>
              <a:rPr lang="en-GB" sz="3200" kern="0" dirty="0" smtClean="0">
                <a:solidFill>
                  <a:srgbClr val="C00000"/>
                </a:solidFill>
              </a:rPr>
              <a:t>What is a Twinning contract?</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400" y="1"/>
            <a:ext cx="1752600" cy="2064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839860"/>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solidFill>
                  <a:srgbClr val="C00000"/>
                </a:solidFill>
              </a:rPr>
              <a:t>What is a Twinning contract?</a:t>
            </a:r>
            <a:br>
              <a:rPr lang="en-GB" sz="2800" dirty="0">
                <a:solidFill>
                  <a:srgbClr val="C00000"/>
                </a:solidFill>
              </a:rPr>
            </a:br>
            <a:endParaRPr lang="en-GB" dirty="0"/>
          </a:p>
        </p:txBody>
      </p:sp>
      <p:sp>
        <p:nvSpPr>
          <p:cNvPr id="3" name="Content Placeholder 2"/>
          <p:cNvSpPr>
            <a:spLocks noGrp="1"/>
          </p:cNvSpPr>
          <p:nvPr>
            <p:ph idx="1"/>
          </p:nvPr>
        </p:nvSpPr>
        <p:spPr>
          <a:xfrm>
            <a:off x="457200" y="2057401"/>
            <a:ext cx="8229600" cy="3963988"/>
          </a:xfrm>
        </p:spPr>
        <p:txBody>
          <a:bodyPr/>
          <a:lstStyle/>
          <a:p>
            <a:pPr algn="just"/>
            <a:r>
              <a:rPr lang="en-GB" sz="2000" i="0" dirty="0"/>
              <a:t>Once the choice of the </a:t>
            </a:r>
            <a:r>
              <a:rPr lang="en-GB" sz="2000" i="0" dirty="0" smtClean="0"/>
              <a:t>MS partner(s) </a:t>
            </a:r>
            <a:r>
              <a:rPr lang="en-GB" sz="2000" i="0" dirty="0"/>
              <a:t>has been made, it is entirely the duty and responsibility of </a:t>
            </a:r>
            <a:r>
              <a:rPr lang="en-GB" sz="2000" b="1" i="0" dirty="0"/>
              <a:t>both Twinning partner administrations (MS and </a:t>
            </a:r>
            <a:r>
              <a:rPr lang="en-GB" sz="2000" b="1" i="0" dirty="0" smtClean="0"/>
              <a:t>BA) </a:t>
            </a:r>
            <a:r>
              <a:rPr lang="en-GB" sz="2000" i="0" dirty="0"/>
              <a:t>to draw up the </a:t>
            </a:r>
            <a:r>
              <a:rPr lang="en-GB" sz="2000" b="1" i="0" dirty="0"/>
              <a:t>Twinning work plan with a corresponding </a:t>
            </a:r>
            <a:r>
              <a:rPr lang="en-GB" sz="2000" b="1" i="0" dirty="0" smtClean="0"/>
              <a:t>budget</a:t>
            </a:r>
            <a:r>
              <a:rPr lang="en-GB" sz="2000" i="0" dirty="0" smtClean="0"/>
              <a:t>. </a:t>
            </a:r>
          </a:p>
          <a:p>
            <a:pPr algn="just"/>
            <a:endParaRPr lang="en-GB" sz="2000" i="0" dirty="0" smtClean="0"/>
          </a:p>
          <a:p>
            <a:pPr algn="just"/>
            <a:r>
              <a:rPr lang="en-GB" sz="2000" i="0" dirty="0" smtClean="0"/>
              <a:t>Together </a:t>
            </a:r>
            <a:r>
              <a:rPr lang="en-GB" sz="2000" b="1" i="0" dirty="0"/>
              <a:t>with the other annexes defined in </a:t>
            </a:r>
            <a:r>
              <a:rPr lang="en-GB" sz="2000" b="1" i="0" dirty="0" smtClean="0"/>
              <a:t>the </a:t>
            </a:r>
            <a:r>
              <a:rPr lang="en-GB" sz="2000" b="1" i="0" dirty="0"/>
              <a:t>manual, these elements will form the Twinning Contract. </a:t>
            </a:r>
            <a:endParaRPr lang="en-GB" sz="2000" b="1" i="0" dirty="0" smtClean="0"/>
          </a:p>
          <a:p>
            <a:pPr algn="just"/>
            <a:endParaRPr lang="en-GB" sz="2000" i="0" dirty="0" smtClean="0"/>
          </a:p>
          <a:p>
            <a:pPr algn="just"/>
            <a:r>
              <a:rPr lang="en-GB" sz="2000" i="0" dirty="0"/>
              <a:t>The structure of the standard Twinning Contract will correspond to the following model: </a:t>
            </a:r>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24</a:t>
            </a:fld>
            <a:endParaRPr lang="en-GB">
              <a:solidFill>
                <a:srgbClr val="000000"/>
              </a:solidFill>
            </a:endParaRPr>
          </a:p>
        </p:txBody>
      </p:sp>
    </p:spTree>
    <p:extLst>
      <p:ext uri="{BB962C8B-B14F-4D97-AF65-F5344CB8AC3E}">
        <p14:creationId xmlns:p14="http://schemas.microsoft.com/office/powerpoint/2010/main" val="6675418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219200"/>
            <a:ext cx="8229600" cy="838201"/>
          </a:xfrm>
        </p:spPr>
        <p:txBody>
          <a:bodyPr/>
          <a:lstStyle/>
          <a:p>
            <a:r>
              <a:rPr lang="en-GB" sz="2400" dirty="0">
                <a:solidFill>
                  <a:srgbClr val="C00000"/>
                </a:solidFill>
              </a:rPr>
              <a:t>Structure of the standard Twinning Contract</a:t>
            </a:r>
          </a:p>
        </p:txBody>
      </p:sp>
      <p:sp>
        <p:nvSpPr>
          <p:cNvPr id="3" name="Content Placeholder 2"/>
          <p:cNvSpPr>
            <a:spLocks noGrp="1"/>
          </p:cNvSpPr>
          <p:nvPr>
            <p:ph idx="1"/>
          </p:nvPr>
        </p:nvSpPr>
        <p:spPr>
          <a:xfrm>
            <a:off x="457200" y="1752600"/>
            <a:ext cx="8229600" cy="4268789"/>
          </a:xfrm>
        </p:spPr>
        <p:txBody>
          <a:bodyPr/>
          <a:lstStyle/>
          <a:p>
            <a:endParaRPr lang="en-GB" i="0" dirty="0"/>
          </a:p>
          <a:p>
            <a:r>
              <a:rPr lang="en-GB" sz="1800" i="0" dirty="0" smtClean="0"/>
              <a:t>- Special </a:t>
            </a:r>
            <a:r>
              <a:rPr lang="en-GB" sz="1800" i="0" dirty="0"/>
              <a:t>Conditions (up-front document) </a:t>
            </a:r>
          </a:p>
          <a:p>
            <a:pPr>
              <a:buFont typeface="Wingdings" panose="05000000000000000000" pitchFamily="2" charset="2"/>
              <a:buChar char="§"/>
            </a:pPr>
            <a:r>
              <a:rPr lang="en-GB" sz="1800" i="0" dirty="0"/>
              <a:t>-</a:t>
            </a:r>
            <a:r>
              <a:rPr lang="en-GB" sz="1800" i="0" dirty="0" smtClean="0"/>
              <a:t> </a:t>
            </a:r>
            <a:r>
              <a:rPr lang="en-GB" sz="1800" b="1" i="0" u="sng" dirty="0" smtClean="0"/>
              <a:t>Annex </a:t>
            </a:r>
            <a:r>
              <a:rPr lang="en-GB" sz="1800" b="1" i="0" u="sng" dirty="0"/>
              <a:t>A1: Work Plan (Description of the action) ; </a:t>
            </a:r>
          </a:p>
          <a:p>
            <a:pPr>
              <a:buFont typeface="Wingdings" panose="05000000000000000000" pitchFamily="2" charset="2"/>
              <a:buChar char="§"/>
            </a:pPr>
            <a:r>
              <a:rPr lang="en-GB" sz="1800" i="0" dirty="0" smtClean="0"/>
              <a:t>- Annex </a:t>
            </a:r>
            <a:r>
              <a:rPr lang="en-GB" sz="1800" i="0" dirty="0"/>
              <a:t>A2: General Conditions applicable to EU-financed grant contracts for external Actions; </a:t>
            </a:r>
          </a:p>
          <a:p>
            <a:pPr>
              <a:buFont typeface="Wingdings" panose="05000000000000000000" pitchFamily="2" charset="2"/>
              <a:buChar char="§"/>
            </a:pPr>
            <a:r>
              <a:rPr lang="en-GB" sz="1800" i="0" dirty="0" smtClean="0"/>
              <a:t>- </a:t>
            </a:r>
            <a:r>
              <a:rPr lang="en-GB" sz="1800" i="0" dirty="0"/>
              <a:t>Annex A3: Budget for the Action (including co-financing part by the Final Recipient of the Action); </a:t>
            </a:r>
          </a:p>
          <a:p>
            <a:pPr>
              <a:buFont typeface="Wingdings" panose="05000000000000000000" pitchFamily="2" charset="2"/>
              <a:buChar char="§"/>
            </a:pPr>
            <a:r>
              <a:rPr lang="en-GB" sz="1800" i="0" dirty="0"/>
              <a:t>-</a:t>
            </a:r>
            <a:r>
              <a:rPr lang="en-GB" sz="1800" i="0" dirty="0" smtClean="0"/>
              <a:t> </a:t>
            </a:r>
            <a:r>
              <a:rPr lang="en-GB" sz="1800" i="0" dirty="0"/>
              <a:t>Annex A4: Contract-award procedures; </a:t>
            </a:r>
          </a:p>
          <a:p>
            <a:pPr>
              <a:buFont typeface="Wingdings" panose="05000000000000000000" pitchFamily="2" charset="2"/>
              <a:buChar char="§"/>
            </a:pPr>
            <a:r>
              <a:rPr lang="en-GB" sz="1800" i="0" dirty="0" smtClean="0"/>
              <a:t>- Annex </a:t>
            </a:r>
            <a:r>
              <a:rPr lang="en-GB" sz="1800" i="0" dirty="0"/>
              <a:t>A5: Standard request for payment and financial identification form; </a:t>
            </a:r>
          </a:p>
          <a:p>
            <a:pPr>
              <a:buFont typeface="Wingdings" panose="05000000000000000000" pitchFamily="2" charset="2"/>
              <a:buChar char="§"/>
            </a:pPr>
            <a:r>
              <a:rPr lang="en-GB" sz="1800" i="0" dirty="0"/>
              <a:t>-</a:t>
            </a:r>
            <a:r>
              <a:rPr lang="en-GB" sz="1800" i="0" dirty="0" smtClean="0"/>
              <a:t> </a:t>
            </a:r>
            <a:r>
              <a:rPr lang="en-GB" sz="1800" i="0" dirty="0"/>
              <a:t>Annex A6: Expenditure Verification Report; </a:t>
            </a:r>
          </a:p>
          <a:p>
            <a:pPr>
              <a:buFont typeface="Wingdings" panose="05000000000000000000" pitchFamily="2" charset="2"/>
              <a:buChar char="§"/>
            </a:pPr>
            <a:r>
              <a:rPr lang="en-GB" sz="1800" i="0" dirty="0"/>
              <a:t>-</a:t>
            </a:r>
            <a:r>
              <a:rPr lang="en-GB" sz="1800" i="0" dirty="0" smtClean="0"/>
              <a:t> </a:t>
            </a:r>
            <a:r>
              <a:rPr lang="en-GB" sz="1800" i="0" dirty="0"/>
              <a:t>Annex A7: Special Financial Annex; </a:t>
            </a:r>
          </a:p>
          <a:p>
            <a:pPr>
              <a:buFont typeface="Wingdings" panose="05000000000000000000" pitchFamily="2" charset="2"/>
              <a:buChar char="§"/>
            </a:pPr>
            <a:r>
              <a:rPr lang="en-GB" sz="1800" i="0" dirty="0"/>
              <a:t>-</a:t>
            </a:r>
            <a:r>
              <a:rPr lang="en-GB" sz="1800" i="0" dirty="0" smtClean="0"/>
              <a:t> </a:t>
            </a:r>
            <a:r>
              <a:rPr lang="en-GB" sz="1800" i="0" dirty="0"/>
              <a:t>Annex A8: Mandates (if MS have formed a consortium</a:t>
            </a:r>
            <a:r>
              <a:rPr lang="en-GB" sz="1800" i="0" dirty="0" smtClean="0"/>
              <a:t>) </a:t>
            </a:r>
            <a:endParaRPr lang="en-GB" sz="1800" i="0" dirty="0"/>
          </a:p>
          <a:p>
            <a:pPr>
              <a:buFont typeface="Wingdings" panose="05000000000000000000" pitchFamily="2" charset="2"/>
              <a:buChar char="§"/>
            </a:pPr>
            <a:r>
              <a:rPr lang="en-GB" sz="1800" i="0" dirty="0"/>
              <a:t>-</a:t>
            </a:r>
            <a:r>
              <a:rPr lang="en-GB" sz="1800" i="0" dirty="0" smtClean="0"/>
              <a:t> </a:t>
            </a:r>
            <a:r>
              <a:rPr lang="en-GB" sz="1800" i="0" dirty="0"/>
              <a:t>Annex A9: CVs </a:t>
            </a: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25</a:t>
            </a:fld>
            <a:endParaRPr lang="en-GB">
              <a:solidFill>
                <a:srgbClr val="000000"/>
              </a:solidFill>
            </a:endParaRPr>
          </a:p>
        </p:txBody>
      </p:sp>
    </p:spTree>
    <p:extLst>
      <p:ext uri="{BB962C8B-B14F-4D97-AF65-F5344CB8AC3E}">
        <p14:creationId xmlns:p14="http://schemas.microsoft.com/office/powerpoint/2010/main" val="2114982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1295400"/>
            <a:ext cx="8458200" cy="1022350"/>
          </a:xfrm>
        </p:spPr>
        <p:txBody>
          <a:bodyPr/>
          <a:lstStyle/>
          <a:p>
            <a:pPr indent="0" eaLnBrk="1" hangingPunct="1"/>
            <a:r>
              <a:rPr lang="en-GB" sz="3200" dirty="0" smtClean="0">
                <a:solidFill>
                  <a:srgbClr val="C00000"/>
                </a:solidFill>
              </a:rPr>
              <a:t>MANDATORY RESULTS </a:t>
            </a:r>
            <a:r>
              <a:rPr lang="en-GB" sz="2400" dirty="0" smtClean="0">
                <a:solidFill>
                  <a:srgbClr val="C00000"/>
                </a:solidFill>
              </a:rPr>
              <a:t>(Components)</a:t>
            </a:r>
            <a:endParaRPr lang="en-GB" sz="2400" dirty="0">
              <a:solidFill>
                <a:srgbClr val="C00000"/>
              </a:solidFill>
            </a:endParaRPr>
          </a:p>
        </p:txBody>
      </p:sp>
      <p:sp>
        <p:nvSpPr>
          <p:cNvPr id="11267" name="Rectangle 3"/>
          <p:cNvSpPr>
            <a:spLocks noGrp="1" noChangeArrowheads="1"/>
          </p:cNvSpPr>
          <p:nvPr>
            <p:ph type="body" idx="1"/>
          </p:nvPr>
        </p:nvSpPr>
        <p:spPr>
          <a:xfrm>
            <a:off x="468313" y="1989138"/>
            <a:ext cx="8229600" cy="4302125"/>
          </a:xfrm>
        </p:spPr>
        <p:txBody>
          <a:bodyPr/>
          <a:lstStyle/>
          <a:p>
            <a:pPr eaLnBrk="1" hangingPunct="1">
              <a:buClr>
                <a:srgbClr val="0F5494"/>
              </a:buClr>
            </a:pPr>
            <a:endParaRPr lang="en-GB" sz="2000" dirty="0" smtClean="0">
              <a:solidFill>
                <a:srgbClr val="DC280A"/>
              </a:solidFill>
            </a:endParaRPr>
          </a:p>
          <a:p>
            <a:pPr eaLnBrk="1" hangingPunct="1">
              <a:buClr>
                <a:srgbClr val="0F5494"/>
              </a:buClr>
            </a:pPr>
            <a:r>
              <a:rPr lang="en-GB" sz="2000" dirty="0" smtClean="0">
                <a:solidFill>
                  <a:srgbClr val="DC280A"/>
                </a:solidFill>
              </a:rPr>
              <a:t>Concrete operational</a:t>
            </a:r>
            <a:r>
              <a:rPr lang="en-GB" sz="2000" dirty="0" smtClean="0"/>
              <a:t> results</a:t>
            </a:r>
          </a:p>
          <a:p>
            <a:pPr marL="0" indent="0" eaLnBrk="1" hangingPunct="1">
              <a:buClr>
                <a:srgbClr val="0F5494"/>
              </a:buClr>
              <a:buNone/>
            </a:pPr>
            <a:endParaRPr lang="fr-BE" dirty="0" smtClean="0"/>
          </a:p>
          <a:p>
            <a:pPr eaLnBrk="1" hangingPunct="1">
              <a:buClr>
                <a:srgbClr val="0F5494"/>
              </a:buClr>
            </a:pPr>
            <a:r>
              <a:rPr lang="en-GB" sz="2000" dirty="0" smtClean="0"/>
              <a:t>‘mandatory results’ should be </a:t>
            </a:r>
            <a:r>
              <a:rPr lang="en-GB" sz="2000" dirty="0" smtClean="0">
                <a:solidFill>
                  <a:srgbClr val="DC280A"/>
                </a:solidFill>
              </a:rPr>
              <a:t>limited, well-defined, measurable</a:t>
            </a:r>
            <a:r>
              <a:rPr lang="en-GB" sz="2000" dirty="0" smtClean="0"/>
              <a:t> and precise institutional targets</a:t>
            </a:r>
          </a:p>
          <a:p>
            <a:pPr eaLnBrk="1" hangingPunct="1">
              <a:buClr>
                <a:srgbClr val="0F5494"/>
              </a:buClr>
            </a:pPr>
            <a:endParaRPr lang="en-GB" sz="2000" dirty="0" smtClean="0"/>
          </a:p>
          <a:p>
            <a:pPr eaLnBrk="1" hangingPunct="1">
              <a:buClr>
                <a:srgbClr val="0F5494"/>
              </a:buClr>
            </a:pPr>
            <a:r>
              <a:rPr lang="en-GB" sz="2000" dirty="0" smtClean="0"/>
              <a:t>Achievements of mandatory results should be </a:t>
            </a:r>
            <a:r>
              <a:rPr lang="en-GB" sz="2000" dirty="0" smtClean="0">
                <a:solidFill>
                  <a:srgbClr val="DC280A"/>
                </a:solidFill>
              </a:rPr>
              <a:t>maintained</a:t>
            </a:r>
            <a:r>
              <a:rPr lang="en-GB" sz="2000" dirty="0" smtClean="0"/>
              <a:t> after the end of implementation, </a:t>
            </a:r>
            <a:r>
              <a:rPr lang="en-GB" sz="2000" dirty="0" smtClean="0">
                <a:solidFill>
                  <a:srgbClr val="DC280A"/>
                </a:solidFill>
              </a:rPr>
              <a:t>disseminated</a:t>
            </a:r>
            <a:r>
              <a:rPr lang="en-GB" sz="2000" dirty="0" smtClean="0"/>
              <a:t> and </a:t>
            </a:r>
            <a:r>
              <a:rPr lang="en-GB" sz="2000" dirty="0" smtClean="0">
                <a:solidFill>
                  <a:srgbClr val="DC280A"/>
                </a:solidFill>
              </a:rPr>
              <a:t>consolidated</a:t>
            </a:r>
            <a:endParaRPr lang="en-GB" sz="2000" b="1" dirty="0" smtClean="0">
              <a:solidFill>
                <a:srgbClr val="DC280A"/>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26</a:t>
            </a:fld>
            <a:endParaRPr lang="en-GB">
              <a:solidFill>
                <a:srgbClr val="000000"/>
              </a:solidFill>
            </a:endParaRPr>
          </a:p>
        </p:txBody>
      </p:sp>
      <p:sp>
        <p:nvSpPr>
          <p:cNvPr id="5" name="Rectangle 2"/>
          <p:cNvSpPr txBox="1">
            <a:spLocks noChangeArrowheads="1"/>
          </p:cNvSpPr>
          <p:nvPr/>
        </p:nvSpPr>
        <p:spPr bwMode="auto">
          <a:xfrm>
            <a:off x="152400" y="228600"/>
            <a:ext cx="396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indent="0" eaLnBrk="1" hangingPunct="1"/>
            <a:r>
              <a:rPr lang="en-GB" sz="2000" kern="0" dirty="0" smtClean="0">
                <a:solidFill>
                  <a:srgbClr val="FFFFFF"/>
                </a:solidFill>
              </a:rPr>
              <a:t>ANNEX A1 Description of the Action + WP</a:t>
            </a:r>
            <a:endParaRPr lang="en-GB" sz="2000" kern="0" dirty="0">
              <a:solidFill>
                <a:srgbClr val="FFFFFF"/>
              </a:solidFill>
            </a:endParaRPr>
          </a:p>
        </p:txBody>
      </p:sp>
    </p:spTree>
    <p:extLst>
      <p:ext uri="{BB962C8B-B14F-4D97-AF65-F5344CB8AC3E}">
        <p14:creationId xmlns:p14="http://schemas.microsoft.com/office/powerpoint/2010/main" val="718485916"/>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232" y="3124200"/>
            <a:ext cx="7772400" cy="685800"/>
          </a:xfrm>
        </p:spPr>
        <p:txBody>
          <a:bodyPr/>
          <a:lstStyle/>
          <a:p>
            <a:r>
              <a:rPr lang="fr-BE" dirty="0" err="1" smtClean="0">
                <a:solidFill>
                  <a:srgbClr val="C00000"/>
                </a:solidFill>
              </a:rPr>
              <a:t>Assumptions</a:t>
            </a:r>
            <a:r>
              <a:rPr lang="fr-BE" dirty="0" smtClean="0"/>
              <a:t> </a:t>
            </a:r>
            <a:endParaRPr lang="en-GB" dirty="0"/>
          </a:p>
        </p:txBody>
      </p:sp>
      <p:sp>
        <p:nvSpPr>
          <p:cNvPr id="14339" name="Rectangle 3"/>
          <p:cNvSpPr>
            <a:spLocks noGrp="1" noChangeArrowheads="1"/>
          </p:cNvSpPr>
          <p:nvPr>
            <p:ph type="body" idx="1"/>
          </p:nvPr>
        </p:nvSpPr>
        <p:spPr>
          <a:xfrm>
            <a:off x="762000" y="4114800"/>
            <a:ext cx="7772400" cy="1500187"/>
          </a:xfrm>
        </p:spPr>
        <p:txBody>
          <a:bodyPr/>
          <a:lstStyle/>
          <a:p>
            <a:pPr marL="0" indent="0" eaLnBrk="1" hangingPunct="1">
              <a:buFontTx/>
              <a:buNone/>
            </a:pPr>
            <a:endParaRPr lang="en-GB" dirty="0" smtClean="0"/>
          </a:p>
          <a:p>
            <a:pPr marL="0" indent="0" eaLnBrk="1" hangingPunct="1">
              <a:buFontTx/>
              <a:buNone/>
            </a:pPr>
            <a:endParaRPr lang="en-GB" dirty="0" smtClean="0"/>
          </a:p>
          <a:p>
            <a:pPr marL="0" indent="0" algn="just" eaLnBrk="1" hangingPunct="1">
              <a:buFontTx/>
              <a:buNone/>
            </a:pPr>
            <a:r>
              <a:rPr lang="en-GB" sz="2800" dirty="0" smtClean="0"/>
              <a:t>Internal conditions related to the project that must be fulfilled in order to guarantee its success</a:t>
            </a:r>
          </a:p>
          <a:p>
            <a:pPr marL="0" indent="0" algn="just" eaLnBrk="1" hangingPunct="1"/>
            <a:endParaRPr lang="en-GB" sz="2800" dirty="0" smtClean="0"/>
          </a:p>
        </p:txBody>
      </p:sp>
      <p:sp>
        <p:nvSpPr>
          <p:cNvPr id="5" name="Title 1"/>
          <p:cNvSpPr txBox="1">
            <a:spLocks/>
          </p:cNvSpPr>
          <p:nvPr/>
        </p:nvSpPr>
        <p:spPr bwMode="auto">
          <a:xfrm>
            <a:off x="533400" y="1219200"/>
            <a:ext cx="77724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58775" indent="-358775" algn="l" rtl="0" eaLnBrk="0" fontAlgn="base" hangingPunct="0">
              <a:spcBef>
                <a:spcPct val="0"/>
              </a:spcBef>
              <a:spcAft>
                <a:spcPct val="0"/>
              </a:spcAft>
              <a:defRPr sz="4000" b="1" cap="all">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BE" kern="0" dirty="0" err="1" smtClean="0">
                <a:solidFill>
                  <a:srgbClr val="C00000"/>
                </a:solidFill>
              </a:rPr>
              <a:t>Risks</a:t>
            </a:r>
            <a:r>
              <a:rPr lang="fr-BE" kern="0" dirty="0" smtClean="0"/>
              <a:t> </a:t>
            </a:r>
            <a:endParaRPr lang="en-GB" kern="0" dirty="0"/>
          </a:p>
        </p:txBody>
      </p:sp>
      <p:sp>
        <p:nvSpPr>
          <p:cNvPr id="6" name="Rectangle 3"/>
          <p:cNvSpPr txBox="1">
            <a:spLocks noChangeArrowheads="1"/>
          </p:cNvSpPr>
          <p:nvPr/>
        </p:nvSpPr>
        <p:spPr bwMode="auto">
          <a:xfrm>
            <a:off x="762000" y="1978742"/>
            <a:ext cx="7772400" cy="1015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marL="0" indent="0" algn="l" rtl="0" eaLnBrk="0" fontAlgn="base" hangingPunct="0">
              <a:spcBef>
                <a:spcPct val="20000"/>
              </a:spcBef>
              <a:spcAft>
                <a:spcPct val="0"/>
              </a:spcAft>
              <a:buClr>
                <a:schemeClr val="bg1"/>
              </a:buClr>
              <a:buNone/>
              <a:defRPr sz="2000" i="1">
                <a:solidFill>
                  <a:srgbClr val="0F5494"/>
                </a:solidFill>
                <a:latin typeface="+mn-lt"/>
                <a:ea typeface="+mn-ea"/>
                <a:cs typeface="+mn-cs"/>
              </a:defRPr>
            </a:lvl1pPr>
            <a:lvl2pPr marL="457200" indent="0" algn="l" rtl="0" eaLnBrk="0" fontAlgn="base" hangingPunct="0">
              <a:spcBef>
                <a:spcPct val="20000"/>
              </a:spcBef>
              <a:spcAft>
                <a:spcPct val="0"/>
              </a:spcAft>
              <a:buClr>
                <a:srgbClr val="009FBA"/>
              </a:buClr>
              <a:buNone/>
              <a:defRPr sz="1800" b="1">
                <a:solidFill>
                  <a:srgbClr val="0F5494"/>
                </a:solidFill>
                <a:latin typeface="+mn-lt"/>
              </a:defRPr>
            </a:lvl2pPr>
            <a:lvl3pPr marL="914400" indent="0" algn="l" rtl="0" eaLnBrk="0" fontAlgn="base" hangingPunct="0">
              <a:spcBef>
                <a:spcPct val="20000"/>
              </a:spcBef>
              <a:spcAft>
                <a:spcPct val="0"/>
              </a:spcAft>
              <a:buNone/>
              <a:defRPr sz="1600">
                <a:solidFill>
                  <a:srgbClr val="0F5494"/>
                </a:solidFill>
                <a:latin typeface="+mn-lt"/>
              </a:defRPr>
            </a:lvl3pPr>
            <a:lvl4pPr marL="1371600" indent="0" algn="l" rtl="0" eaLnBrk="0" fontAlgn="base" hangingPunct="0">
              <a:spcBef>
                <a:spcPct val="20000"/>
              </a:spcBef>
              <a:spcAft>
                <a:spcPct val="0"/>
              </a:spcAft>
              <a:buNone/>
              <a:defRPr sz="1400">
                <a:solidFill>
                  <a:schemeClr val="tx1"/>
                </a:solidFill>
                <a:latin typeface="Arial" pitchFamily="34" charset="0"/>
              </a:defRPr>
            </a:lvl4pPr>
            <a:lvl5pPr marL="1828800" indent="0" algn="l" rtl="0" eaLnBrk="0" fontAlgn="base" hangingPunct="0">
              <a:spcBef>
                <a:spcPct val="20000"/>
              </a:spcBef>
              <a:spcAft>
                <a:spcPct val="0"/>
              </a:spcAft>
              <a:buNone/>
              <a:defRPr sz="1400">
                <a:solidFill>
                  <a:schemeClr val="tx1"/>
                </a:solidFill>
                <a:latin typeface="Arial" pitchFamily="34" charset="0"/>
              </a:defRPr>
            </a:lvl5pPr>
            <a:lvl6pPr marL="2286000" indent="0" algn="l" rtl="0" fontAlgn="base">
              <a:spcBef>
                <a:spcPct val="20000"/>
              </a:spcBef>
              <a:spcAft>
                <a:spcPct val="0"/>
              </a:spcAft>
              <a:buNone/>
              <a:defRPr sz="1400">
                <a:solidFill>
                  <a:schemeClr val="tx1"/>
                </a:solidFill>
                <a:latin typeface="Arial" pitchFamily="34" charset="0"/>
              </a:defRPr>
            </a:lvl6pPr>
            <a:lvl7pPr marL="2743200" indent="0" algn="l" rtl="0" fontAlgn="base">
              <a:spcBef>
                <a:spcPct val="20000"/>
              </a:spcBef>
              <a:spcAft>
                <a:spcPct val="0"/>
              </a:spcAft>
              <a:buNone/>
              <a:defRPr sz="1400">
                <a:solidFill>
                  <a:schemeClr val="tx1"/>
                </a:solidFill>
                <a:latin typeface="Arial" pitchFamily="34" charset="0"/>
              </a:defRPr>
            </a:lvl7pPr>
            <a:lvl8pPr marL="3200400" indent="0" algn="l" rtl="0" fontAlgn="base">
              <a:spcBef>
                <a:spcPct val="20000"/>
              </a:spcBef>
              <a:spcAft>
                <a:spcPct val="0"/>
              </a:spcAft>
              <a:buNone/>
              <a:defRPr sz="1400">
                <a:solidFill>
                  <a:schemeClr val="tx1"/>
                </a:solidFill>
                <a:latin typeface="Arial" pitchFamily="34" charset="0"/>
              </a:defRPr>
            </a:lvl8pPr>
            <a:lvl9pPr marL="3657600" indent="0" algn="l" rtl="0" fontAlgn="base">
              <a:spcBef>
                <a:spcPct val="20000"/>
              </a:spcBef>
              <a:spcAft>
                <a:spcPct val="0"/>
              </a:spcAft>
              <a:buNone/>
              <a:defRPr sz="1400">
                <a:solidFill>
                  <a:schemeClr val="tx1"/>
                </a:solidFill>
                <a:latin typeface="Arial" pitchFamily="34" charset="0"/>
              </a:defRPr>
            </a:lvl9pPr>
          </a:lstStyle>
          <a:p>
            <a:pPr eaLnBrk="1" hangingPunct="1"/>
            <a:r>
              <a:rPr lang="en-GB" sz="2800" dirty="0"/>
              <a:t>Risk is the possibility of loss or injury</a:t>
            </a:r>
          </a:p>
          <a:p>
            <a:pPr algn="just" eaLnBrk="1" hangingPunct="1"/>
            <a:r>
              <a:rPr lang="en-GB" sz="2800" kern="0" dirty="0" smtClean="0"/>
              <a:t>A </a:t>
            </a:r>
            <a:r>
              <a:rPr lang="en-GB" sz="2800" kern="0" dirty="0"/>
              <a:t>risk is not an uncertainty </a:t>
            </a:r>
            <a:endParaRPr lang="en-GB" sz="2800" kern="0" dirty="0" smtClean="0"/>
          </a:p>
        </p:txBody>
      </p:sp>
    </p:spTree>
    <p:extLst>
      <p:ext uri="{BB962C8B-B14F-4D97-AF65-F5344CB8AC3E}">
        <p14:creationId xmlns:p14="http://schemas.microsoft.com/office/powerpoint/2010/main" val="3654088294"/>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 y="4267200"/>
            <a:ext cx="6992937"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42" name="Rectangle 2"/>
          <p:cNvSpPr>
            <a:spLocks noGrp="1" noChangeArrowheads="1"/>
          </p:cNvSpPr>
          <p:nvPr>
            <p:ph type="title"/>
          </p:nvPr>
        </p:nvSpPr>
        <p:spPr>
          <a:xfrm>
            <a:off x="152400" y="228600"/>
            <a:ext cx="3962400" cy="533400"/>
          </a:xfrm>
        </p:spPr>
        <p:txBody>
          <a:bodyPr/>
          <a:lstStyle/>
          <a:p>
            <a:pPr indent="0" eaLnBrk="1" hangingPunct="1"/>
            <a:r>
              <a:rPr lang="en-GB" sz="2000" dirty="0">
                <a:solidFill>
                  <a:schemeClr val="bg1"/>
                </a:solidFill>
              </a:rPr>
              <a:t>ANNEX </a:t>
            </a:r>
            <a:r>
              <a:rPr lang="en-GB" sz="2000" dirty="0" smtClean="0">
                <a:solidFill>
                  <a:schemeClr val="bg1"/>
                </a:solidFill>
              </a:rPr>
              <a:t>A1 </a:t>
            </a:r>
            <a:r>
              <a:rPr lang="en-GB" sz="2000" dirty="0">
                <a:solidFill>
                  <a:schemeClr val="bg1"/>
                </a:solidFill>
              </a:rPr>
              <a:t>Description of the Action + WP</a:t>
            </a:r>
          </a:p>
        </p:txBody>
      </p:sp>
      <p:sp>
        <p:nvSpPr>
          <p:cNvPr id="10243" name="Rectangle 3"/>
          <p:cNvSpPr>
            <a:spLocks noGrp="1" noChangeArrowheads="1"/>
          </p:cNvSpPr>
          <p:nvPr>
            <p:ph type="body" idx="1"/>
          </p:nvPr>
        </p:nvSpPr>
        <p:spPr>
          <a:xfrm>
            <a:off x="533400" y="2133600"/>
            <a:ext cx="8229600" cy="3986214"/>
          </a:xfrm>
        </p:spPr>
        <p:txBody>
          <a:bodyPr/>
          <a:lstStyle/>
          <a:p>
            <a:pPr eaLnBrk="1" hangingPunct="1">
              <a:buClr>
                <a:srgbClr val="0F5494"/>
              </a:buClr>
            </a:pPr>
            <a:r>
              <a:rPr lang="en-GB" sz="1800" dirty="0"/>
              <a:t>W</a:t>
            </a:r>
            <a:r>
              <a:rPr lang="en-GB" sz="1800" dirty="0" smtClean="0"/>
              <a:t>ork plan with </a:t>
            </a:r>
            <a:r>
              <a:rPr lang="en-GB" sz="1800" dirty="0" smtClean="0">
                <a:solidFill>
                  <a:srgbClr val="DC280A"/>
                </a:solidFill>
              </a:rPr>
              <a:t>clear benchmarks</a:t>
            </a:r>
            <a:r>
              <a:rPr lang="en-GB" sz="1800" dirty="0" smtClean="0"/>
              <a:t> to allow for close </a:t>
            </a:r>
            <a:r>
              <a:rPr lang="en-GB" sz="1800" dirty="0">
                <a:solidFill>
                  <a:srgbClr val="DC280A"/>
                </a:solidFill>
              </a:rPr>
              <a:t>monitoring</a:t>
            </a:r>
            <a:r>
              <a:rPr lang="en-GB" sz="1800" dirty="0" smtClean="0"/>
              <a:t> of progress towards the final results;</a:t>
            </a:r>
          </a:p>
          <a:p>
            <a:pPr marL="0" indent="0" eaLnBrk="1" hangingPunct="1">
              <a:buClr>
                <a:srgbClr val="0F5494"/>
              </a:buClr>
              <a:buNone/>
            </a:pPr>
            <a:endParaRPr lang="en-GB" sz="1800" dirty="0" smtClean="0"/>
          </a:p>
          <a:p>
            <a:pPr eaLnBrk="1" hangingPunct="1">
              <a:buClr>
                <a:srgbClr val="0F5494"/>
              </a:buClr>
            </a:pPr>
            <a:r>
              <a:rPr lang="en-GB" sz="1800" dirty="0" smtClean="0"/>
              <a:t>A work plan consists of a </a:t>
            </a:r>
            <a:r>
              <a:rPr lang="en-GB" sz="1800" dirty="0" smtClean="0">
                <a:solidFill>
                  <a:srgbClr val="DC280A"/>
                </a:solidFill>
              </a:rPr>
              <a:t>sequence of activities</a:t>
            </a:r>
            <a:r>
              <a:rPr lang="en-GB" sz="1800" dirty="0" smtClean="0"/>
              <a:t> which together constitute a </a:t>
            </a:r>
            <a:r>
              <a:rPr lang="en-GB" sz="1800" dirty="0">
                <a:solidFill>
                  <a:srgbClr val="DC280A"/>
                </a:solidFill>
              </a:rPr>
              <a:t>strategy</a:t>
            </a:r>
            <a:r>
              <a:rPr lang="en-GB" sz="1800" dirty="0" smtClean="0"/>
              <a:t> aimed at achieving the results.</a:t>
            </a:r>
          </a:p>
          <a:p>
            <a:pPr eaLnBrk="1" hangingPunct="1">
              <a:buClr>
                <a:srgbClr val="0F5494"/>
              </a:buClr>
            </a:pPr>
            <a:endParaRPr lang="fr-BE" sz="1800" dirty="0"/>
          </a:p>
          <a:p>
            <a:pPr eaLnBrk="1" hangingPunct="1">
              <a:buClr>
                <a:srgbClr val="0F5494"/>
              </a:buClr>
            </a:pPr>
            <a:r>
              <a:rPr lang="en-GB" sz="1800" i="0" dirty="0"/>
              <a:t>The Twinning work plan </a:t>
            </a:r>
            <a:r>
              <a:rPr lang="en-GB" sz="1800" i="0" dirty="0" smtClean="0"/>
              <a:t>details </a:t>
            </a:r>
            <a:r>
              <a:rPr lang="en-GB" sz="1800" i="0" dirty="0"/>
              <a:t>the relevant organisation and methods, </a:t>
            </a:r>
            <a:r>
              <a:rPr lang="en-GB" sz="1800" dirty="0">
                <a:solidFill>
                  <a:srgbClr val="DC280A"/>
                </a:solidFill>
              </a:rPr>
              <a:t>including work and time schedule, a very precise division of tasks between </a:t>
            </a:r>
            <a:r>
              <a:rPr lang="en-GB" sz="1800" i="0" dirty="0"/>
              <a:t>the partners and a detailed breakdown of costs.</a:t>
            </a:r>
            <a:endParaRPr lang="en-GB" sz="1800" dirty="0" smtClean="0"/>
          </a:p>
          <a:p>
            <a:pPr marL="0" indent="0" eaLnBrk="1" hangingPunct="1">
              <a:buClr>
                <a:srgbClr val="0F5494"/>
              </a:buClr>
              <a:buNone/>
            </a:pPr>
            <a:endParaRPr lang="en-GB" sz="18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28</a:t>
            </a:fld>
            <a:endParaRPr lang="en-GB">
              <a:solidFill>
                <a:srgbClr val="000000"/>
              </a:solidFill>
            </a:endParaRPr>
          </a:p>
        </p:txBody>
      </p:sp>
      <p:sp>
        <p:nvSpPr>
          <p:cNvPr id="3" name="TextBox 2"/>
          <p:cNvSpPr txBox="1"/>
          <p:nvPr/>
        </p:nvSpPr>
        <p:spPr>
          <a:xfrm>
            <a:off x="533400" y="1143000"/>
            <a:ext cx="7543800" cy="1569660"/>
          </a:xfrm>
          <a:prstGeom prst="rect">
            <a:avLst/>
          </a:prstGeom>
          <a:noFill/>
        </p:spPr>
        <p:txBody>
          <a:bodyPr wrap="square" rtlCol="0">
            <a:spAutoFit/>
          </a:bodyPr>
          <a:lstStyle/>
          <a:p>
            <a:r>
              <a:rPr lang="fr-BE" sz="3200" b="1" dirty="0">
                <a:solidFill>
                  <a:srgbClr val="C00000"/>
                </a:solidFill>
                <a:ea typeface="+mj-ea"/>
                <a:cs typeface="+mj-cs"/>
              </a:rPr>
              <a:t>The </a:t>
            </a:r>
            <a:r>
              <a:rPr lang="fr-BE" sz="3200" b="1" dirty="0" err="1" smtClean="0">
                <a:solidFill>
                  <a:srgbClr val="C00000"/>
                </a:solidFill>
                <a:ea typeface="+mj-ea"/>
                <a:cs typeface="+mj-cs"/>
              </a:rPr>
              <a:t>Workplan</a:t>
            </a:r>
            <a:r>
              <a:rPr lang="fr-BE" sz="3200" b="1" dirty="0" smtClean="0">
                <a:solidFill>
                  <a:srgbClr val="C00000"/>
                </a:solidFill>
                <a:ea typeface="+mj-ea"/>
                <a:cs typeface="+mj-cs"/>
              </a:rPr>
              <a:t>, </a:t>
            </a:r>
            <a:r>
              <a:rPr lang="fr-BE" sz="3200" b="1" dirty="0" err="1" smtClean="0">
                <a:solidFill>
                  <a:srgbClr val="C00000"/>
                </a:solidFill>
                <a:ea typeface="+mj-ea"/>
                <a:cs typeface="+mj-cs"/>
              </a:rPr>
              <a:t>what</a:t>
            </a:r>
            <a:r>
              <a:rPr lang="fr-BE" sz="3200" b="1" dirty="0" smtClean="0">
                <a:solidFill>
                  <a:srgbClr val="C00000"/>
                </a:solidFill>
                <a:ea typeface="+mj-ea"/>
                <a:cs typeface="+mj-cs"/>
              </a:rPr>
              <a:t> </a:t>
            </a:r>
            <a:r>
              <a:rPr lang="fr-BE" sz="3200" b="1" dirty="0" err="1" smtClean="0">
                <a:solidFill>
                  <a:srgbClr val="C00000"/>
                </a:solidFill>
                <a:ea typeface="+mj-ea"/>
                <a:cs typeface="+mj-cs"/>
              </a:rPr>
              <a:t>level</a:t>
            </a:r>
            <a:r>
              <a:rPr lang="fr-BE" sz="3200" b="1" dirty="0" smtClean="0">
                <a:solidFill>
                  <a:srgbClr val="C00000"/>
                </a:solidFill>
                <a:ea typeface="+mj-ea"/>
                <a:cs typeface="+mj-cs"/>
              </a:rPr>
              <a:t> of </a:t>
            </a:r>
            <a:r>
              <a:rPr lang="fr-BE" sz="3200" b="1" dirty="0" err="1" smtClean="0">
                <a:solidFill>
                  <a:srgbClr val="C00000"/>
                </a:solidFill>
                <a:ea typeface="+mj-ea"/>
                <a:cs typeface="+mj-cs"/>
              </a:rPr>
              <a:t>details</a:t>
            </a:r>
            <a:r>
              <a:rPr lang="fr-BE" sz="3200" b="1" dirty="0" smtClean="0">
                <a:solidFill>
                  <a:srgbClr val="C00000"/>
                </a:solidFill>
                <a:ea typeface="+mj-ea"/>
                <a:cs typeface="+mj-cs"/>
              </a:rPr>
              <a:t>?</a:t>
            </a:r>
          </a:p>
          <a:p>
            <a:endParaRPr lang="en-GB" sz="3200" b="1" dirty="0">
              <a:solidFill>
                <a:srgbClr val="C00000"/>
              </a:solidFill>
              <a:ea typeface="+mj-ea"/>
              <a:cs typeface="+mj-cs"/>
            </a:endParaRPr>
          </a:p>
        </p:txBody>
      </p:sp>
    </p:spTree>
    <p:extLst>
      <p:ext uri="{BB962C8B-B14F-4D97-AF65-F5344CB8AC3E}">
        <p14:creationId xmlns:p14="http://schemas.microsoft.com/office/powerpoint/2010/main" val="2993075128"/>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r>
              <a:rPr lang="fr-BE" sz="3200" b="1" kern="1200" dirty="0">
                <a:solidFill>
                  <a:srgbClr val="C00000"/>
                </a:solidFill>
                <a:ea typeface="+mj-ea"/>
                <a:cs typeface="+mj-cs"/>
              </a:rPr>
              <a:t>The </a:t>
            </a:r>
            <a:r>
              <a:rPr lang="fr-BE" sz="3200" b="1" kern="1200" dirty="0" err="1">
                <a:solidFill>
                  <a:srgbClr val="C00000"/>
                </a:solidFill>
                <a:ea typeface="+mj-ea"/>
                <a:cs typeface="+mj-cs"/>
              </a:rPr>
              <a:t>Workplan</a:t>
            </a:r>
            <a:r>
              <a:rPr lang="fr-BE" sz="3200" b="1" kern="1200" dirty="0">
                <a:solidFill>
                  <a:srgbClr val="C00000"/>
                </a:solidFill>
                <a:ea typeface="+mj-ea"/>
                <a:cs typeface="+mj-cs"/>
              </a:rPr>
              <a:t>- </a:t>
            </a:r>
            <a:r>
              <a:rPr lang="fr-BE" sz="3200" b="1" kern="1200" dirty="0" err="1">
                <a:solidFill>
                  <a:srgbClr val="C00000"/>
                </a:solidFill>
                <a:ea typeface="+mj-ea"/>
                <a:cs typeface="+mj-cs"/>
              </a:rPr>
              <a:t>under</a:t>
            </a:r>
            <a:r>
              <a:rPr lang="fr-BE" sz="3200" b="1" kern="1200" dirty="0">
                <a:solidFill>
                  <a:srgbClr val="C00000"/>
                </a:solidFill>
                <a:ea typeface="+mj-ea"/>
                <a:cs typeface="+mj-cs"/>
              </a:rPr>
              <a:t> ENI</a:t>
            </a:r>
          </a:p>
          <a:p>
            <a:endParaRPr lang="en-GB" i="0" dirty="0" smtClean="0"/>
          </a:p>
          <a:p>
            <a:pPr algn="just"/>
            <a:r>
              <a:rPr lang="en-GB" i="0" dirty="0" smtClean="0"/>
              <a:t>Twinning </a:t>
            </a:r>
            <a:r>
              <a:rPr lang="en-GB" i="0" dirty="0"/>
              <a:t>partners shall submit </a:t>
            </a:r>
            <a:r>
              <a:rPr lang="en-GB" b="1" i="0" dirty="0"/>
              <a:t>a draft Twinning Contract for assessment </a:t>
            </a:r>
            <a:r>
              <a:rPr lang="en-GB" i="0" dirty="0"/>
              <a:t>to the Contracting Authority within a maximum period of </a:t>
            </a:r>
            <a:r>
              <a:rPr lang="en-GB" b="1" i="0" dirty="0" smtClean="0"/>
              <a:t>2 months </a:t>
            </a:r>
            <a:r>
              <a:rPr lang="en-GB" b="1" i="0" dirty="0"/>
              <a:t>from the notification of the selection. </a:t>
            </a:r>
          </a:p>
          <a:p>
            <a:pPr algn="just"/>
            <a:r>
              <a:rPr lang="en-GB" i="0" dirty="0"/>
              <a:t>The Contracting Authority is committed to formulate a consolidated feedback within no more </a:t>
            </a:r>
            <a:r>
              <a:rPr lang="en-GB" i="0" u="sng" dirty="0"/>
              <a:t>than six weeks</a:t>
            </a:r>
            <a:r>
              <a:rPr lang="en-GB" i="0" dirty="0"/>
              <a:t>. </a:t>
            </a:r>
            <a:r>
              <a:rPr lang="en-GB" i="0" dirty="0" smtClean="0"/>
              <a:t>The </a:t>
            </a:r>
            <a:r>
              <a:rPr lang="en-GB" i="0" dirty="0"/>
              <a:t>overall target is to have the Twinning Contract signed within </a:t>
            </a:r>
            <a:r>
              <a:rPr lang="en-GB" b="1" i="0" dirty="0"/>
              <a:t>a maximum of 5 months from the selection notification date</a:t>
            </a:r>
            <a:r>
              <a:rPr lang="en-GB" i="0" dirty="0"/>
              <a:t>.</a:t>
            </a:r>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29</a:t>
            </a:fld>
            <a:endParaRPr lang="en-GB">
              <a:solidFill>
                <a:srgbClr val="000000"/>
              </a:solidFill>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04799"/>
            <a:ext cx="3886200"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5199529" y="255494"/>
            <a:ext cx="396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            ENI </a:t>
            </a:r>
            <a:endParaRPr lang="en-GB" b="1" i="0" kern="0" dirty="0">
              <a:solidFill>
                <a:srgbClr val="FFFF00"/>
              </a:solidFill>
            </a:endParaRPr>
          </a:p>
        </p:txBody>
      </p:sp>
    </p:spTree>
    <p:extLst>
      <p:ext uri="{BB962C8B-B14F-4D97-AF65-F5344CB8AC3E}">
        <p14:creationId xmlns:p14="http://schemas.microsoft.com/office/powerpoint/2010/main" val="20260277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G:\C\3\NS\2.3.3.3.6.1 TWINNING\08 RTA training\55th RTA training - 2nd joint IPA&amp;ENI October 2015\Preparations\drafts\Capture.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952130" y="1066800"/>
            <a:ext cx="2209799" cy="25146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lstStyle/>
          <a:p>
            <a:r>
              <a:rPr lang="en-GB" sz="3200" dirty="0">
                <a:solidFill>
                  <a:srgbClr val="C00000"/>
                </a:solidFill>
              </a:rPr>
              <a:t>Presentation </a:t>
            </a:r>
            <a:r>
              <a:rPr lang="en-GB" sz="3200" dirty="0" smtClean="0">
                <a:solidFill>
                  <a:srgbClr val="C00000"/>
                </a:solidFill>
              </a:rPr>
              <a:t>structure</a:t>
            </a:r>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a:t>
            </a:fld>
            <a:endParaRPr lang="en-GB">
              <a:solidFill>
                <a:srgbClr val="000000"/>
              </a:solidFill>
            </a:endParaRPr>
          </a:p>
        </p:txBody>
      </p:sp>
      <p:sp>
        <p:nvSpPr>
          <p:cNvPr id="8" name="Rectangle 3"/>
          <p:cNvSpPr txBox="1">
            <a:spLocks noChangeArrowheads="1"/>
          </p:cNvSpPr>
          <p:nvPr/>
        </p:nvSpPr>
        <p:spPr bwMode="auto">
          <a:xfrm>
            <a:off x="457200" y="2133601"/>
            <a:ext cx="82296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457200" indent="-457200" eaLnBrk="1" hangingPunct="1">
              <a:lnSpc>
                <a:spcPct val="200000"/>
              </a:lnSpc>
              <a:buClr>
                <a:srgbClr val="0F5494"/>
              </a:buClr>
              <a:buFont typeface="+mj-lt"/>
              <a:buAutoNum type="arabicPeriod"/>
              <a:defRPr/>
            </a:pPr>
            <a:r>
              <a:rPr lang="fr-BE" sz="2800" kern="0" dirty="0" err="1" smtClean="0"/>
              <a:t>What</a:t>
            </a:r>
            <a:r>
              <a:rPr lang="fr-BE" sz="2800" kern="0" dirty="0" smtClean="0"/>
              <a:t> </a:t>
            </a:r>
            <a:r>
              <a:rPr lang="fr-BE" sz="2800" kern="0" dirty="0" err="1" smtClean="0"/>
              <a:t>is</a:t>
            </a:r>
            <a:r>
              <a:rPr lang="fr-BE" sz="2800" kern="0" dirty="0" smtClean="0"/>
              <a:t> Twinning? main </a:t>
            </a:r>
            <a:r>
              <a:rPr lang="fr-BE" sz="2800" kern="0" dirty="0" err="1" smtClean="0"/>
              <a:t>actors</a:t>
            </a:r>
            <a:r>
              <a:rPr lang="fr-BE" sz="2800" kern="0" dirty="0" smtClean="0"/>
              <a:t>?</a:t>
            </a:r>
            <a:endParaRPr lang="en-GB" sz="2800" kern="0" dirty="0" smtClean="0"/>
          </a:p>
          <a:p>
            <a:pPr marL="457200" indent="-457200" eaLnBrk="1" hangingPunct="1">
              <a:lnSpc>
                <a:spcPct val="200000"/>
              </a:lnSpc>
              <a:buClr>
                <a:srgbClr val="0F5494"/>
              </a:buClr>
              <a:buFont typeface="+mj-lt"/>
              <a:buAutoNum type="arabicPeriod"/>
              <a:defRPr/>
            </a:pPr>
            <a:r>
              <a:rPr lang="en-GB" sz="2800" kern="0" dirty="0" smtClean="0"/>
              <a:t>Twinning Contract</a:t>
            </a:r>
          </a:p>
          <a:p>
            <a:pPr marL="457200" indent="-457200" eaLnBrk="1" hangingPunct="1">
              <a:lnSpc>
                <a:spcPct val="200000"/>
              </a:lnSpc>
              <a:buClr>
                <a:srgbClr val="0F5494"/>
              </a:buClr>
              <a:buFont typeface="+mj-lt"/>
              <a:buAutoNum type="arabicPeriod"/>
              <a:defRPr/>
            </a:pPr>
            <a:r>
              <a:rPr lang="en-GB" sz="2800" kern="0" dirty="0" smtClean="0"/>
              <a:t>Implementation and Reporting</a:t>
            </a:r>
          </a:p>
          <a:p>
            <a:pPr marL="457200" indent="-457200" eaLnBrk="1" hangingPunct="1">
              <a:lnSpc>
                <a:spcPct val="200000"/>
              </a:lnSpc>
              <a:buClr>
                <a:srgbClr val="0F5494"/>
              </a:buClr>
              <a:buFont typeface="+mj-lt"/>
              <a:buAutoNum type="arabicPeriod"/>
              <a:defRPr/>
            </a:pPr>
            <a:r>
              <a:rPr lang="en-GB" sz="2800" kern="0" dirty="0" smtClean="0"/>
              <a:t>Addendums and Side letters </a:t>
            </a:r>
          </a:p>
          <a:p>
            <a:pPr marL="457200" indent="-457200" eaLnBrk="1" hangingPunct="1">
              <a:lnSpc>
                <a:spcPct val="200000"/>
              </a:lnSpc>
              <a:buClr>
                <a:srgbClr val="0F5494"/>
              </a:buClr>
              <a:buFont typeface="+mj-lt"/>
              <a:buAutoNum type="arabicPeriod"/>
              <a:defRPr/>
            </a:pPr>
            <a:r>
              <a:rPr lang="en-GB" sz="2800" kern="0" dirty="0" smtClean="0"/>
              <a:t>Payments</a:t>
            </a:r>
          </a:p>
          <a:p>
            <a:pPr eaLnBrk="1" hangingPunct="1">
              <a:defRPr/>
            </a:pPr>
            <a:endParaRPr lang="en-GB" kern="0" dirty="0" smtClean="0"/>
          </a:p>
        </p:txBody>
      </p:sp>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3810000"/>
            <a:ext cx="1997075" cy="215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6944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endParaRPr lang="fr-BE" dirty="0" smtClean="0"/>
          </a:p>
          <a:p>
            <a:pPr algn="just"/>
            <a:r>
              <a:rPr lang="fr-BE" sz="3200" b="1" kern="1200" dirty="0">
                <a:solidFill>
                  <a:srgbClr val="C00000"/>
                </a:solidFill>
                <a:ea typeface="+mj-ea"/>
                <a:cs typeface="+mj-cs"/>
              </a:rPr>
              <a:t>The </a:t>
            </a:r>
            <a:r>
              <a:rPr lang="fr-BE" sz="3200" b="1" kern="1200" dirty="0" err="1" smtClean="0">
                <a:solidFill>
                  <a:srgbClr val="C00000"/>
                </a:solidFill>
                <a:ea typeface="+mj-ea"/>
                <a:cs typeface="+mj-cs"/>
              </a:rPr>
              <a:t>Workplan</a:t>
            </a:r>
            <a:r>
              <a:rPr lang="fr-BE" sz="3200" b="1" kern="1200" dirty="0" smtClean="0">
                <a:solidFill>
                  <a:srgbClr val="C00000"/>
                </a:solidFill>
                <a:ea typeface="+mj-ea"/>
                <a:cs typeface="+mj-cs"/>
              </a:rPr>
              <a:t> </a:t>
            </a:r>
            <a:r>
              <a:rPr lang="fr-BE" sz="3200" b="1" kern="1200" dirty="0" err="1" smtClean="0">
                <a:solidFill>
                  <a:srgbClr val="C00000"/>
                </a:solidFill>
                <a:ea typeface="+mj-ea"/>
                <a:cs typeface="+mj-cs"/>
              </a:rPr>
              <a:t>under</a:t>
            </a:r>
            <a:r>
              <a:rPr lang="fr-BE" sz="3200" b="1" kern="1200" dirty="0" smtClean="0">
                <a:solidFill>
                  <a:srgbClr val="C00000"/>
                </a:solidFill>
                <a:ea typeface="+mj-ea"/>
                <a:cs typeface="+mj-cs"/>
              </a:rPr>
              <a:t> IPA</a:t>
            </a:r>
            <a:endParaRPr lang="fr-BE" sz="3200" b="1" kern="1200" dirty="0">
              <a:solidFill>
                <a:srgbClr val="C00000"/>
              </a:solidFill>
              <a:ea typeface="+mj-ea"/>
              <a:cs typeface="+mj-cs"/>
            </a:endParaRPr>
          </a:p>
          <a:p>
            <a:pPr algn="just"/>
            <a:endParaRPr lang="en-GB" b="1" dirty="0">
              <a:solidFill>
                <a:srgbClr val="C00000"/>
              </a:solidFill>
            </a:endParaRPr>
          </a:p>
          <a:p>
            <a:pPr algn="just"/>
            <a:r>
              <a:rPr lang="en-GB" b="1" dirty="0" smtClean="0">
                <a:solidFill>
                  <a:srgbClr val="FF0000"/>
                </a:solidFill>
              </a:rPr>
              <a:t>Under </a:t>
            </a:r>
            <a:r>
              <a:rPr lang="en-GB" b="1" dirty="0">
                <a:solidFill>
                  <a:srgbClr val="FF0000"/>
                </a:solidFill>
              </a:rPr>
              <a:t>IPA</a:t>
            </a:r>
            <a:r>
              <a:rPr lang="en-GB" b="1" dirty="0"/>
              <a:t>, information can be provided in an </a:t>
            </a:r>
            <a:r>
              <a:rPr lang="en-GB" b="1" dirty="0">
                <a:solidFill>
                  <a:srgbClr val="DC280A"/>
                </a:solidFill>
              </a:rPr>
              <a:t>abridged version</a:t>
            </a:r>
            <a:r>
              <a:rPr lang="en-GB" b="1" dirty="0"/>
              <a:t>, i.e. listing </a:t>
            </a:r>
            <a:r>
              <a:rPr lang="en-GB" b="1" dirty="0">
                <a:solidFill>
                  <a:srgbClr val="DC280A"/>
                </a:solidFill>
              </a:rPr>
              <a:t>only the denomination of </a:t>
            </a:r>
            <a:r>
              <a:rPr lang="en-GB" b="1" dirty="0" smtClean="0">
                <a:solidFill>
                  <a:srgbClr val="DC280A"/>
                </a:solidFill>
              </a:rPr>
              <a:t>components, results </a:t>
            </a:r>
            <a:r>
              <a:rPr lang="en-GB" b="1" dirty="0">
                <a:solidFill>
                  <a:srgbClr val="DC280A"/>
                </a:solidFill>
              </a:rPr>
              <a:t>to be achieved </a:t>
            </a:r>
            <a:r>
              <a:rPr lang="en-GB" b="1" dirty="0" smtClean="0">
                <a:solidFill>
                  <a:srgbClr val="DC280A"/>
                </a:solidFill>
              </a:rPr>
              <a:t>and most </a:t>
            </a:r>
            <a:r>
              <a:rPr lang="en-GB" b="1" dirty="0">
                <a:solidFill>
                  <a:srgbClr val="DC280A"/>
                </a:solidFill>
              </a:rPr>
              <a:t>relevant activities</a:t>
            </a:r>
            <a:r>
              <a:rPr lang="en-GB" b="1" dirty="0" smtClean="0">
                <a:solidFill>
                  <a:srgbClr val="C00000"/>
                </a:solidFill>
              </a:rPr>
              <a:t>.</a:t>
            </a:r>
          </a:p>
          <a:p>
            <a:pPr algn="just"/>
            <a:endParaRPr lang="en-GB" b="1" dirty="0">
              <a:solidFill>
                <a:srgbClr val="C00000"/>
              </a:solidFill>
            </a:endParaRPr>
          </a:p>
          <a:p>
            <a:r>
              <a:rPr lang="en-GB" b="1" i="0" dirty="0" smtClean="0"/>
              <a:t>…and a </a:t>
            </a:r>
            <a:r>
              <a:rPr lang="en-GB" b="1" i="0" dirty="0"/>
              <a:t>maximum of </a:t>
            </a:r>
            <a:r>
              <a:rPr lang="en-GB" b="1" i="0" dirty="0" smtClean="0"/>
              <a:t>4 </a:t>
            </a:r>
            <a:r>
              <a:rPr lang="en-GB" b="1" i="0" dirty="0"/>
              <a:t>months from the selection notification date</a:t>
            </a:r>
            <a:r>
              <a:rPr lang="en-GB" i="0" dirty="0"/>
              <a:t>.</a:t>
            </a:r>
            <a:endParaRPr lang="en-GB" dirty="0"/>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30</a:t>
            </a:fld>
            <a:endParaRPr lang="en-GB">
              <a:solidFill>
                <a:srgbClr val="000000"/>
              </a:solidFill>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04799"/>
            <a:ext cx="3886200"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5867400" y="266700"/>
            <a:ext cx="31242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23611764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solidFill>
                  <a:srgbClr val="C00000"/>
                </a:solidFill>
              </a:rPr>
              <a:t>Annex A3: Budget</a:t>
            </a:r>
          </a:p>
        </p:txBody>
      </p:sp>
      <p:sp>
        <p:nvSpPr>
          <p:cNvPr id="3" name="Content Placeholder 2"/>
          <p:cNvSpPr>
            <a:spLocks noGrp="1"/>
          </p:cNvSpPr>
          <p:nvPr>
            <p:ph idx="1"/>
          </p:nvPr>
        </p:nvSpPr>
        <p:spPr>
          <a:xfrm>
            <a:off x="457200" y="2492375"/>
            <a:ext cx="8229600" cy="1393825"/>
          </a:xfrm>
        </p:spPr>
        <p:txBody>
          <a:bodyPr/>
          <a:lstStyle/>
          <a:p>
            <a:pPr marL="365760" indent="-256032" algn="just" eaLnBrk="1" fontAlgn="auto" hangingPunct="1">
              <a:spcBef>
                <a:spcPts val="400"/>
              </a:spcBef>
              <a:spcAft>
                <a:spcPts val="0"/>
              </a:spcAft>
              <a:buClr>
                <a:srgbClr val="2D5EC1"/>
              </a:buClr>
              <a:buSzPct val="68000"/>
              <a:buFont typeface="Wingdings 3"/>
              <a:buChar char=""/>
              <a:tabLst>
                <a:tab pos="1257300" algn="l"/>
              </a:tabLst>
            </a:pPr>
            <a:r>
              <a:rPr lang="en-GB" dirty="0" smtClean="0"/>
              <a:t>Kick-off </a:t>
            </a:r>
            <a:r>
              <a:rPr lang="en-GB" dirty="0"/>
              <a:t>and closure meetings introduced as ‘</a:t>
            </a:r>
            <a:r>
              <a:rPr lang="en-GB" b="1" dirty="0"/>
              <a:t>Activity 0</a:t>
            </a:r>
            <a:r>
              <a:rPr lang="en-GB" dirty="0"/>
              <a:t>’ (small catering and venue can be </a:t>
            </a:r>
            <a:r>
              <a:rPr lang="en-GB" dirty="0" smtClean="0"/>
              <a:t>charged – max 500 Euro per event)</a:t>
            </a:r>
          </a:p>
          <a:p>
            <a:pPr marL="365760" indent="-256032" algn="just" eaLnBrk="1" fontAlgn="auto" hangingPunct="1">
              <a:spcBef>
                <a:spcPts val="400"/>
              </a:spcBef>
              <a:spcAft>
                <a:spcPts val="0"/>
              </a:spcAft>
              <a:buClr>
                <a:srgbClr val="2D5EC1"/>
              </a:buClr>
              <a:buSzPct val="68000"/>
              <a:buFont typeface="Wingdings 3"/>
              <a:buChar char=""/>
              <a:tabLst>
                <a:tab pos="1257300" algn="l"/>
              </a:tabLst>
            </a:pPr>
            <a:endParaRPr lang="en-GB"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31</a:t>
            </a:fld>
            <a:endParaRPr lang="en-GB">
              <a:solidFill>
                <a:srgbClr val="000000"/>
              </a:solidFill>
            </a:endParaRPr>
          </a:p>
        </p:txBody>
      </p:sp>
      <p:sp>
        <p:nvSpPr>
          <p:cNvPr id="6" name="Content Placeholder 2"/>
          <p:cNvSpPr txBox="1">
            <a:spLocks/>
          </p:cNvSpPr>
          <p:nvPr/>
        </p:nvSpPr>
        <p:spPr bwMode="auto">
          <a:xfrm>
            <a:off x="457200" y="5242018"/>
            <a:ext cx="8229600" cy="139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365760" indent="-256032" algn="just" eaLnBrk="1" fontAlgn="auto" hangingPunct="1">
              <a:spcBef>
                <a:spcPts val="400"/>
              </a:spcBef>
              <a:spcAft>
                <a:spcPts val="0"/>
              </a:spcAft>
              <a:buClr>
                <a:srgbClr val="2D5EC1"/>
              </a:buClr>
              <a:buSzPct val="68000"/>
              <a:buFont typeface="Wingdings 3"/>
              <a:buChar char=""/>
              <a:tabLst>
                <a:tab pos="1257300" algn="l"/>
              </a:tabLst>
            </a:pPr>
            <a:r>
              <a:rPr lang="en-GB" b="1" kern="0" dirty="0" smtClean="0">
                <a:solidFill>
                  <a:schemeClr val="accent4"/>
                </a:solidFill>
              </a:rPr>
              <a:t>No</a:t>
            </a:r>
            <a:r>
              <a:rPr lang="en-GB" kern="0" dirty="0" smtClean="0"/>
              <a:t> need to submit a </a:t>
            </a:r>
            <a:r>
              <a:rPr lang="en-GB" b="1" kern="0" dirty="0" smtClean="0">
                <a:solidFill>
                  <a:schemeClr val="accent4"/>
                </a:solidFill>
              </a:rPr>
              <a:t>request</a:t>
            </a:r>
            <a:r>
              <a:rPr lang="en-GB" kern="0" dirty="0" smtClean="0"/>
              <a:t> for the first </a:t>
            </a:r>
            <a:r>
              <a:rPr lang="en-GB" b="1" kern="0" dirty="0" smtClean="0">
                <a:solidFill>
                  <a:schemeClr val="accent4"/>
                </a:solidFill>
              </a:rPr>
              <a:t>pre-financing</a:t>
            </a:r>
            <a:r>
              <a:rPr lang="en-GB" kern="0" dirty="0" smtClean="0"/>
              <a:t> (article 4.3 of the Special Conditions)</a:t>
            </a:r>
          </a:p>
          <a:p>
            <a:pPr marL="365760" indent="-256032" algn="just" eaLnBrk="1" fontAlgn="auto" hangingPunct="1">
              <a:spcBef>
                <a:spcPts val="400"/>
              </a:spcBef>
              <a:spcAft>
                <a:spcPts val="0"/>
              </a:spcAft>
              <a:buClr>
                <a:srgbClr val="2D5EC1"/>
              </a:buClr>
              <a:buSzPct val="68000"/>
              <a:buFont typeface="Wingdings 3"/>
              <a:buChar char=""/>
              <a:tabLst>
                <a:tab pos="1257300" algn="l"/>
              </a:tabLst>
            </a:pPr>
            <a:endParaRPr lang="en-GB" kern="0" dirty="0" smtClean="0"/>
          </a:p>
          <a:p>
            <a:endParaRPr lang="en-GB" kern="0" dirty="0"/>
          </a:p>
        </p:txBody>
      </p:sp>
      <p:sp>
        <p:nvSpPr>
          <p:cNvPr id="7" name="Title 1"/>
          <p:cNvSpPr txBox="1">
            <a:spLocks/>
          </p:cNvSpPr>
          <p:nvPr/>
        </p:nvSpPr>
        <p:spPr bwMode="auto">
          <a:xfrm>
            <a:off x="76200" y="4191000"/>
            <a:ext cx="8991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just"/>
            <a:r>
              <a:rPr lang="en-GB" sz="3600" kern="0" dirty="0" smtClean="0">
                <a:solidFill>
                  <a:srgbClr val="C00000"/>
                </a:solidFill>
              </a:rPr>
              <a:t>Annex A5: Request for payment for Twinning Contract</a:t>
            </a:r>
            <a:endParaRPr lang="en-GB" sz="3600" kern="0" dirty="0">
              <a:solidFill>
                <a:srgbClr val="C00000"/>
              </a:solidFill>
            </a:endParaRPr>
          </a:p>
        </p:txBody>
      </p:sp>
    </p:spTree>
    <p:extLst>
      <p:ext uri="{BB962C8B-B14F-4D97-AF65-F5344CB8AC3E}">
        <p14:creationId xmlns:p14="http://schemas.microsoft.com/office/powerpoint/2010/main" val="30073515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GB" b="1" dirty="0">
                <a:solidFill>
                  <a:srgbClr val="FF0000"/>
                </a:solidFill>
              </a:rPr>
              <a:t>Under IPA</a:t>
            </a:r>
            <a:r>
              <a:rPr lang="en-GB" b="1" dirty="0"/>
              <a:t>, limited information required (budget for activities at level of activity heading)</a:t>
            </a:r>
            <a:r>
              <a:rPr lang="en-GB" dirty="0"/>
              <a:t>.</a:t>
            </a:r>
          </a:p>
          <a:p>
            <a:endParaRPr lang="en-GB" dirty="0"/>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32</a:t>
            </a:fld>
            <a:endParaRPr lang="en-GB">
              <a:solidFill>
                <a:srgbClr val="000000"/>
              </a:solidFill>
            </a:endParaRPr>
          </a:p>
        </p:txBody>
      </p:sp>
      <p:sp>
        <p:nvSpPr>
          <p:cNvPr id="4" name="Rectangle 2"/>
          <p:cNvSpPr txBox="1">
            <a:spLocks noChangeArrowheads="1"/>
          </p:cNvSpPr>
          <p:nvPr/>
        </p:nvSpPr>
        <p:spPr bwMode="auto">
          <a:xfrm>
            <a:off x="5199529" y="255494"/>
            <a:ext cx="396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            IPA</a:t>
            </a:r>
            <a:endParaRPr lang="en-GB" b="1" i="0" kern="0" dirty="0">
              <a:solidFill>
                <a:srgbClr val="FFFF00"/>
              </a:solidFill>
            </a:endParaRPr>
          </a:p>
        </p:txBody>
      </p:sp>
      <p:sp>
        <p:nvSpPr>
          <p:cNvPr id="7" name="Title 1"/>
          <p:cNvSpPr>
            <a:spLocks noGrp="1"/>
          </p:cNvSpPr>
          <p:nvPr>
            <p:ph type="title"/>
          </p:nvPr>
        </p:nvSpPr>
        <p:spPr/>
        <p:txBody>
          <a:bodyPr/>
          <a:lstStyle/>
          <a:p>
            <a:r>
              <a:rPr lang="en-GB" sz="3600" dirty="0">
                <a:solidFill>
                  <a:srgbClr val="C00000"/>
                </a:solidFill>
              </a:rPr>
              <a:t>Annex A3: Budget</a:t>
            </a:r>
          </a:p>
        </p:txBody>
      </p:sp>
    </p:spTree>
    <p:extLst>
      <p:ext uri="{BB962C8B-B14F-4D97-AF65-F5344CB8AC3E}">
        <p14:creationId xmlns:p14="http://schemas.microsoft.com/office/powerpoint/2010/main" val="401746416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39850"/>
            <a:ext cx="9067800" cy="936625"/>
          </a:xfrm>
        </p:spPr>
        <p:txBody>
          <a:bodyPr/>
          <a:lstStyle/>
          <a:p>
            <a:r>
              <a:rPr lang="en-GB" sz="3600" dirty="0">
                <a:solidFill>
                  <a:srgbClr val="C00000"/>
                </a:solidFill>
              </a:rPr>
              <a:t>Annex A7: Special Financial Annex</a:t>
            </a:r>
          </a:p>
        </p:txBody>
      </p:sp>
      <p:sp>
        <p:nvSpPr>
          <p:cNvPr id="3" name="Content Placeholder 2"/>
          <p:cNvSpPr>
            <a:spLocks noGrp="1"/>
          </p:cNvSpPr>
          <p:nvPr>
            <p:ph idx="1"/>
          </p:nvPr>
        </p:nvSpPr>
        <p:spPr/>
        <p:txBody>
          <a:bodyPr/>
          <a:lstStyle/>
          <a:p>
            <a:pPr marL="109728" indent="0" algn="just" eaLnBrk="1" hangingPunct="1">
              <a:buClr>
                <a:srgbClr val="2D5EC1"/>
              </a:buClr>
              <a:buNone/>
              <a:tabLst>
                <a:tab pos="533400" algn="l"/>
              </a:tabLst>
            </a:pPr>
            <a:endParaRPr lang="en-GB" dirty="0"/>
          </a:p>
          <a:p>
            <a:pPr algn="just" eaLnBrk="1" hangingPunct="1">
              <a:buClr>
                <a:srgbClr val="2D5EC1"/>
              </a:buClr>
              <a:tabLst>
                <a:tab pos="533400" algn="l"/>
              </a:tabLst>
            </a:pPr>
            <a:r>
              <a:rPr lang="en-GB" dirty="0"/>
              <a:t>Budgetary Addendum required when </a:t>
            </a:r>
            <a:r>
              <a:rPr lang="en-GB" b="1" dirty="0">
                <a:solidFill>
                  <a:schemeClr val="accent4"/>
                </a:solidFill>
              </a:rPr>
              <a:t>cumulated changes are above 25% </a:t>
            </a:r>
            <a:r>
              <a:rPr lang="en-GB" dirty="0"/>
              <a:t>of the global budget. Then side letters can be used </a:t>
            </a:r>
            <a:r>
              <a:rPr lang="en-GB" b="1" dirty="0">
                <a:solidFill>
                  <a:schemeClr val="accent4"/>
                </a:solidFill>
              </a:rPr>
              <a:t>until the total reaches again 25%.</a:t>
            </a: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33</a:t>
            </a:fld>
            <a:endParaRPr lang="en-GB">
              <a:solidFill>
                <a:srgbClr val="000000"/>
              </a:solidFill>
            </a:endParaRPr>
          </a:p>
        </p:txBody>
      </p:sp>
    </p:spTree>
    <p:extLst>
      <p:ext uri="{BB962C8B-B14F-4D97-AF65-F5344CB8AC3E}">
        <p14:creationId xmlns:p14="http://schemas.microsoft.com/office/powerpoint/2010/main" val="6402375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28600" y="990600"/>
            <a:ext cx="8229600" cy="1008062"/>
          </a:xfrm>
        </p:spPr>
        <p:txBody>
          <a:bodyPr/>
          <a:lstStyle/>
          <a:p>
            <a:pPr indent="0" eaLnBrk="1" hangingPunct="1"/>
            <a:r>
              <a:rPr lang="en-GB" sz="3600" kern="1200" dirty="0" smtClean="0">
                <a:solidFill>
                  <a:srgbClr val="C00000"/>
                </a:solidFill>
              </a:rPr>
              <a:t>COSTS for Lead MS in brief</a:t>
            </a:r>
            <a:endParaRPr lang="en-GB" sz="3600" kern="1200" dirty="0">
              <a:solidFill>
                <a:srgbClr val="C00000"/>
              </a:solidFill>
            </a:endParaRPr>
          </a:p>
        </p:txBody>
      </p:sp>
      <p:sp>
        <p:nvSpPr>
          <p:cNvPr id="28675" name="Rectangle 3"/>
          <p:cNvSpPr>
            <a:spLocks noGrp="1" noChangeArrowheads="1"/>
          </p:cNvSpPr>
          <p:nvPr>
            <p:ph type="body" idx="1"/>
          </p:nvPr>
        </p:nvSpPr>
        <p:spPr>
          <a:xfrm>
            <a:off x="381000" y="1828800"/>
            <a:ext cx="8496300" cy="4383087"/>
          </a:xfrm>
        </p:spPr>
        <p:txBody>
          <a:bodyPr/>
          <a:lstStyle/>
          <a:p>
            <a:pPr indent="-282575" eaLnBrk="1" hangingPunct="1">
              <a:buClr>
                <a:srgbClr val="0F5494"/>
              </a:buClr>
            </a:pPr>
            <a:r>
              <a:rPr lang="en-GB" sz="2000" dirty="0" smtClean="0"/>
              <a:t>RTA remuneration</a:t>
            </a:r>
          </a:p>
          <a:p>
            <a:pPr indent="-282575" eaLnBrk="1" hangingPunct="1">
              <a:buClr>
                <a:srgbClr val="0F5494"/>
              </a:buClr>
            </a:pPr>
            <a:r>
              <a:rPr lang="en-GB" sz="2000" dirty="0" smtClean="0"/>
              <a:t>Fees of short-term experts </a:t>
            </a:r>
          </a:p>
          <a:p>
            <a:pPr indent="-282575" eaLnBrk="1" hangingPunct="1">
              <a:buClr>
                <a:srgbClr val="0F5494"/>
              </a:buClr>
            </a:pPr>
            <a:r>
              <a:rPr lang="en-GB" sz="2000" dirty="0" smtClean="0"/>
              <a:t>Management costs (150% of fees)</a:t>
            </a:r>
          </a:p>
          <a:p>
            <a:pPr indent="-282575" eaLnBrk="1" hangingPunct="1">
              <a:buClr>
                <a:srgbClr val="0F5494"/>
              </a:buClr>
            </a:pPr>
            <a:r>
              <a:rPr lang="en-GB" sz="2000" dirty="0" smtClean="0"/>
              <a:t>Per diems for STEs </a:t>
            </a:r>
          </a:p>
          <a:p>
            <a:pPr indent="-282575" eaLnBrk="1" hangingPunct="1">
              <a:buClr>
                <a:srgbClr val="0F5494"/>
              </a:buClr>
            </a:pPr>
            <a:r>
              <a:rPr lang="en-GB" sz="2000" dirty="0" smtClean="0"/>
              <a:t>Airfare (</a:t>
            </a:r>
            <a:r>
              <a:rPr lang="en-GB" sz="2000" b="1" dirty="0" smtClean="0">
                <a:solidFill>
                  <a:schemeClr val="accent2"/>
                </a:solidFill>
              </a:rPr>
              <a:t>economy</a:t>
            </a:r>
            <a:r>
              <a:rPr lang="en-GB" sz="2000" dirty="0" smtClean="0"/>
              <a:t>)</a:t>
            </a:r>
          </a:p>
          <a:p>
            <a:pPr indent="-282575" eaLnBrk="1" hangingPunct="1">
              <a:buClr>
                <a:srgbClr val="0F5494"/>
              </a:buClr>
            </a:pPr>
            <a:r>
              <a:rPr lang="en-GB" sz="2000" dirty="0" smtClean="0"/>
              <a:t>Local travel (max. </a:t>
            </a:r>
            <a:r>
              <a:rPr lang="en-GB" sz="2000" dirty="0" smtClean="0">
                <a:latin typeface="Times New Roman" pitchFamily="18" charset="0"/>
              </a:rPr>
              <a:t>€</a:t>
            </a:r>
            <a:r>
              <a:rPr lang="en-GB" sz="2000" dirty="0" smtClean="0"/>
              <a:t>50)*</a:t>
            </a:r>
          </a:p>
          <a:p>
            <a:pPr indent="-282575" eaLnBrk="1" hangingPunct="1">
              <a:buClr>
                <a:srgbClr val="0F5494"/>
              </a:buClr>
            </a:pPr>
            <a:r>
              <a:rPr lang="en-GB" sz="2000" dirty="0" smtClean="0"/>
              <a:t>Translation (for instance </a:t>
            </a:r>
            <a:r>
              <a:rPr lang="en-GB" sz="2000" dirty="0" smtClean="0">
                <a:latin typeface="Times New Roman" pitchFamily="18" charset="0"/>
              </a:rPr>
              <a:t>€</a:t>
            </a:r>
            <a:r>
              <a:rPr lang="en-GB" sz="2000" dirty="0" smtClean="0"/>
              <a:t>15 - </a:t>
            </a:r>
            <a:r>
              <a:rPr lang="en-GB" sz="2000" dirty="0" smtClean="0">
                <a:latin typeface="Times New Roman" pitchFamily="18" charset="0"/>
              </a:rPr>
              <a:t>€</a:t>
            </a:r>
            <a:r>
              <a:rPr lang="en-GB" sz="2000" dirty="0" smtClean="0"/>
              <a:t>45 per page)</a:t>
            </a:r>
          </a:p>
          <a:p>
            <a:pPr indent="-282575" eaLnBrk="1" hangingPunct="1">
              <a:buClr>
                <a:srgbClr val="0F5494"/>
              </a:buClr>
            </a:pPr>
            <a:r>
              <a:rPr lang="en-GB" sz="2000" dirty="0" smtClean="0"/>
              <a:t>Interpretation (for instance max. </a:t>
            </a:r>
            <a:r>
              <a:rPr lang="en-GB" sz="2000" dirty="0" smtClean="0">
                <a:latin typeface="Times New Roman" pitchFamily="18" charset="0"/>
              </a:rPr>
              <a:t>€</a:t>
            </a:r>
            <a:r>
              <a:rPr lang="en-GB" sz="2000" dirty="0" smtClean="0"/>
              <a:t>300/ day)</a:t>
            </a:r>
          </a:p>
          <a:p>
            <a:pPr indent="-282575" eaLnBrk="1" hangingPunct="1">
              <a:buClr>
                <a:srgbClr val="0F5494"/>
              </a:buClr>
            </a:pPr>
            <a:r>
              <a:rPr lang="en-GB" sz="2000" dirty="0" smtClean="0"/>
              <a:t>Interpretation away (for instance max. </a:t>
            </a:r>
            <a:r>
              <a:rPr lang="en-GB" sz="2000" dirty="0" smtClean="0">
                <a:latin typeface="Times New Roman" pitchFamily="18" charset="0"/>
              </a:rPr>
              <a:t>€</a:t>
            </a:r>
            <a:r>
              <a:rPr lang="en-GB" sz="2000" dirty="0" smtClean="0"/>
              <a:t>400/day)</a:t>
            </a:r>
          </a:p>
          <a:p>
            <a:pPr marL="361950" indent="-361950" eaLnBrk="1" hangingPunct="1">
              <a:lnSpc>
                <a:spcPct val="70000"/>
              </a:lnSpc>
              <a:buClr>
                <a:srgbClr val="0F5494"/>
              </a:buClr>
            </a:pPr>
            <a:r>
              <a:rPr lang="en-GB" sz="2000" dirty="0"/>
              <a:t>Translation of reports etc. </a:t>
            </a:r>
          </a:p>
          <a:p>
            <a:pPr marL="361950" indent="-361950" eaLnBrk="1" hangingPunct="1">
              <a:lnSpc>
                <a:spcPct val="70000"/>
              </a:lnSpc>
              <a:buClr>
                <a:srgbClr val="0F5494"/>
              </a:buClr>
            </a:pPr>
            <a:r>
              <a:rPr lang="en-GB" sz="2000" dirty="0"/>
              <a:t>Interpretation </a:t>
            </a:r>
          </a:p>
          <a:p>
            <a:pPr marL="361950" indent="-361950" eaLnBrk="1" hangingPunct="1">
              <a:lnSpc>
                <a:spcPct val="70000"/>
              </a:lnSpc>
              <a:buClr>
                <a:srgbClr val="0F5494"/>
              </a:buClr>
            </a:pPr>
            <a:r>
              <a:rPr lang="en-GB" sz="2000" dirty="0"/>
              <a:t>Final audit costs</a:t>
            </a:r>
          </a:p>
          <a:p>
            <a:pPr indent="-282575" eaLnBrk="1" hangingPunct="1">
              <a:buClr>
                <a:srgbClr val="0F5494"/>
              </a:buClr>
            </a:pPr>
            <a:endParaRPr lang="en-GB" dirty="0" smtClean="0"/>
          </a:p>
          <a:p>
            <a:pPr indent="-282575" eaLnBrk="1" hangingPunct="1">
              <a:buFont typeface="Wingdings" pitchFamily="2" charset="2"/>
              <a:buChar char="q"/>
            </a:pPr>
            <a:endParaRPr lang="en-GB" sz="18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34</a:t>
            </a:fld>
            <a:endParaRPr lang="en-GB">
              <a:solidFill>
                <a:srgbClr val="000000"/>
              </a:solidFill>
            </a:endParaRPr>
          </a:p>
        </p:txBody>
      </p:sp>
      <p:sp>
        <p:nvSpPr>
          <p:cNvPr id="3" name="TextBox 2"/>
          <p:cNvSpPr txBox="1"/>
          <p:nvPr/>
        </p:nvSpPr>
        <p:spPr>
          <a:xfrm>
            <a:off x="152400" y="6019800"/>
            <a:ext cx="8686800" cy="523220"/>
          </a:xfrm>
          <a:prstGeom prst="rect">
            <a:avLst/>
          </a:prstGeom>
          <a:noFill/>
        </p:spPr>
        <p:txBody>
          <a:bodyPr wrap="square" rtlCol="0">
            <a:spAutoFit/>
          </a:bodyPr>
          <a:lstStyle/>
          <a:p>
            <a:pPr indent="-282575"/>
            <a:r>
              <a:rPr lang="en-GB" sz="1600" dirty="0"/>
              <a:t>* </a:t>
            </a:r>
            <a:r>
              <a:rPr lang="en-GB" sz="1200" dirty="0"/>
              <a:t>Urban travel is excluded with the exception of taxi in case of flight arrivals or departures before 7 or after 22 hours.</a:t>
            </a:r>
          </a:p>
        </p:txBody>
      </p:sp>
    </p:spTree>
    <p:extLst>
      <p:ext uri="{BB962C8B-B14F-4D97-AF65-F5344CB8AC3E}">
        <p14:creationId xmlns:p14="http://schemas.microsoft.com/office/powerpoint/2010/main" val="211603410"/>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04800" y="1219200"/>
            <a:ext cx="9525000" cy="1008062"/>
          </a:xfrm>
        </p:spPr>
        <p:txBody>
          <a:bodyPr/>
          <a:lstStyle/>
          <a:p>
            <a:pPr indent="0" eaLnBrk="1" hangingPunct="1"/>
            <a:r>
              <a:rPr lang="en-GB" sz="3600" kern="1200" dirty="0">
                <a:solidFill>
                  <a:srgbClr val="C00000"/>
                </a:solidFill>
              </a:rPr>
              <a:t>COSTS COVERED BY </a:t>
            </a:r>
            <a:r>
              <a:rPr lang="en-GB" sz="3600" kern="1200" dirty="0" smtClean="0">
                <a:solidFill>
                  <a:srgbClr val="C00000"/>
                </a:solidFill>
              </a:rPr>
              <a:t>BENEFICIARY ADMINISTRATION (BA)</a:t>
            </a:r>
            <a:endParaRPr lang="en-GB" sz="3600" kern="1200" dirty="0">
              <a:solidFill>
                <a:srgbClr val="C00000"/>
              </a:solidFill>
            </a:endParaRPr>
          </a:p>
        </p:txBody>
      </p:sp>
      <p:sp>
        <p:nvSpPr>
          <p:cNvPr id="29699" name="Rectangle 3"/>
          <p:cNvSpPr>
            <a:spLocks noGrp="1" noChangeArrowheads="1"/>
          </p:cNvSpPr>
          <p:nvPr>
            <p:ph type="body" idx="1"/>
          </p:nvPr>
        </p:nvSpPr>
        <p:spPr>
          <a:xfrm>
            <a:off x="457200" y="2286000"/>
            <a:ext cx="8229600" cy="4340225"/>
          </a:xfrm>
        </p:spPr>
        <p:txBody>
          <a:bodyPr/>
          <a:lstStyle/>
          <a:p>
            <a:pPr eaLnBrk="1" hangingPunct="1">
              <a:buClr>
                <a:srgbClr val="0F5494"/>
              </a:buClr>
            </a:pPr>
            <a:r>
              <a:rPr lang="en-GB" dirty="0" smtClean="0"/>
              <a:t>Office space for RTA and assistant</a:t>
            </a:r>
          </a:p>
          <a:p>
            <a:pPr eaLnBrk="1" hangingPunct="1">
              <a:buClr>
                <a:srgbClr val="0F5494"/>
              </a:buClr>
            </a:pPr>
            <a:r>
              <a:rPr lang="en-GB" dirty="0" smtClean="0"/>
              <a:t>Telecommunications (phone, fax)</a:t>
            </a:r>
          </a:p>
          <a:p>
            <a:pPr eaLnBrk="1" hangingPunct="1">
              <a:buClr>
                <a:srgbClr val="0F5494"/>
              </a:buClr>
            </a:pPr>
            <a:r>
              <a:rPr lang="en-GB" dirty="0" smtClean="0"/>
              <a:t>Computer, including e-mail access, printer</a:t>
            </a:r>
          </a:p>
          <a:p>
            <a:pPr eaLnBrk="1" hangingPunct="1">
              <a:buClr>
                <a:srgbClr val="0F5494"/>
              </a:buClr>
            </a:pPr>
            <a:r>
              <a:rPr lang="en-GB" dirty="0" smtClean="0"/>
              <a:t>Office supplies </a:t>
            </a:r>
          </a:p>
          <a:p>
            <a:pPr eaLnBrk="1" hangingPunct="1">
              <a:buClr>
                <a:srgbClr val="0F5494"/>
              </a:buClr>
            </a:pPr>
            <a:r>
              <a:rPr lang="en-GB" dirty="0" smtClean="0"/>
              <a:t>Secretarial assistance</a:t>
            </a:r>
          </a:p>
          <a:p>
            <a:pPr eaLnBrk="1" hangingPunct="1">
              <a:buClr>
                <a:srgbClr val="0F5494"/>
              </a:buClr>
            </a:pPr>
            <a:r>
              <a:rPr lang="en-GB" dirty="0" smtClean="0"/>
              <a:t>Meeting and seminar venues</a:t>
            </a:r>
          </a:p>
          <a:p>
            <a:pPr eaLnBrk="1" hangingPunct="1">
              <a:buClr>
                <a:srgbClr val="0F5494"/>
              </a:buClr>
            </a:pPr>
            <a:r>
              <a:rPr lang="en-GB" dirty="0" smtClean="0"/>
              <a:t>Small catering</a:t>
            </a:r>
          </a:p>
          <a:p>
            <a:pPr eaLnBrk="1" hangingPunct="1">
              <a:buClr>
                <a:srgbClr val="0F5494"/>
              </a:buClr>
            </a:pPr>
            <a:r>
              <a:rPr lang="en-GB" dirty="0" smtClean="0"/>
              <a:t>International travel for BA staff </a:t>
            </a:r>
            <a:r>
              <a:rPr lang="en-GB" b="1" dirty="0" smtClean="0"/>
              <a:t>(only under IPA I not IPA II nor ENI)</a:t>
            </a:r>
          </a:p>
          <a:p>
            <a:pPr eaLnBrk="1" hangingPunct="1">
              <a:buClr>
                <a:srgbClr val="0F5494"/>
              </a:buClr>
            </a:pPr>
            <a:r>
              <a:rPr lang="en-GB" dirty="0" smtClean="0"/>
              <a:t>BA experts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35</a:t>
            </a:fld>
            <a:endParaRPr lang="en-GB">
              <a:solidFill>
                <a:srgbClr val="000000"/>
              </a:solidFill>
            </a:endParaRPr>
          </a:p>
        </p:txBody>
      </p:sp>
    </p:spTree>
    <p:extLst>
      <p:ext uri="{BB962C8B-B14F-4D97-AF65-F5344CB8AC3E}">
        <p14:creationId xmlns:p14="http://schemas.microsoft.com/office/powerpoint/2010/main" val="1475975312"/>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8313" y="1268413"/>
            <a:ext cx="8229600" cy="639762"/>
          </a:xfrm>
        </p:spPr>
        <p:txBody>
          <a:bodyPr/>
          <a:lstStyle/>
          <a:p>
            <a:pPr indent="0" eaLnBrk="1" hangingPunct="1"/>
            <a:r>
              <a:rPr lang="en-GB" sz="3600" dirty="0" smtClean="0">
                <a:solidFill>
                  <a:srgbClr val="C00000"/>
                </a:solidFill>
              </a:rPr>
              <a:t>ELIGIBLE </a:t>
            </a:r>
            <a:r>
              <a:rPr lang="en-GB" sz="3600" dirty="0">
                <a:solidFill>
                  <a:srgbClr val="C00000"/>
                </a:solidFill>
              </a:rPr>
              <a:t>COSTS </a:t>
            </a:r>
            <a:r>
              <a:rPr lang="en-GB" sz="3600" dirty="0" smtClean="0">
                <a:solidFill>
                  <a:srgbClr val="C00000"/>
                </a:solidFill>
              </a:rPr>
              <a:t>(1)</a:t>
            </a:r>
          </a:p>
        </p:txBody>
      </p:sp>
      <p:sp>
        <p:nvSpPr>
          <p:cNvPr id="20483" name="Rectangle 3"/>
          <p:cNvSpPr>
            <a:spLocks noGrp="1" noChangeArrowheads="1"/>
          </p:cNvSpPr>
          <p:nvPr>
            <p:ph type="body" idx="1"/>
          </p:nvPr>
        </p:nvSpPr>
        <p:spPr>
          <a:xfrm>
            <a:off x="457200" y="2492375"/>
            <a:ext cx="8229600" cy="3908425"/>
          </a:xfrm>
        </p:spPr>
        <p:txBody>
          <a:bodyPr/>
          <a:lstStyle/>
          <a:p>
            <a:pPr eaLnBrk="1" hangingPunct="1">
              <a:lnSpc>
                <a:spcPct val="90000"/>
              </a:lnSpc>
            </a:pPr>
            <a:r>
              <a:rPr lang="en-GB" dirty="0" smtClean="0"/>
              <a:t>RTA salary, allowances (as per TM Section 5.3 and Annex B), training, Assistant(s)</a:t>
            </a:r>
          </a:p>
          <a:p>
            <a:pPr eaLnBrk="1" hangingPunct="1">
              <a:lnSpc>
                <a:spcPct val="90000"/>
              </a:lnSpc>
              <a:buFontTx/>
              <a:buNone/>
            </a:pPr>
            <a:endParaRPr lang="en-GB" dirty="0" smtClean="0"/>
          </a:p>
          <a:p>
            <a:pPr eaLnBrk="1" hangingPunct="1">
              <a:lnSpc>
                <a:spcPct val="90000"/>
              </a:lnSpc>
            </a:pPr>
            <a:r>
              <a:rPr lang="en-GB" dirty="0" smtClean="0"/>
              <a:t>Project preparation (TM section 5.2.1)</a:t>
            </a:r>
          </a:p>
          <a:p>
            <a:pPr eaLnBrk="1" hangingPunct="1">
              <a:lnSpc>
                <a:spcPct val="90000"/>
              </a:lnSpc>
              <a:buFontTx/>
              <a:buNone/>
            </a:pPr>
            <a:endParaRPr lang="en-GB" dirty="0" smtClean="0"/>
          </a:p>
          <a:p>
            <a:pPr eaLnBrk="1" hangingPunct="1">
              <a:lnSpc>
                <a:spcPct val="90000"/>
              </a:lnSpc>
            </a:pPr>
            <a:r>
              <a:rPr lang="en-GB" dirty="0" smtClean="0"/>
              <a:t>Project Leader (fees, travel, visibility costs and audit certificate - TM section 5.4)</a:t>
            </a:r>
          </a:p>
          <a:p>
            <a:pPr eaLnBrk="1" hangingPunct="1">
              <a:lnSpc>
                <a:spcPct val="90000"/>
              </a:lnSpc>
              <a:buFontTx/>
              <a:buNone/>
            </a:pPr>
            <a:endParaRPr lang="en-GB" dirty="0" smtClean="0"/>
          </a:p>
          <a:p>
            <a:pPr eaLnBrk="1" hangingPunct="1">
              <a:lnSpc>
                <a:spcPct val="90000"/>
              </a:lnSpc>
            </a:pPr>
            <a:r>
              <a:rPr lang="en-GB" dirty="0" smtClean="0"/>
              <a:t>Experts per activity (fees, travel, per diem, local travel)</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36</a:t>
            </a:fld>
            <a:endParaRPr lang="en-GB">
              <a:solidFill>
                <a:srgbClr val="000000"/>
              </a:solidFill>
            </a:endParaRPr>
          </a:p>
        </p:txBody>
      </p:sp>
    </p:spTree>
    <p:extLst>
      <p:ext uri="{BB962C8B-B14F-4D97-AF65-F5344CB8AC3E}">
        <p14:creationId xmlns:p14="http://schemas.microsoft.com/office/powerpoint/2010/main" val="699789022"/>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39750" y="1196975"/>
            <a:ext cx="8229600" cy="623888"/>
          </a:xfrm>
        </p:spPr>
        <p:txBody>
          <a:bodyPr/>
          <a:lstStyle/>
          <a:p>
            <a:pPr indent="0" eaLnBrk="1" hangingPunct="1"/>
            <a:r>
              <a:rPr lang="en-GB" sz="3600" dirty="0" smtClean="0">
                <a:solidFill>
                  <a:srgbClr val="C00000"/>
                </a:solidFill>
              </a:rPr>
              <a:t>ELIGIBLE COSTS (2)</a:t>
            </a:r>
          </a:p>
        </p:txBody>
      </p:sp>
      <p:sp>
        <p:nvSpPr>
          <p:cNvPr id="21507" name="Rectangle 3"/>
          <p:cNvSpPr>
            <a:spLocks noGrp="1" noChangeArrowheads="1"/>
          </p:cNvSpPr>
          <p:nvPr>
            <p:ph type="body" idx="1"/>
          </p:nvPr>
        </p:nvSpPr>
        <p:spPr>
          <a:xfrm>
            <a:off x="457200" y="1295400"/>
            <a:ext cx="8305800" cy="5257800"/>
          </a:xfrm>
        </p:spPr>
        <p:txBody>
          <a:bodyPr/>
          <a:lstStyle/>
          <a:p>
            <a:pPr eaLnBrk="1" hangingPunct="1"/>
            <a:endParaRPr lang="en-GB" sz="2000" b="1" dirty="0" smtClean="0">
              <a:solidFill>
                <a:srgbClr val="000099"/>
              </a:solidFill>
              <a:latin typeface="Times New Roman" pitchFamily="18" charset="0"/>
            </a:endParaRPr>
          </a:p>
          <a:p>
            <a:pPr eaLnBrk="1" hangingPunct="1">
              <a:buClr>
                <a:srgbClr val="0F5494"/>
              </a:buClr>
            </a:pPr>
            <a:endParaRPr lang="en-GB" sz="2800" dirty="0" smtClean="0"/>
          </a:p>
          <a:p>
            <a:pPr eaLnBrk="1" hangingPunct="1">
              <a:buClr>
                <a:srgbClr val="0F5494"/>
              </a:buClr>
            </a:pPr>
            <a:r>
              <a:rPr lang="en-GB" sz="2800" dirty="0" smtClean="0"/>
              <a:t>“Management Costs”: 150% on all fees</a:t>
            </a:r>
          </a:p>
          <a:p>
            <a:pPr eaLnBrk="1" hangingPunct="1">
              <a:buClr>
                <a:srgbClr val="0F5494"/>
              </a:buClr>
            </a:pPr>
            <a:r>
              <a:rPr lang="en-GB" sz="2800" dirty="0" smtClean="0"/>
              <a:t>Translation – Interpretation</a:t>
            </a:r>
          </a:p>
          <a:p>
            <a:pPr eaLnBrk="1" hangingPunct="1">
              <a:buClr>
                <a:srgbClr val="0F5494"/>
              </a:buClr>
            </a:pPr>
            <a:r>
              <a:rPr lang="en-GB" sz="2800" dirty="0" smtClean="0"/>
              <a:t>Training in beneficiary administration </a:t>
            </a:r>
          </a:p>
          <a:p>
            <a:pPr eaLnBrk="1" hangingPunct="1">
              <a:buClr>
                <a:srgbClr val="0F5494"/>
              </a:buClr>
            </a:pPr>
            <a:r>
              <a:rPr lang="en-GB" sz="2800" dirty="0" smtClean="0"/>
              <a:t>Expenditure verification report costs </a:t>
            </a:r>
            <a:r>
              <a:rPr lang="en-GB" sz="2800" dirty="0"/>
              <a:t>(according to Annex 4)</a:t>
            </a:r>
          </a:p>
          <a:p>
            <a:pPr eaLnBrk="1" hangingPunct="1">
              <a:buClr>
                <a:srgbClr val="0F5494"/>
              </a:buClr>
            </a:pPr>
            <a:r>
              <a:rPr lang="en-GB" sz="2800" dirty="0" smtClean="0"/>
              <a:t>Procurement of Supplies/Services (limitations)</a:t>
            </a:r>
          </a:p>
          <a:p>
            <a:pPr eaLnBrk="1" hangingPunct="1">
              <a:buClr>
                <a:srgbClr val="0F5494"/>
              </a:buClr>
            </a:pPr>
            <a:r>
              <a:rPr lang="en-GB" sz="2800" dirty="0" smtClean="0"/>
              <a:t>Contingencies (2,5%)</a:t>
            </a:r>
          </a:p>
          <a:p>
            <a:pPr eaLnBrk="1" hangingPunct="1"/>
            <a:endParaRPr lang="en-GB" b="1"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37</a:t>
            </a:fld>
            <a:endParaRPr lang="en-GB">
              <a:solidFill>
                <a:srgbClr val="000000"/>
              </a:solidFill>
            </a:endParaRPr>
          </a:p>
        </p:txBody>
      </p:sp>
    </p:spTree>
    <p:extLst>
      <p:ext uri="{BB962C8B-B14F-4D97-AF65-F5344CB8AC3E}">
        <p14:creationId xmlns:p14="http://schemas.microsoft.com/office/powerpoint/2010/main" val="2860305728"/>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68313" y="1125538"/>
            <a:ext cx="8229600" cy="849312"/>
          </a:xfrm>
        </p:spPr>
        <p:txBody>
          <a:bodyPr/>
          <a:lstStyle/>
          <a:p>
            <a:pPr indent="0" eaLnBrk="1" hangingPunct="1"/>
            <a:r>
              <a:rPr lang="en-GB" sz="3600" dirty="0" smtClean="0">
                <a:solidFill>
                  <a:srgbClr val="C00000"/>
                </a:solidFill>
              </a:rPr>
              <a:t>Project Management Costs</a:t>
            </a:r>
            <a:endParaRPr lang="en-GB" sz="3600" dirty="0">
              <a:solidFill>
                <a:srgbClr val="C00000"/>
              </a:solidFill>
            </a:endParaRPr>
          </a:p>
        </p:txBody>
      </p:sp>
      <p:sp>
        <p:nvSpPr>
          <p:cNvPr id="22531" name="Rectangle 3"/>
          <p:cNvSpPr>
            <a:spLocks noGrp="1" noChangeArrowheads="1"/>
          </p:cNvSpPr>
          <p:nvPr>
            <p:ph type="body" idx="1"/>
          </p:nvPr>
        </p:nvSpPr>
        <p:spPr>
          <a:xfrm>
            <a:off x="468313" y="1989138"/>
            <a:ext cx="8229600" cy="4752975"/>
          </a:xfrm>
        </p:spPr>
        <p:txBody>
          <a:bodyPr/>
          <a:lstStyle/>
          <a:p>
            <a:pPr eaLnBrk="1" hangingPunct="1">
              <a:buClr>
                <a:srgbClr val="0F5494"/>
              </a:buClr>
            </a:pPr>
            <a:endParaRPr lang="en-GB" sz="2000" dirty="0" smtClean="0"/>
          </a:p>
          <a:p>
            <a:pPr algn="just" eaLnBrk="1" hangingPunct="1">
              <a:buClr>
                <a:srgbClr val="0F5494"/>
              </a:buClr>
            </a:pPr>
            <a:r>
              <a:rPr lang="en-GB" dirty="0" smtClean="0"/>
              <a:t>Costs of STE/PL working in the MS and backstopping costs</a:t>
            </a:r>
          </a:p>
          <a:p>
            <a:pPr algn="just" eaLnBrk="1" hangingPunct="1">
              <a:buClr>
                <a:srgbClr val="0F5494"/>
              </a:buClr>
            </a:pPr>
            <a:endParaRPr lang="fr-BE" dirty="0"/>
          </a:p>
          <a:p>
            <a:pPr algn="just" eaLnBrk="1" hangingPunct="1">
              <a:buClr>
                <a:srgbClr val="0F5494"/>
              </a:buClr>
            </a:pPr>
            <a:r>
              <a:rPr lang="en-GB" dirty="0"/>
              <a:t>Management of Logistics and Accounting are provided by the MS administration (and Partner MS) and covered out of the </a:t>
            </a:r>
            <a:r>
              <a:rPr lang="en-GB" b="1" dirty="0"/>
              <a:t>Management Costs </a:t>
            </a:r>
            <a:r>
              <a:rPr lang="en-GB" dirty="0"/>
              <a:t>(no additional cost to the contract)</a:t>
            </a:r>
          </a:p>
          <a:p>
            <a:pPr marL="0" indent="0" algn="just" eaLnBrk="1" hangingPunct="1">
              <a:buClr>
                <a:srgbClr val="0F5494"/>
              </a:buClr>
              <a:buNone/>
            </a:pPr>
            <a:endParaRPr lang="en-GB" dirty="0" smtClean="0"/>
          </a:p>
          <a:p>
            <a:pPr marL="0" indent="0" algn="just" eaLnBrk="1" hangingPunct="1">
              <a:buClr>
                <a:srgbClr val="0F5494"/>
              </a:buClr>
              <a:buNone/>
            </a:pPr>
            <a:endParaRPr lang="en-GB" dirty="0" smtClean="0"/>
          </a:p>
          <a:p>
            <a:pPr eaLnBrk="1" hangingPunct="1"/>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38</a:t>
            </a:fld>
            <a:endParaRPr lang="en-GB">
              <a:solidFill>
                <a:srgbClr val="000000"/>
              </a:solidFill>
            </a:endParaRPr>
          </a:p>
        </p:txBody>
      </p:sp>
    </p:spTree>
    <p:extLst>
      <p:ext uri="{BB962C8B-B14F-4D97-AF65-F5344CB8AC3E}">
        <p14:creationId xmlns:p14="http://schemas.microsoft.com/office/powerpoint/2010/main" val="2751093761"/>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body" idx="1"/>
          </p:nvPr>
        </p:nvSpPr>
        <p:spPr>
          <a:xfrm>
            <a:off x="250825" y="1700213"/>
            <a:ext cx="8497888" cy="4776787"/>
          </a:xfrm>
        </p:spPr>
        <p:txBody>
          <a:bodyPr/>
          <a:lstStyle/>
          <a:p>
            <a:pPr eaLnBrk="1" hangingPunct="1">
              <a:lnSpc>
                <a:spcPct val="80000"/>
              </a:lnSpc>
              <a:buClr>
                <a:srgbClr val="FFFF00"/>
              </a:buClr>
              <a:buFont typeface="Wingdings" pitchFamily="2" charset="2"/>
              <a:buNone/>
            </a:pPr>
            <a:endParaRPr lang="en-GB" sz="1600" dirty="0" smtClean="0"/>
          </a:p>
          <a:p>
            <a:pPr eaLnBrk="1" hangingPunct="1">
              <a:lnSpc>
                <a:spcPct val="80000"/>
              </a:lnSpc>
              <a:buClr>
                <a:srgbClr val="0F5494"/>
              </a:buClr>
              <a:buFont typeface="Wingdings" pitchFamily="2" charset="2"/>
              <a:buNone/>
            </a:pPr>
            <a:endParaRPr lang="en-GB" sz="1600" dirty="0" smtClean="0">
              <a:solidFill>
                <a:srgbClr val="DC280A"/>
              </a:solidFill>
            </a:endParaRPr>
          </a:p>
          <a:p>
            <a:pPr algn="just" eaLnBrk="1" hangingPunct="1">
              <a:lnSpc>
                <a:spcPct val="80000"/>
              </a:lnSpc>
              <a:buClr>
                <a:srgbClr val="0F5494"/>
              </a:buClr>
              <a:buFont typeface="Wingdings" pitchFamily="2" charset="2"/>
              <a:buNone/>
            </a:pPr>
            <a:r>
              <a:rPr lang="en-GB" dirty="0" smtClean="0">
                <a:solidFill>
                  <a:srgbClr val="DC280A"/>
                </a:solidFill>
              </a:rPr>
              <a:t>Salary, benefits, allowance</a:t>
            </a:r>
          </a:p>
          <a:p>
            <a:pPr algn="just" eaLnBrk="1" hangingPunct="1">
              <a:lnSpc>
                <a:spcPct val="80000"/>
              </a:lnSpc>
              <a:buClr>
                <a:srgbClr val="0F5494"/>
              </a:buClr>
            </a:pPr>
            <a:r>
              <a:rPr lang="en-GB" dirty="0" smtClean="0"/>
              <a:t>Salary and non-wage labour costs</a:t>
            </a:r>
          </a:p>
          <a:p>
            <a:pPr algn="just" eaLnBrk="1" hangingPunct="1">
              <a:lnSpc>
                <a:spcPct val="80000"/>
              </a:lnSpc>
              <a:buClr>
                <a:srgbClr val="0F5494"/>
              </a:buClr>
            </a:pPr>
            <a:r>
              <a:rPr lang="en-GB" dirty="0" smtClean="0"/>
              <a:t>Subsistence allowance (50% of per diem rate)</a:t>
            </a:r>
          </a:p>
          <a:p>
            <a:pPr algn="just" eaLnBrk="1" hangingPunct="1">
              <a:lnSpc>
                <a:spcPct val="80000"/>
              </a:lnSpc>
              <a:buClr>
                <a:srgbClr val="0F5494"/>
              </a:buClr>
            </a:pPr>
            <a:r>
              <a:rPr lang="en-GB" dirty="0" smtClean="0"/>
              <a:t>Health insurance RTA + spouse (max. </a:t>
            </a:r>
            <a:r>
              <a:rPr lang="en-GB" dirty="0" smtClean="0">
                <a:latin typeface="Times New Roman" pitchFamily="18" charset="0"/>
              </a:rPr>
              <a:t>€</a:t>
            </a:r>
            <a:r>
              <a:rPr lang="en-GB" dirty="0" smtClean="0"/>
              <a:t>200 per person)</a:t>
            </a:r>
          </a:p>
          <a:p>
            <a:pPr algn="just" eaLnBrk="1" hangingPunct="1">
              <a:lnSpc>
                <a:spcPct val="80000"/>
              </a:lnSpc>
              <a:buClr>
                <a:srgbClr val="0F5494"/>
              </a:buClr>
            </a:pPr>
            <a:r>
              <a:rPr lang="fr-BE" dirty="0" smtClean="0"/>
              <a:t>(</a:t>
            </a:r>
            <a:r>
              <a:rPr lang="en-GB" dirty="0"/>
              <a:t>6% of salary and non-wage </a:t>
            </a:r>
            <a:r>
              <a:rPr lang="en-GB" dirty="0" smtClean="0"/>
              <a:t>costs)</a:t>
            </a:r>
            <a:endParaRPr lang="en-GB" dirty="0"/>
          </a:p>
          <a:p>
            <a:pPr algn="just" eaLnBrk="1" hangingPunct="1">
              <a:lnSpc>
                <a:spcPct val="80000"/>
              </a:lnSpc>
              <a:buClr>
                <a:srgbClr val="0F5494"/>
              </a:buClr>
            </a:pPr>
            <a:endParaRPr lang="en-GB" dirty="0" smtClean="0"/>
          </a:p>
          <a:p>
            <a:pPr algn="just" eaLnBrk="1" hangingPunct="1">
              <a:lnSpc>
                <a:spcPct val="80000"/>
              </a:lnSpc>
              <a:buClr>
                <a:srgbClr val="0F5494"/>
              </a:buClr>
              <a:buFontTx/>
              <a:buNone/>
            </a:pPr>
            <a:r>
              <a:rPr lang="en-GB" dirty="0" smtClean="0">
                <a:solidFill>
                  <a:srgbClr val="DC280A"/>
                </a:solidFill>
              </a:rPr>
              <a:t>Accommodation</a:t>
            </a:r>
          </a:p>
          <a:p>
            <a:pPr algn="just" eaLnBrk="1" hangingPunct="1">
              <a:lnSpc>
                <a:spcPct val="80000"/>
              </a:lnSpc>
              <a:buClr>
                <a:srgbClr val="0F5494"/>
              </a:buClr>
            </a:pPr>
            <a:r>
              <a:rPr lang="en-GB" dirty="0" smtClean="0"/>
              <a:t>Full per diem for first 30 days (RTA) + ½ per diem for spouse/children)</a:t>
            </a:r>
          </a:p>
          <a:p>
            <a:pPr algn="just" eaLnBrk="1" hangingPunct="1">
              <a:lnSpc>
                <a:spcPct val="80000"/>
              </a:lnSpc>
              <a:buClr>
                <a:srgbClr val="0F5494"/>
              </a:buClr>
            </a:pPr>
            <a:r>
              <a:rPr lang="en-GB" dirty="0" smtClean="0"/>
              <a:t>Accommodation</a:t>
            </a:r>
          </a:p>
          <a:p>
            <a:pPr algn="just" eaLnBrk="1" hangingPunct="1">
              <a:lnSpc>
                <a:spcPct val="80000"/>
              </a:lnSpc>
              <a:buClr>
                <a:srgbClr val="0F5494"/>
              </a:buClr>
            </a:pPr>
            <a:r>
              <a:rPr lang="en-GB" dirty="0" smtClean="0"/>
              <a:t>Estate agent fees (max 2 months</a:t>
            </a:r>
            <a:r>
              <a:rPr lang="en-GB" dirty="0" smtClean="0">
                <a:latin typeface="Times New Roman" pitchFamily="18" charset="0"/>
              </a:rPr>
              <a:t>’</a:t>
            </a:r>
            <a:r>
              <a:rPr lang="en-GB" dirty="0" smtClean="0"/>
              <a:t> rent)</a:t>
            </a:r>
          </a:p>
          <a:p>
            <a:pPr eaLnBrk="1" hangingPunct="1">
              <a:lnSpc>
                <a:spcPct val="80000"/>
              </a:lnSpc>
              <a:buFontTx/>
              <a:buNone/>
            </a:pPr>
            <a:endParaRPr lang="en-GB" sz="1600" dirty="0" smtClean="0"/>
          </a:p>
        </p:txBody>
      </p:sp>
      <p:sp>
        <p:nvSpPr>
          <p:cNvPr id="121859" name="Rectangle 3"/>
          <p:cNvSpPr>
            <a:spLocks noChangeArrowheads="1"/>
          </p:cNvSpPr>
          <p:nvPr/>
        </p:nvSpPr>
        <p:spPr bwMode="auto">
          <a:xfrm>
            <a:off x="684213" y="1125538"/>
            <a:ext cx="7772400"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358775" fontAlgn="base">
              <a:spcBef>
                <a:spcPct val="0"/>
              </a:spcBef>
              <a:spcAft>
                <a:spcPct val="0"/>
              </a:spcAft>
              <a:defRPr/>
            </a:pPr>
            <a:r>
              <a:rPr lang="pl-PL" sz="3600" b="1" dirty="0">
                <a:solidFill>
                  <a:srgbClr val="C00000"/>
                </a:solidFill>
              </a:rPr>
              <a:t>RTA</a:t>
            </a:r>
            <a:r>
              <a:rPr lang="en-US" sz="3600" b="1" dirty="0">
                <a:solidFill>
                  <a:srgbClr val="C00000"/>
                </a:solidFill>
              </a:rPr>
              <a:t> </a:t>
            </a:r>
            <a:r>
              <a:rPr lang="en-GB" sz="3600" b="1" dirty="0">
                <a:solidFill>
                  <a:srgbClr val="C00000"/>
                </a:solidFill>
              </a:rPr>
              <a:t>COSTS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39</a:t>
            </a:fld>
            <a:endParaRPr lang="en-GB">
              <a:solidFill>
                <a:srgbClr val="000000"/>
              </a:solidFill>
            </a:endParaRPr>
          </a:p>
        </p:txBody>
      </p:sp>
    </p:spTree>
    <p:extLst>
      <p:ext uri="{BB962C8B-B14F-4D97-AF65-F5344CB8AC3E}">
        <p14:creationId xmlns:p14="http://schemas.microsoft.com/office/powerpoint/2010/main" val="56831736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990600"/>
            <a:ext cx="8229600" cy="936625"/>
          </a:xfrm>
        </p:spPr>
        <p:txBody>
          <a:bodyPr/>
          <a:lstStyle/>
          <a:p>
            <a:r>
              <a:rPr lang="fr-BE" sz="3200" dirty="0" err="1" smtClean="0">
                <a:solidFill>
                  <a:srgbClr val="C00000"/>
                </a:solidFill>
              </a:rPr>
              <a:t>When</a:t>
            </a:r>
            <a:r>
              <a:rPr lang="fr-BE" sz="3200" dirty="0" smtClean="0">
                <a:solidFill>
                  <a:srgbClr val="C00000"/>
                </a:solidFill>
              </a:rPr>
              <a:t> </a:t>
            </a:r>
            <a:r>
              <a:rPr lang="fr-BE" sz="3200" dirty="0" err="1" smtClean="0">
                <a:solidFill>
                  <a:srgbClr val="C00000"/>
                </a:solidFill>
              </a:rPr>
              <a:t>it</a:t>
            </a:r>
            <a:r>
              <a:rPr lang="fr-BE" sz="3200" dirty="0" smtClean="0">
                <a:solidFill>
                  <a:srgbClr val="C00000"/>
                </a:solidFill>
              </a:rPr>
              <a:t> all </a:t>
            </a:r>
            <a:r>
              <a:rPr lang="fr-BE" sz="3200" dirty="0" err="1" smtClean="0">
                <a:solidFill>
                  <a:srgbClr val="C00000"/>
                </a:solidFill>
              </a:rPr>
              <a:t>started</a:t>
            </a:r>
            <a:r>
              <a:rPr lang="fr-BE" sz="3200" dirty="0" smtClean="0">
                <a:solidFill>
                  <a:srgbClr val="C00000"/>
                </a:solidFill>
              </a:rPr>
              <a:t>…</a:t>
            </a:r>
            <a:endParaRPr lang="en-GB" sz="3200" dirty="0">
              <a:solidFill>
                <a:srgbClr val="C00000"/>
              </a:solidFill>
            </a:endParaRPr>
          </a:p>
        </p:txBody>
      </p:sp>
      <p:sp>
        <p:nvSpPr>
          <p:cNvPr id="4099" name="Content Placeholder 2"/>
          <p:cNvSpPr>
            <a:spLocks noGrp="1"/>
          </p:cNvSpPr>
          <p:nvPr>
            <p:ph idx="1"/>
          </p:nvPr>
        </p:nvSpPr>
        <p:spPr>
          <a:xfrm>
            <a:off x="26894" y="1905000"/>
            <a:ext cx="8812306" cy="4724400"/>
          </a:xfrm>
        </p:spPr>
        <p:txBody>
          <a:bodyPr/>
          <a:lstStyle/>
          <a:p>
            <a:pPr algn="just"/>
            <a:endParaRPr lang="en-GB" b="1" i="0" dirty="0" smtClean="0"/>
          </a:p>
          <a:p>
            <a:pPr algn="just"/>
            <a:r>
              <a:rPr lang="en-GB" b="1" i="0" dirty="0" smtClean="0"/>
              <a:t>Launched </a:t>
            </a:r>
            <a:r>
              <a:rPr lang="en-GB" b="1" i="0" dirty="0"/>
              <a:t>in May 1998</a:t>
            </a:r>
          </a:p>
          <a:p>
            <a:pPr algn="just"/>
            <a:endParaRPr lang="en-GB" sz="2000" i="0" dirty="0" smtClean="0"/>
          </a:p>
          <a:p>
            <a:pPr algn="just"/>
            <a:r>
              <a:rPr lang="en-GB" b="1" dirty="0"/>
              <a:t>UNION ACQUIS </a:t>
            </a:r>
          </a:p>
          <a:p>
            <a:pPr algn="just"/>
            <a:endParaRPr lang="en-GB" sz="2000" i="0" dirty="0"/>
          </a:p>
          <a:p>
            <a:pPr algn="just"/>
            <a:r>
              <a:rPr lang="en-GB" b="1" i="0" dirty="0"/>
              <a:t>Legal harmonisation</a:t>
            </a:r>
          </a:p>
          <a:p>
            <a:pPr algn="just"/>
            <a:endParaRPr lang="en-GB" sz="2000" i="0" dirty="0"/>
          </a:p>
          <a:p>
            <a:pPr marL="0" indent="0" algn="just" eaLnBrk="1" hangingPunct="1">
              <a:lnSpc>
                <a:spcPct val="80000"/>
              </a:lnSpc>
              <a:buNone/>
            </a:pPr>
            <a:endParaRPr lang="en-GB" sz="2000" i="0" dirty="0" smtClean="0"/>
          </a:p>
          <a:p>
            <a:pPr marL="0" indent="0" algn="just" eaLnBrk="1" hangingPunct="1">
              <a:lnSpc>
                <a:spcPct val="80000"/>
              </a:lnSpc>
              <a:buNone/>
            </a:pPr>
            <a:r>
              <a:rPr lang="en-GB" sz="2000" i="0" dirty="0"/>
              <a:t> </a:t>
            </a:r>
            <a:r>
              <a:rPr lang="en-GB" sz="2000" i="0" dirty="0" smtClean="0"/>
              <a:t>  </a:t>
            </a:r>
            <a:endParaRPr lang="en-GB" sz="2000" i="0" dirty="0"/>
          </a:p>
          <a:p>
            <a:pPr algn="just"/>
            <a:endParaRPr lang="en-GB" sz="2000" i="0" dirty="0"/>
          </a:p>
          <a:p>
            <a:pPr algn="just"/>
            <a:endParaRPr lang="en-GB" sz="2000" i="0" dirty="0" smtClean="0"/>
          </a:p>
          <a:p>
            <a:pPr algn="just"/>
            <a:endParaRPr lang="en-GB" sz="2000" i="0" dirty="0" smtClean="0"/>
          </a:p>
          <a:p>
            <a:endParaRPr lang="fr-BE" sz="2000" dirty="0" smtClean="0"/>
          </a:p>
          <a:p>
            <a:endParaRPr lang="en-GB" sz="2000" dirty="0" smtClean="0"/>
          </a:p>
        </p:txBody>
      </p:sp>
      <p:sp>
        <p:nvSpPr>
          <p:cNvPr id="4"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sz="2400" dirty="0" smtClean="0">
                <a:solidFill>
                  <a:schemeClr val="bg1"/>
                </a:solidFill>
              </a:rPr>
              <a:t>		                               			 </a:t>
            </a:r>
            <a:r>
              <a:rPr lang="fr-FR" sz="2400" dirty="0" smtClean="0">
                <a:solidFill>
                  <a:srgbClr val="FFFF00"/>
                </a:solidFill>
              </a:rPr>
              <a:t>IPA</a:t>
            </a:r>
            <a:r>
              <a:rPr lang="fr-FR" sz="2400" dirty="0" smtClean="0">
                <a:solidFill>
                  <a:schemeClr val="bg1"/>
                </a:solidFill>
              </a:rPr>
              <a:t>      </a:t>
            </a:r>
            <a:endParaRPr lang="en-US" sz="2400" dirty="0">
              <a:solidFill>
                <a:schemeClr val="bg1"/>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a:t>
            </a:fld>
            <a:endParaRPr lang="en-GB">
              <a:solidFill>
                <a:srgbClr val="000000"/>
              </a:solidFill>
            </a:endParaRPr>
          </a:p>
        </p:txBody>
      </p:sp>
    </p:spTree>
    <p:extLst>
      <p:ext uri="{BB962C8B-B14F-4D97-AF65-F5344CB8AC3E}">
        <p14:creationId xmlns:p14="http://schemas.microsoft.com/office/powerpoint/2010/main" val="406851934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body" idx="1"/>
          </p:nvPr>
        </p:nvSpPr>
        <p:spPr>
          <a:xfrm>
            <a:off x="304800" y="2268538"/>
            <a:ext cx="8515350" cy="4284662"/>
          </a:xfrm>
        </p:spPr>
        <p:txBody>
          <a:bodyPr/>
          <a:lstStyle/>
          <a:p>
            <a:pPr eaLnBrk="1" hangingPunct="1">
              <a:lnSpc>
                <a:spcPct val="80000"/>
              </a:lnSpc>
              <a:buClr>
                <a:srgbClr val="0F5494"/>
              </a:buClr>
              <a:buFontTx/>
              <a:buNone/>
            </a:pPr>
            <a:r>
              <a:rPr lang="en-GB" dirty="0" smtClean="0">
                <a:solidFill>
                  <a:srgbClr val="DC280A"/>
                </a:solidFill>
              </a:rPr>
              <a:t>Travel</a:t>
            </a:r>
          </a:p>
          <a:p>
            <a:pPr eaLnBrk="1" hangingPunct="1">
              <a:lnSpc>
                <a:spcPct val="80000"/>
              </a:lnSpc>
              <a:buClr>
                <a:srgbClr val="0F5494"/>
              </a:buClr>
            </a:pPr>
            <a:r>
              <a:rPr lang="en-GB" dirty="0" smtClean="0"/>
              <a:t>Travel: place of work</a:t>
            </a:r>
            <a:r>
              <a:rPr lang="en-GB" dirty="0" smtClean="0">
                <a:solidFill>
                  <a:schemeClr val="accent2"/>
                </a:solidFill>
              </a:rPr>
              <a:t>            </a:t>
            </a:r>
            <a:r>
              <a:rPr lang="en-GB" dirty="0" smtClean="0"/>
              <a:t>place of duty</a:t>
            </a:r>
          </a:p>
          <a:p>
            <a:pPr eaLnBrk="1" hangingPunct="1">
              <a:lnSpc>
                <a:spcPct val="80000"/>
              </a:lnSpc>
              <a:buClr>
                <a:srgbClr val="0F5494"/>
              </a:buClr>
            </a:pPr>
            <a:r>
              <a:rPr lang="en-GB" dirty="0" smtClean="0"/>
              <a:t>Removal/storage + annual trip home for RTA + spouse/children</a:t>
            </a:r>
          </a:p>
          <a:p>
            <a:pPr eaLnBrk="1" hangingPunct="1">
              <a:lnSpc>
                <a:spcPct val="80000"/>
              </a:lnSpc>
              <a:buClr>
                <a:srgbClr val="0F5494"/>
              </a:buClr>
              <a:buFontTx/>
              <a:buNone/>
            </a:pPr>
            <a:r>
              <a:rPr lang="en-GB" dirty="0" smtClean="0"/>
              <a:t>	</a:t>
            </a:r>
            <a:r>
              <a:rPr lang="en-GB" b="1" dirty="0" smtClean="0">
                <a:solidFill>
                  <a:schemeClr val="accent2"/>
                </a:solidFill>
              </a:rPr>
              <a:t>OR</a:t>
            </a:r>
            <a:r>
              <a:rPr lang="en-GB" dirty="0" smtClean="0"/>
              <a:t>: </a:t>
            </a:r>
          </a:p>
          <a:p>
            <a:pPr eaLnBrk="1" hangingPunct="1">
              <a:lnSpc>
                <a:spcPct val="80000"/>
              </a:lnSpc>
              <a:buClr>
                <a:srgbClr val="0F5494"/>
              </a:buClr>
            </a:pPr>
            <a:r>
              <a:rPr lang="en-GB" dirty="0" smtClean="0"/>
              <a:t>monthly return trips home for RTA</a:t>
            </a:r>
          </a:p>
          <a:p>
            <a:pPr eaLnBrk="1" hangingPunct="1">
              <a:lnSpc>
                <a:spcPct val="80000"/>
              </a:lnSpc>
              <a:buClr>
                <a:srgbClr val="0F5494"/>
              </a:buClr>
            </a:pPr>
            <a:endParaRPr lang="en-GB" dirty="0" smtClean="0"/>
          </a:p>
          <a:p>
            <a:pPr eaLnBrk="1" hangingPunct="1">
              <a:lnSpc>
                <a:spcPct val="80000"/>
              </a:lnSpc>
              <a:buClr>
                <a:srgbClr val="0F5494"/>
              </a:buClr>
              <a:buFontTx/>
              <a:buNone/>
            </a:pPr>
            <a:r>
              <a:rPr lang="en-GB" dirty="0" smtClean="0">
                <a:solidFill>
                  <a:srgbClr val="DC280A"/>
                </a:solidFill>
              </a:rPr>
              <a:t>Other RTA costs</a:t>
            </a:r>
          </a:p>
          <a:p>
            <a:pPr eaLnBrk="1" hangingPunct="1">
              <a:lnSpc>
                <a:spcPct val="80000"/>
              </a:lnSpc>
              <a:buClr>
                <a:srgbClr val="0F5494"/>
              </a:buClr>
            </a:pPr>
            <a:r>
              <a:rPr lang="en-GB" dirty="0" smtClean="0"/>
              <a:t>Schooling fees (</a:t>
            </a:r>
            <a:r>
              <a:rPr lang="en-GB" b="1" dirty="0" smtClean="0">
                <a:solidFill>
                  <a:schemeClr val="accent2"/>
                </a:solidFill>
              </a:rPr>
              <a:t>max. €12,000</a:t>
            </a:r>
            <a:r>
              <a:rPr lang="en-GB" dirty="0" smtClean="0"/>
              <a:t> per child and year)</a:t>
            </a:r>
          </a:p>
          <a:p>
            <a:pPr eaLnBrk="1" hangingPunct="1">
              <a:lnSpc>
                <a:spcPct val="80000"/>
              </a:lnSpc>
              <a:buClr>
                <a:srgbClr val="0F5494"/>
              </a:buClr>
            </a:pPr>
            <a:r>
              <a:rPr lang="en-GB" dirty="0" smtClean="0"/>
              <a:t>RTA training in Brussels (3 per diems plus return flight to Brussels)</a:t>
            </a:r>
          </a:p>
          <a:p>
            <a:pPr eaLnBrk="1" hangingPunct="1">
              <a:lnSpc>
                <a:spcPct val="80000"/>
              </a:lnSpc>
              <a:buClr>
                <a:srgbClr val="0F5494"/>
              </a:buClr>
            </a:pPr>
            <a:r>
              <a:rPr lang="en-GB" dirty="0" smtClean="0"/>
              <a:t>RTA Assistant(s)</a:t>
            </a:r>
            <a:endParaRPr lang="en-GB" sz="1600" dirty="0" smtClean="0"/>
          </a:p>
          <a:p>
            <a:pPr eaLnBrk="1" hangingPunct="1">
              <a:lnSpc>
                <a:spcPct val="80000"/>
              </a:lnSpc>
              <a:buFontTx/>
              <a:buNone/>
            </a:pPr>
            <a:endParaRPr lang="en-GB" sz="1800" dirty="0" smtClean="0"/>
          </a:p>
        </p:txBody>
      </p:sp>
      <p:sp>
        <p:nvSpPr>
          <p:cNvPr id="123907" name="Rectangle 3"/>
          <p:cNvSpPr>
            <a:spLocks noChangeArrowheads="1"/>
          </p:cNvSpPr>
          <p:nvPr/>
        </p:nvSpPr>
        <p:spPr bwMode="auto">
          <a:xfrm>
            <a:off x="304800" y="1125538"/>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defRPr/>
            </a:pPr>
            <a:r>
              <a:rPr lang="pl-PL" sz="4400" b="1" dirty="0">
                <a:solidFill>
                  <a:srgbClr val="0F5494"/>
                </a:solidFill>
                <a:latin typeface="Arial Rounded MT Bold" pitchFamily="34" charset="0"/>
              </a:rPr>
              <a:t> </a:t>
            </a:r>
            <a:r>
              <a:rPr lang="pl-PL" sz="3600" b="1" dirty="0">
                <a:solidFill>
                  <a:srgbClr val="C00000"/>
                </a:solidFill>
              </a:rPr>
              <a:t>RTA</a:t>
            </a:r>
            <a:r>
              <a:rPr lang="en-GB" sz="3600" b="1" dirty="0">
                <a:solidFill>
                  <a:srgbClr val="C00000"/>
                </a:solidFill>
              </a:rPr>
              <a:t>-</a:t>
            </a:r>
            <a:r>
              <a:rPr lang="pl-PL" sz="3600" b="1" dirty="0">
                <a:solidFill>
                  <a:srgbClr val="C00000"/>
                </a:solidFill>
              </a:rPr>
              <a:t>RELATED COSTS</a:t>
            </a:r>
            <a:endParaRPr lang="en-US" sz="3600" b="1" dirty="0">
              <a:solidFill>
                <a:srgbClr val="C00000"/>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40</a:t>
            </a:fld>
            <a:endParaRPr lang="en-GB">
              <a:solidFill>
                <a:srgbClr val="000000"/>
              </a:solidFill>
            </a:endParaRPr>
          </a:p>
        </p:txBody>
      </p:sp>
      <p:sp>
        <p:nvSpPr>
          <p:cNvPr id="4" name="Left-Right Arrow 3"/>
          <p:cNvSpPr/>
          <p:nvPr/>
        </p:nvSpPr>
        <p:spPr bwMode="auto">
          <a:xfrm>
            <a:off x="4724400" y="2590800"/>
            <a:ext cx="914400" cy="470916"/>
          </a:xfrm>
          <a:prstGeom prst="leftRightArrow">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3" name="Left-Right Arrow 2"/>
          <p:cNvSpPr/>
          <p:nvPr/>
        </p:nvSpPr>
        <p:spPr bwMode="auto">
          <a:xfrm>
            <a:off x="4107543" y="2590801"/>
            <a:ext cx="1066800" cy="470915"/>
          </a:xfrm>
          <a:prstGeom prst="leftRightArrow">
            <a:avLst/>
          </a:prstGeom>
          <a:solidFill>
            <a:schemeClr val="tx2"/>
          </a:solidFill>
          <a:ln>
            <a:no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smtClean="0">
              <a:ln>
                <a:noFill/>
              </a:ln>
              <a:solidFill>
                <a:schemeClr val="tx2"/>
              </a:solidFill>
              <a:effectLst/>
              <a:latin typeface="Verdana" pitchFamily="34" charset="0"/>
            </a:endParaRPr>
          </a:p>
        </p:txBody>
      </p:sp>
    </p:spTree>
    <p:extLst>
      <p:ext uri="{BB962C8B-B14F-4D97-AF65-F5344CB8AC3E}">
        <p14:creationId xmlns:p14="http://schemas.microsoft.com/office/powerpoint/2010/main" val="4106053953"/>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50825" y="1125538"/>
            <a:ext cx="8229600" cy="1143000"/>
          </a:xfrm>
        </p:spPr>
        <p:txBody>
          <a:bodyPr/>
          <a:lstStyle/>
          <a:p>
            <a:pPr indent="0" eaLnBrk="1" hangingPunct="1"/>
            <a:r>
              <a:rPr lang="en-GB" sz="3600" kern="1200" dirty="0">
                <a:solidFill>
                  <a:srgbClr val="C00000"/>
                </a:solidFill>
              </a:rPr>
              <a:t>PROJECT LEADER COSTS</a:t>
            </a:r>
          </a:p>
        </p:txBody>
      </p:sp>
      <p:sp>
        <p:nvSpPr>
          <p:cNvPr id="25603" name="Rectangle 3"/>
          <p:cNvSpPr>
            <a:spLocks noGrp="1" noChangeArrowheads="1"/>
          </p:cNvSpPr>
          <p:nvPr>
            <p:ph type="body" idx="1"/>
          </p:nvPr>
        </p:nvSpPr>
        <p:spPr>
          <a:xfrm>
            <a:off x="457200" y="1828800"/>
            <a:ext cx="8229600" cy="4525963"/>
          </a:xfrm>
        </p:spPr>
        <p:txBody>
          <a:bodyPr/>
          <a:lstStyle/>
          <a:p>
            <a:pPr marL="361950" indent="-361950" eaLnBrk="1" hangingPunct="1">
              <a:lnSpc>
                <a:spcPct val="90000"/>
              </a:lnSpc>
              <a:buFontTx/>
              <a:buNone/>
            </a:pPr>
            <a:r>
              <a:rPr lang="en-GB" sz="1600" dirty="0" smtClean="0"/>
              <a:t>	</a:t>
            </a:r>
          </a:p>
          <a:p>
            <a:pPr marL="361950" indent="-361950" eaLnBrk="1" hangingPunct="1">
              <a:lnSpc>
                <a:spcPct val="90000"/>
              </a:lnSpc>
              <a:buFontTx/>
              <a:buNone/>
            </a:pPr>
            <a:r>
              <a:rPr lang="en-GB" dirty="0" smtClean="0"/>
              <a:t>The Project Leader is required to spend at least </a:t>
            </a:r>
            <a:r>
              <a:rPr lang="en-GB" dirty="0" smtClean="0">
                <a:solidFill>
                  <a:srgbClr val="DC280A"/>
                </a:solidFill>
              </a:rPr>
              <a:t>3 days</a:t>
            </a:r>
            <a:r>
              <a:rPr lang="en-GB" dirty="0" smtClean="0"/>
              <a:t> in beneficiary administration every quarter</a:t>
            </a:r>
          </a:p>
          <a:p>
            <a:pPr marL="361950" indent="-361950" eaLnBrk="1" hangingPunct="1">
              <a:lnSpc>
                <a:spcPct val="90000"/>
              </a:lnSpc>
              <a:buFontTx/>
              <a:buNone/>
            </a:pPr>
            <a:endParaRPr lang="en-GB" dirty="0" smtClean="0"/>
          </a:p>
          <a:p>
            <a:pPr marL="361950" indent="-361950" eaLnBrk="1" hangingPunct="1">
              <a:lnSpc>
                <a:spcPct val="70000"/>
              </a:lnSpc>
              <a:buClr>
                <a:srgbClr val="0F5494"/>
              </a:buClr>
            </a:pPr>
            <a:r>
              <a:rPr lang="en-GB" dirty="0"/>
              <a:t>Project leader fees and 150% management costs</a:t>
            </a:r>
          </a:p>
          <a:p>
            <a:pPr marL="361950" indent="-361950" eaLnBrk="1" hangingPunct="1">
              <a:lnSpc>
                <a:spcPct val="70000"/>
              </a:lnSpc>
              <a:buClr>
                <a:srgbClr val="0F5494"/>
              </a:buClr>
            </a:pPr>
            <a:r>
              <a:rPr lang="en-GB" dirty="0" smtClean="0"/>
              <a:t>when acting as STE </a:t>
            </a:r>
          </a:p>
          <a:p>
            <a:pPr marL="361950" indent="-361950" eaLnBrk="1" hangingPunct="1">
              <a:lnSpc>
                <a:spcPct val="70000"/>
              </a:lnSpc>
              <a:buClr>
                <a:srgbClr val="0F5494"/>
              </a:buClr>
            </a:pPr>
            <a:r>
              <a:rPr lang="en-GB" dirty="0" smtClean="0"/>
              <a:t>Airfares</a:t>
            </a:r>
            <a:endParaRPr lang="en-GB" dirty="0"/>
          </a:p>
          <a:p>
            <a:pPr marL="361950" indent="-361950" eaLnBrk="1" hangingPunct="1">
              <a:lnSpc>
                <a:spcPct val="70000"/>
              </a:lnSpc>
              <a:buClr>
                <a:srgbClr val="0F5494"/>
              </a:buClr>
            </a:pPr>
            <a:r>
              <a:rPr lang="en-GB" dirty="0"/>
              <a:t>Per diem</a:t>
            </a:r>
          </a:p>
          <a:p>
            <a:pPr marL="0" indent="0" eaLnBrk="1" hangingPunct="1">
              <a:lnSpc>
                <a:spcPct val="70000"/>
              </a:lnSpc>
              <a:buClr>
                <a:srgbClr val="0F5494"/>
              </a:buClr>
              <a:buNone/>
            </a:pPr>
            <a:endParaRPr lang="en-GB" dirty="0"/>
          </a:p>
          <a:p>
            <a:pPr marL="361950" indent="-361950" eaLnBrk="1" hangingPunct="1">
              <a:lnSpc>
                <a:spcPct val="90000"/>
              </a:lnSpc>
              <a:buClr>
                <a:srgbClr val="0F5494"/>
              </a:buClr>
              <a:buFontTx/>
              <a:buNone/>
            </a:pPr>
            <a:r>
              <a:rPr lang="en-GB" dirty="0" smtClean="0"/>
              <a:t>	</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41</a:t>
            </a:fld>
            <a:endParaRPr lang="en-GB" dirty="0">
              <a:solidFill>
                <a:srgbClr val="000000"/>
              </a:solidFill>
            </a:endParaRPr>
          </a:p>
        </p:txBody>
      </p:sp>
    </p:spTree>
    <p:extLst>
      <p:ext uri="{BB962C8B-B14F-4D97-AF65-F5344CB8AC3E}">
        <p14:creationId xmlns:p14="http://schemas.microsoft.com/office/powerpoint/2010/main" val="4118937939"/>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BE" dirty="0" smtClean="0">
                <a:solidFill>
                  <a:srgbClr val="C00000"/>
                </a:solidFill>
              </a:rPr>
              <a:t>PER DIEMS</a:t>
            </a:r>
            <a:endParaRPr lang="en-GB" dirty="0">
              <a:solidFill>
                <a:srgbClr val="C00000"/>
              </a:solidFill>
            </a:endParaRPr>
          </a:p>
        </p:txBody>
      </p:sp>
      <p:sp>
        <p:nvSpPr>
          <p:cNvPr id="7" name="Content Placeholder 6"/>
          <p:cNvSpPr>
            <a:spLocks noGrp="1"/>
          </p:cNvSpPr>
          <p:nvPr>
            <p:ph idx="1"/>
          </p:nvPr>
        </p:nvSpPr>
        <p:spPr>
          <a:xfrm>
            <a:off x="457200" y="2492375"/>
            <a:ext cx="8229600" cy="3984625"/>
          </a:xfrm>
        </p:spPr>
        <p:txBody>
          <a:bodyPr/>
          <a:lstStyle/>
          <a:p>
            <a:r>
              <a:rPr lang="fr-BE" dirty="0" smtClean="0"/>
              <a:t>For RTA </a:t>
            </a:r>
            <a:r>
              <a:rPr lang="fr-BE" dirty="0" err="1" smtClean="0"/>
              <a:t>remains</a:t>
            </a:r>
            <a:r>
              <a:rPr lang="fr-BE" dirty="0" smtClean="0"/>
              <a:t> the </a:t>
            </a:r>
            <a:r>
              <a:rPr lang="fr-BE" dirty="0" err="1" smtClean="0"/>
              <a:t>same</a:t>
            </a:r>
            <a:r>
              <a:rPr lang="fr-BE" dirty="0" smtClean="0"/>
              <a:t> </a:t>
            </a:r>
            <a:r>
              <a:rPr lang="fr-BE" dirty="0" err="1" smtClean="0"/>
              <a:t>during</a:t>
            </a:r>
            <a:r>
              <a:rPr lang="fr-BE" dirty="0" smtClean="0"/>
              <a:t> the duration of </a:t>
            </a:r>
            <a:r>
              <a:rPr lang="fr-BE" dirty="0" err="1" smtClean="0"/>
              <a:t>project</a:t>
            </a:r>
            <a:endParaRPr lang="fr-BE" dirty="0" smtClean="0"/>
          </a:p>
          <a:p>
            <a:endParaRPr lang="fr-BE" dirty="0"/>
          </a:p>
          <a:p>
            <a:r>
              <a:rPr lang="fr-BE" dirty="0" smtClean="0"/>
              <a:t>For short </a:t>
            </a:r>
            <a:r>
              <a:rPr lang="fr-BE" dirty="0" err="1" smtClean="0"/>
              <a:t>term</a:t>
            </a:r>
            <a:r>
              <a:rPr lang="fr-BE" dirty="0" smtClean="0"/>
              <a:t> experts </a:t>
            </a:r>
            <a:r>
              <a:rPr lang="fr-BE" dirty="0" err="1" smtClean="0"/>
              <a:t>may</a:t>
            </a:r>
            <a:r>
              <a:rPr lang="fr-BE" dirty="0" smtClean="0"/>
              <a:t> </a:t>
            </a:r>
            <a:r>
              <a:rPr lang="fr-BE" dirty="0" err="1" smtClean="0"/>
              <a:t>vary</a:t>
            </a:r>
            <a:r>
              <a:rPr lang="fr-BE" dirty="0" smtClean="0"/>
              <a:t> </a:t>
            </a:r>
            <a:r>
              <a:rPr lang="fr-BE" dirty="0" err="1" smtClean="0"/>
              <a:t>during</a:t>
            </a:r>
            <a:r>
              <a:rPr lang="fr-BE" dirty="0" smtClean="0"/>
              <a:t> </a:t>
            </a:r>
            <a:r>
              <a:rPr lang="fr-BE" dirty="0" err="1" smtClean="0"/>
              <a:t>implementation</a:t>
            </a:r>
            <a:r>
              <a:rPr lang="fr-BE" dirty="0" smtClean="0"/>
              <a:t> of </a:t>
            </a:r>
            <a:r>
              <a:rPr lang="fr-BE" dirty="0" err="1" smtClean="0"/>
              <a:t>project</a:t>
            </a:r>
            <a:endParaRPr lang="fr-BE" dirty="0" smtClean="0"/>
          </a:p>
          <a:p>
            <a:endParaRPr lang="fr-BE" dirty="0"/>
          </a:p>
          <a:p>
            <a:r>
              <a:rPr lang="en-GB" dirty="0" smtClean="0"/>
              <a:t>Per Diems </a:t>
            </a:r>
            <a:r>
              <a:rPr lang="en-GB" dirty="0"/>
              <a:t>for STEs (per night, no halves)</a:t>
            </a:r>
          </a:p>
          <a:p>
            <a:endParaRPr lang="fr-BE" dirty="0" smtClean="0"/>
          </a:p>
          <a:p>
            <a:r>
              <a:rPr lang="fr-BE" dirty="0" smtClean="0"/>
              <a:t>Per </a:t>
            </a:r>
            <a:r>
              <a:rPr lang="fr-BE" dirty="0" err="1"/>
              <a:t>Diems</a:t>
            </a:r>
            <a:r>
              <a:rPr lang="fr-BE" dirty="0"/>
              <a:t> are maximums, </a:t>
            </a:r>
            <a:r>
              <a:rPr lang="fr-BE" dirty="0" err="1"/>
              <a:t>decided</a:t>
            </a:r>
            <a:r>
              <a:rPr lang="fr-BE" dirty="0"/>
              <a:t> by the PL</a:t>
            </a: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42</a:t>
            </a:fld>
            <a:endParaRPr lang="en-GB">
              <a:solidFill>
                <a:srgbClr val="000000"/>
              </a:solidFill>
            </a:endParaRPr>
          </a:p>
        </p:txBody>
      </p:sp>
    </p:spTree>
    <p:extLst>
      <p:ext uri="{BB962C8B-B14F-4D97-AF65-F5344CB8AC3E}">
        <p14:creationId xmlns:p14="http://schemas.microsoft.com/office/powerpoint/2010/main" val="5569741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990601"/>
            <a:ext cx="5715000" cy="59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50" name="Rectangle 2"/>
          <p:cNvSpPr>
            <a:spLocks noGrp="1" noChangeArrowheads="1"/>
          </p:cNvSpPr>
          <p:nvPr>
            <p:ph type="title"/>
          </p:nvPr>
        </p:nvSpPr>
        <p:spPr>
          <a:xfrm>
            <a:off x="179388" y="1125538"/>
            <a:ext cx="8229600" cy="869950"/>
          </a:xfrm>
        </p:spPr>
        <p:txBody>
          <a:bodyPr/>
          <a:lstStyle/>
          <a:p>
            <a:pPr indent="0" eaLnBrk="1" hangingPunct="1"/>
            <a:r>
              <a:rPr lang="en-GB" sz="3600" kern="1200" dirty="0">
                <a:solidFill>
                  <a:srgbClr val="C00000"/>
                </a:solidFill>
              </a:rPr>
              <a:t>VISIBILITY COSTS</a:t>
            </a:r>
          </a:p>
        </p:txBody>
      </p:sp>
      <p:sp>
        <p:nvSpPr>
          <p:cNvPr id="27651" name="Rectangle 3"/>
          <p:cNvSpPr>
            <a:spLocks noGrp="1" noChangeArrowheads="1"/>
          </p:cNvSpPr>
          <p:nvPr>
            <p:ph type="body" idx="1"/>
          </p:nvPr>
        </p:nvSpPr>
        <p:spPr>
          <a:xfrm>
            <a:off x="179388" y="1989138"/>
            <a:ext cx="8785225" cy="722312"/>
          </a:xfrm>
          <a:noFill/>
        </p:spPr>
        <p:txBody>
          <a:bodyPr lIns="0" rIns="0"/>
          <a:lstStyle/>
          <a:p>
            <a:pPr marL="0" indent="0" eaLnBrk="1" hangingPunct="1">
              <a:lnSpc>
                <a:spcPct val="90000"/>
              </a:lnSpc>
              <a:buFontTx/>
              <a:buNone/>
            </a:pPr>
            <a:r>
              <a:rPr lang="en-GB" sz="2000" smtClean="0"/>
              <a:t>Funds for the printing of posters, banners and other items promoting the activities and acknowledging the funding source (EU)</a:t>
            </a:r>
          </a:p>
          <a:p>
            <a:pPr marL="0" indent="0" algn="ctr" eaLnBrk="1" hangingPunct="1">
              <a:lnSpc>
                <a:spcPct val="90000"/>
              </a:lnSpc>
              <a:buFontTx/>
              <a:buNone/>
            </a:pPr>
            <a:endParaRPr lang="en-GB" smtClean="0"/>
          </a:p>
        </p:txBody>
      </p:sp>
      <p:sp>
        <p:nvSpPr>
          <p:cNvPr id="27652" name="Text Box 4"/>
          <p:cNvSpPr txBox="1">
            <a:spLocks noChangeArrowheads="1"/>
          </p:cNvSpPr>
          <p:nvPr/>
        </p:nvSpPr>
        <p:spPr bwMode="auto">
          <a:xfrm>
            <a:off x="5076825" y="2924175"/>
            <a:ext cx="27432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ctr" eaLnBrk="1" fontAlgn="base" hangingPunct="1">
              <a:lnSpc>
                <a:spcPct val="90000"/>
              </a:lnSpc>
              <a:spcBef>
                <a:spcPct val="20000"/>
              </a:spcBef>
              <a:spcAft>
                <a:spcPct val="0"/>
              </a:spcAft>
              <a:buClr>
                <a:srgbClr val="FFFF00"/>
              </a:buClr>
              <a:buFont typeface="Wingdings" pitchFamily="2" charset="2"/>
              <a:buNone/>
            </a:pPr>
            <a:r>
              <a:rPr lang="pl-PL" sz="2800" b="1" smtClean="0">
                <a:solidFill>
                  <a:srgbClr val="FF0000"/>
                </a:solidFill>
                <a:latin typeface="Times New Roman" pitchFamily="18" charset="0"/>
              </a:rPr>
              <a:t>Projects </a:t>
            </a:r>
            <a:r>
              <a:rPr lang="pl-PL" sz="2800" smtClean="0">
                <a:solidFill>
                  <a:srgbClr val="FF0000"/>
                </a:solidFill>
                <a:latin typeface="Times New Roman" pitchFamily="18" charset="0"/>
              </a:rPr>
              <a:t>&gt;</a:t>
            </a:r>
            <a:r>
              <a:rPr lang="pl-PL" sz="2800" b="1" smtClean="0">
                <a:solidFill>
                  <a:srgbClr val="FF0000"/>
                </a:solidFill>
                <a:latin typeface="Times New Roman" pitchFamily="18" charset="0"/>
              </a:rPr>
              <a:t> 1 M</a:t>
            </a:r>
            <a:r>
              <a:rPr lang="pl-PL" sz="2800" b="1" smtClean="0">
                <a:solidFill>
                  <a:srgbClr val="FF0000"/>
                </a:solidFill>
                <a:latin typeface="Times New Roman" pitchFamily="18" charset="0"/>
                <a:cs typeface="Times New Roman" pitchFamily="18" charset="0"/>
              </a:rPr>
              <a:t>€</a:t>
            </a:r>
            <a:endParaRPr lang="pl-PL" sz="2800" b="1" smtClean="0">
              <a:solidFill>
                <a:srgbClr val="FF0000"/>
              </a:solidFill>
              <a:latin typeface="Times New Roman" pitchFamily="18" charset="0"/>
            </a:endParaRPr>
          </a:p>
          <a:p>
            <a:pPr algn="ctr" eaLnBrk="1" fontAlgn="base" hangingPunct="1">
              <a:lnSpc>
                <a:spcPct val="90000"/>
              </a:lnSpc>
              <a:spcBef>
                <a:spcPct val="20000"/>
              </a:spcBef>
              <a:spcAft>
                <a:spcPct val="0"/>
              </a:spcAft>
              <a:buClr>
                <a:srgbClr val="FFFF00"/>
              </a:buClr>
              <a:buFont typeface="Wingdings" pitchFamily="2" charset="2"/>
              <a:buNone/>
            </a:pPr>
            <a:r>
              <a:rPr lang="en-US" sz="2800" b="1" smtClean="0">
                <a:latin typeface="Times New Roman" pitchFamily="18" charset="0"/>
              </a:rPr>
              <a:t>10</a:t>
            </a:r>
            <a:r>
              <a:rPr lang="pl-PL" sz="2800" b="1" smtClean="0">
                <a:latin typeface="Times New Roman" pitchFamily="18" charset="0"/>
              </a:rPr>
              <a:t> 000 euro</a:t>
            </a:r>
            <a:endParaRPr lang="en-US" sz="2800" b="1" smtClean="0">
              <a:latin typeface="Times New Roman" pitchFamily="18" charset="0"/>
            </a:endParaRPr>
          </a:p>
        </p:txBody>
      </p:sp>
      <p:sp>
        <p:nvSpPr>
          <p:cNvPr id="27653" name="Rectangle 5"/>
          <p:cNvSpPr>
            <a:spLocks noChangeArrowheads="1"/>
          </p:cNvSpPr>
          <p:nvPr/>
        </p:nvSpPr>
        <p:spPr bwMode="auto">
          <a:xfrm>
            <a:off x="1116013" y="2997200"/>
            <a:ext cx="2743200" cy="861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37160">
            <a:spAutoFit/>
          </a:bodyPr>
          <a:lstStyle/>
          <a:p>
            <a:pPr algn="ctr" fontAlgn="base">
              <a:lnSpc>
                <a:spcPct val="50000"/>
              </a:lnSpc>
              <a:spcBef>
                <a:spcPct val="50000"/>
              </a:spcBef>
              <a:spcAft>
                <a:spcPct val="0"/>
              </a:spcAft>
            </a:pPr>
            <a:r>
              <a:rPr lang="en-US" sz="2800" b="1" dirty="0" smtClean="0">
                <a:solidFill>
                  <a:srgbClr val="FF0000"/>
                </a:solidFill>
                <a:latin typeface="Times New Roman" pitchFamily="18" charset="0"/>
              </a:rPr>
              <a:t>Projects ≤</a:t>
            </a:r>
            <a:r>
              <a:rPr lang="en-US" sz="2800" dirty="0" smtClean="0">
                <a:solidFill>
                  <a:srgbClr val="000000"/>
                </a:solidFill>
                <a:latin typeface="Times New Roman" pitchFamily="18" charset="0"/>
                <a:sym typeface="Symbol" pitchFamily="18" charset="2"/>
              </a:rPr>
              <a:t> </a:t>
            </a:r>
            <a:r>
              <a:rPr lang="en-US" sz="2800" b="1" dirty="0" smtClean="0">
                <a:solidFill>
                  <a:srgbClr val="FF0000"/>
                </a:solidFill>
                <a:latin typeface="Times New Roman" pitchFamily="18" charset="0"/>
                <a:sym typeface="Symbol" pitchFamily="18" charset="2"/>
              </a:rPr>
              <a:t>1 M</a:t>
            </a:r>
            <a:r>
              <a:rPr lang="pl-PL" sz="2800" b="1" dirty="0" smtClean="0">
                <a:solidFill>
                  <a:srgbClr val="FF0000"/>
                </a:solidFill>
                <a:latin typeface="Times New Roman" pitchFamily="18" charset="0"/>
                <a:cs typeface="Times New Roman" pitchFamily="18" charset="0"/>
              </a:rPr>
              <a:t>€</a:t>
            </a:r>
            <a:endParaRPr lang="pl-PL" sz="2800" b="1" dirty="0" smtClean="0">
              <a:solidFill>
                <a:srgbClr val="FF0000"/>
              </a:solidFill>
              <a:latin typeface="Times New Roman" pitchFamily="18" charset="0"/>
            </a:endParaRPr>
          </a:p>
          <a:p>
            <a:pPr algn="ctr" fontAlgn="base">
              <a:lnSpc>
                <a:spcPct val="50000"/>
              </a:lnSpc>
              <a:spcBef>
                <a:spcPct val="50000"/>
              </a:spcBef>
              <a:spcAft>
                <a:spcPct val="0"/>
              </a:spcAft>
            </a:pPr>
            <a:r>
              <a:rPr lang="en-US" sz="2800" b="1" dirty="0" smtClean="0">
                <a:solidFill>
                  <a:srgbClr val="0F5494"/>
                </a:solidFill>
                <a:latin typeface="Times New Roman" pitchFamily="18" charset="0"/>
              </a:rPr>
              <a:t>5</a:t>
            </a:r>
            <a:r>
              <a:rPr lang="pl-PL" sz="2800" b="1" dirty="0" smtClean="0">
                <a:solidFill>
                  <a:srgbClr val="0F5494"/>
                </a:solidFill>
                <a:latin typeface="Times New Roman" pitchFamily="18" charset="0"/>
              </a:rPr>
              <a:t> 000 euro</a:t>
            </a:r>
            <a:endParaRPr lang="en-US" sz="2800" b="1" dirty="0" smtClean="0">
              <a:solidFill>
                <a:srgbClr val="0F5494"/>
              </a:solidFill>
              <a:latin typeface="Times New Roman" pitchFamily="18" charset="0"/>
            </a:endParaRPr>
          </a:p>
        </p:txBody>
      </p:sp>
      <p:sp>
        <p:nvSpPr>
          <p:cNvPr id="27654" name="Text Box 6"/>
          <p:cNvSpPr txBox="1">
            <a:spLocks noChangeArrowheads="1"/>
          </p:cNvSpPr>
          <p:nvPr/>
        </p:nvSpPr>
        <p:spPr bwMode="auto">
          <a:xfrm>
            <a:off x="611188" y="4508500"/>
            <a:ext cx="7924800" cy="1354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just" eaLnBrk="1" fontAlgn="base" hangingPunct="1">
              <a:lnSpc>
                <a:spcPct val="90000"/>
              </a:lnSpc>
              <a:spcBef>
                <a:spcPct val="50000"/>
              </a:spcBef>
              <a:spcAft>
                <a:spcPct val="0"/>
              </a:spcAft>
              <a:buClr>
                <a:srgbClr val="FFFF00"/>
              </a:buClr>
              <a:buFont typeface="Wingdings" pitchFamily="2" charset="2"/>
              <a:buNone/>
            </a:pPr>
            <a:r>
              <a:rPr lang="en-GB" sz="2000" b="1" dirty="0" smtClean="0">
                <a:latin typeface="+mn-lt"/>
                <a:cs typeface="Arial" pitchFamily="34" charset="0"/>
              </a:rPr>
              <a:t>The funding source (EU) must be acknowledged on all documents, products and at events within the project. </a:t>
            </a:r>
          </a:p>
          <a:p>
            <a:pPr algn="just" eaLnBrk="1" fontAlgn="base" hangingPunct="1">
              <a:lnSpc>
                <a:spcPct val="90000"/>
              </a:lnSpc>
              <a:spcBef>
                <a:spcPct val="50000"/>
              </a:spcBef>
              <a:spcAft>
                <a:spcPct val="0"/>
              </a:spcAft>
              <a:buClr>
                <a:srgbClr val="FFFF00"/>
              </a:buClr>
              <a:buFont typeface="Wingdings" pitchFamily="2" charset="2"/>
              <a:buNone/>
            </a:pPr>
            <a:r>
              <a:rPr lang="en-GB" sz="2000" b="1" dirty="0" smtClean="0">
                <a:latin typeface="+mn-lt"/>
                <a:cs typeface="Arial" pitchFamily="34" charset="0"/>
              </a:rPr>
              <a:t>As a minimum, the EU logo should be displayed</a:t>
            </a:r>
          </a:p>
        </p:txBody>
      </p:sp>
      <p:sp>
        <p:nvSpPr>
          <p:cNvPr id="27655" name="Rectangle 7"/>
          <p:cNvSpPr>
            <a:spLocks noChangeArrowheads="1"/>
          </p:cNvSpPr>
          <p:nvPr/>
        </p:nvSpPr>
        <p:spPr bwMode="auto">
          <a:xfrm>
            <a:off x="755650" y="2781300"/>
            <a:ext cx="7543800" cy="1219200"/>
          </a:xfrm>
          <a:prstGeom prst="rect">
            <a:avLst/>
          </a:prstGeom>
          <a:noFill/>
          <a:ln w="9525">
            <a:solidFill>
              <a:srgbClr val="CC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200" smtClean="0">
              <a:solidFill>
                <a:srgbClr val="0F5494"/>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43</a:t>
            </a:fld>
            <a:endParaRPr lang="en-GB">
              <a:solidFill>
                <a:srgbClr val="000000"/>
              </a:solidFill>
            </a:endParaRPr>
          </a:p>
        </p:txBody>
      </p:sp>
    </p:spTree>
    <p:extLst>
      <p:ext uri="{BB962C8B-B14F-4D97-AF65-F5344CB8AC3E}">
        <p14:creationId xmlns:p14="http://schemas.microsoft.com/office/powerpoint/2010/main" val="2382956320"/>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0018" y="1295400"/>
            <a:ext cx="8229600" cy="990600"/>
          </a:xfrm>
        </p:spPr>
        <p:txBody>
          <a:bodyPr/>
          <a:lstStyle/>
          <a:p>
            <a:pPr indent="0" eaLnBrk="1" hangingPunct="1"/>
            <a:r>
              <a:rPr lang="en-GB" sz="3600" kern="1200" dirty="0">
                <a:solidFill>
                  <a:srgbClr val="C00000"/>
                </a:solidFill>
              </a:rPr>
              <a:t>ELIGIBLE COSTS IN </a:t>
            </a:r>
            <a:r>
              <a:rPr lang="en-GB" sz="3600" kern="1200" dirty="0" smtClean="0">
                <a:solidFill>
                  <a:srgbClr val="C00000"/>
                </a:solidFill>
              </a:rPr>
              <a:t>STUDY VISITS</a:t>
            </a:r>
            <a:endParaRPr lang="en-GB" sz="3600" kern="1200" dirty="0">
              <a:solidFill>
                <a:srgbClr val="C00000"/>
              </a:solidFill>
            </a:endParaRPr>
          </a:p>
        </p:txBody>
      </p:sp>
      <p:sp>
        <p:nvSpPr>
          <p:cNvPr id="30723" name="Rectangle 3"/>
          <p:cNvSpPr>
            <a:spLocks noGrp="1" noChangeArrowheads="1"/>
          </p:cNvSpPr>
          <p:nvPr>
            <p:ph type="body" idx="1"/>
          </p:nvPr>
        </p:nvSpPr>
        <p:spPr>
          <a:xfrm>
            <a:off x="468313" y="2205038"/>
            <a:ext cx="8229600" cy="4348162"/>
          </a:xfrm>
        </p:spPr>
        <p:txBody>
          <a:bodyPr/>
          <a:lstStyle/>
          <a:p>
            <a:pPr marL="271463" indent="-271463" eaLnBrk="1" hangingPunct="1">
              <a:buClr>
                <a:srgbClr val="0F5494"/>
              </a:buClr>
            </a:pPr>
            <a:endParaRPr lang="en-GB" dirty="0" smtClean="0"/>
          </a:p>
          <a:p>
            <a:pPr marL="271463" indent="-271463" eaLnBrk="1" hangingPunct="1">
              <a:buClr>
                <a:srgbClr val="0F5494"/>
              </a:buClr>
            </a:pPr>
            <a:r>
              <a:rPr lang="en-GB" dirty="0" smtClean="0"/>
              <a:t>Per diems for BA participants</a:t>
            </a:r>
          </a:p>
          <a:p>
            <a:pPr marL="271463" indent="-271463" eaLnBrk="1" hangingPunct="1">
              <a:buClr>
                <a:srgbClr val="0F5494"/>
              </a:buClr>
            </a:pPr>
            <a:r>
              <a:rPr lang="en-GB" dirty="0" smtClean="0"/>
              <a:t>Interpretation (for instance max. €300 per day)</a:t>
            </a:r>
          </a:p>
          <a:p>
            <a:pPr marL="271463" indent="-271463" eaLnBrk="1" hangingPunct="1">
              <a:buClr>
                <a:srgbClr val="0F5494"/>
              </a:buClr>
            </a:pPr>
            <a:r>
              <a:rPr lang="en-GB" dirty="0" smtClean="0"/>
              <a:t>Incidental fee 10€ for the host administration per BA participant</a:t>
            </a:r>
            <a:endParaRPr lang="en-GB" dirty="0"/>
          </a:p>
          <a:p>
            <a:pPr marL="271463" indent="-271463" eaLnBrk="1" hangingPunct="1">
              <a:buClr>
                <a:srgbClr val="0F5494"/>
              </a:buClr>
            </a:pPr>
            <a:endParaRPr lang="en-GB" dirty="0" smtClean="0"/>
          </a:p>
          <a:p>
            <a:pPr marL="271463" indent="-271463" algn="just" eaLnBrk="1" hangingPunct="1">
              <a:buClr>
                <a:srgbClr val="4A474D"/>
              </a:buClr>
              <a:buFont typeface="Wingdings" pitchFamily="2" charset="2"/>
              <a:buNone/>
            </a:pPr>
            <a:r>
              <a:rPr lang="en-GB" dirty="0" smtClean="0"/>
              <a:t>	</a:t>
            </a:r>
            <a:r>
              <a:rPr lang="en-GB" sz="2000" dirty="0" smtClean="0"/>
              <a:t>NB: Hiring a </a:t>
            </a:r>
            <a:r>
              <a:rPr lang="en-GB" sz="2000" b="1" dirty="0" smtClean="0">
                <a:solidFill>
                  <a:schemeClr val="accent2"/>
                </a:solidFill>
              </a:rPr>
              <a:t>BC interpreter or to be accompanied by the RTA assistant/or interpreter/translator of the project (when applicable) </a:t>
            </a:r>
            <a:r>
              <a:rPr lang="en-GB" sz="2000" dirty="0" smtClean="0"/>
              <a:t>is recommended if the cost, including travel and per diem, is lower than the cost of hiring an interpreter in the MS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44</a:t>
            </a:fld>
            <a:endParaRPr lang="en-GB">
              <a:solidFill>
                <a:srgbClr val="000000"/>
              </a:solidFill>
            </a:endParaRPr>
          </a:p>
        </p:txBody>
      </p:sp>
    </p:spTree>
    <p:extLst>
      <p:ext uri="{BB962C8B-B14F-4D97-AF65-F5344CB8AC3E}">
        <p14:creationId xmlns:p14="http://schemas.microsoft.com/office/powerpoint/2010/main" val="3915027437"/>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1750" y="1196975"/>
            <a:ext cx="8229600" cy="855663"/>
          </a:xfrm>
        </p:spPr>
        <p:txBody>
          <a:bodyPr/>
          <a:lstStyle/>
          <a:p>
            <a:pPr indent="0" eaLnBrk="1" hangingPunct="1"/>
            <a:r>
              <a:rPr lang="en-GB" sz="3600" kern="1200" dirty="0">
                <a:solidFill>
                  <a:srgbClr val="C00000"/>
                </a:solidFill>
              </a:rPr>
              <a:t>SHORT TERM EXPERTS FEES</a:t>
            </a:r>
          </a:p>
        </p:txBody>
      </p:sp>
      <p:sp>
        <p:nvSpPr>
          <p:cNvPr id="31747" name="Rectangle 3"/>
          <p:cNvSpPr>
            <a:spLocks noGrp="1" noChangeArrowheads="1"/>
          </p:cNvSpPr>
          <p:nvPr>
            <p:ph type="body" idx="1"/>
          </p:nvPr>
        </p:nvSpPr>
        <p:spPr>
          <a:xfrm>
            <a:off x="468313" y="2060575"/>
            <a:ext cx="8229600" cy="4525963"/>
          </a:xfrm>
        </p:spPr>
        <p:txBody>
          <a:bodyPr/>
          <a:lstStyle/>
          <a:p>
            <a:pPr indent="-282575" algn="ctr" eaLnBrk="1" hangingPunct="1">
              <a:lnSpc>
                <a:spcPct val="80000"/>
              </a:lnSpc>
              <a:buClr>
                <a:srgbClr val="FFFF00"/>
              </a:buClr>
              <a:buFont typeface="Wingdings" pitchFamily="2" charset="2"/>
              <a:buNone/>
            </a:pPr>
            <a:endParaRPr lang="en-GB" sz="1600" dirty="0" smtClean="0">
              <a:solidFill>
                <a:srgbClr val="DC280A"/>
              </a:solidFill>
            </a:endParaRPr>
          </a:p>
          <a:p>
            <a:pPr indent="-282575" algn="ctr" eaLnBrk="1" hangingPunct="1">
              <a:lnSpc>
                <a:spcPct val="80000"/>
              </a:lnSpc>
              <a:buClr>
                <a:srgbClr val="FFFF00"/>
              </a:buClr>
              <a:buFont typeface="Wingdings" pitchFamily="2" charset="2"/>
              <a:buNone/>
            </a:pPr>
            <a:r>
              <a:rPr lang="en-GB" dirty="0" smtClean="0">
                <a:solidFill>
                  <a:srgbClr val="DC280A"/>
                </a:solidFill>
              </a:rPr>
              <a:t>PUBLIC ADMINISTRATION</a:t>
            </a:r>
          </a:p>
          <a:p>
            <a:pPr indent="-282575" eaLnBrk="1" hangingPunct="1">
              <a:lnSpc>
                <a:spcPct val="80000"/>
              </a:lnSpc>
              <a:buClr>
                <a:srgbClr val="FFFF00"/>
              </a:buClr>
              <a:buFont typeface="Wingdings" pitchFamily="2" charset="2"/>
              <a:buNone/>
            </a:pPr>
            <a:r>
              <a:rPr lang="en-GB" dirty="0" smtClean="0"/>
              <a:t>Civil servants 	 			€ 250</a:t>
            </a:r>
          </a:p>
          <a:p>
            <a:pPr indent="-282575" algn="ctr" eaLnBrk="1" hangingPunct="1">
              <a:buClr>
                <a:srgbClr val="FFFF00"/>
              </a:buClr>
              <a:buFont typeface="Wingdings" pitchFamily="2" charset="2"/>
              <a:buNone/>
            </a:pPr>
            <a:r>
              <a:rPr lang="en-GB" dirty="0" smtClean="0">
                <a:solidFill>
                  <a:srgbClr val="DC280A"/>
                </a:solidFill>
              </a:rPr>
              <a:t>MANDATED BODY</a:t>
            </a:r>
          </a:p>
          <a:p>
            <a:pPr indent="-282575" eaLnBrk="1" hangingPunct="1">
              <a:buClr>
                <a:srgbClr val="FFFF00"/>
              </a:buClr>
              <a:buFont typeface="Wingdings" pitchFamily="2" charset="2"/>
              <a:buNone/>
            </a:pPr>
            <a:r>
              <a:rPr lang="en-GB" dirty="0" smtClean="0"/>
              <a:t>Class 1 expert 	 			€ 250</a:t>
            </a:r>
          </a:p>
          <a:p>
            <a:pPr indent="-282575" eaLnBrk="1" hangingPunct="1">
              <a:lnSpc>
                <a:spcPct val="70000"/>
              </a:lnSpc>
              <a:buClr>
                <a:srgbClr val="FFFF00"/>
              </a:buClr>
              <a:buFont typeface="Wingdings" pitchFamily="2" charset="2"/>
              <a:buNone/>
            </a:pPr>
            <a:r>
              <a:rPr lang="en-GB" sz="1800" dirty="0" smtClean="0"/>
              <a:t>(Minimum 3 years of relevant experience)</a:t>
            </a:r>
          </a:p>
          <a:p>
            <a:pPr indent="-282575" eaLnBrk="1" hangingPunct="1">
              <a:lnSpc>
                <a:spcPct val="80000"/>
              </a:lnSpc>
              <a:buClr>
                <a:srgbClr val="FFFF00"/>
              </a:buClr>
              <a:buFont typeface="Wingdings" pitchFamily="2" charset="2"/>
              <a:buNone/>
            </a:pPr>
            <a:endParaRPr lang="en-GB" dirty="0" smtClean="0"/>
          </a:p>
          <a:p>
            <a:pPr indent="-282575" eaLnBrk="1" hangingPunct="1">
              <a:lnSpc>
                <a:spcPct val="80000"/>
              </a:lnSpc>
              <a:buClr>
                <a:srgbClr val="FFFF00"/>
              </a:buClr>
              <a:buFont typeface="Wingdings" pitchFamily="2" charset="2"/>
              <a:buNone/>
            </a:pPr>
            <a:r>
              <a:rPr lang="en-GB" dirty="0" smtClean="0"/>
              <a:t>Class 2 expert 				€ 350</a:t>
            </a:r>
          </a:p>
          <a:p>
            <a:pPr indent="-282575" eaLnBrk="1" hangingPunct="1">
              <a:lnSpc>
                <a:spcPct val="80000"/>
              </a:lnSpc>
              <a:buClr>
                <a:srgbClr val="FFFF00"/>
              </a:buClr>
              <a:buFont typeface="Wingdings" pitchFamily="2" charset="2"/>
              <a:buNone/>
            </a:pPr>
            <a:r>
              <a:rPr lang="en-GB" sz="1800" dirty="0" smtClean="0"/>
              <a:t>(Minimum 8 years of experience, work in non-EU countries)</a:t>
            </a:r>
          </a:p>
          <a:p>
            <a:pPr indent="-282575" eaLnBrk="1" hangingPunct="1">
              <a:lnSpc>
                <a:spcPct val="70000"/>
              </a:lnSpc>
              <a:buClr>
                <a:srgbClr val="FFFF00"/>
              </a:buClr>
              <a:buFont typeface="Wingdings" pitchFamily="2" charset="2"/>
              <a:buNone/>
            </a:pPr>
            <a:endParaRPr lang="en-GB" dirty="0" smtClean="0"/>
          </a:p>
          <a:p>
            <a:pPr indent="-282575" eaLnBrk="1" hangingPunct="1">
              <a:lnSpc>
                <a:spcPct val="70000"/>
              </a:lnSpc>
              <a:buClr>
                <a:srgbClr val="FFFF00"/>
              </a:buClr>
              <a:buFont typeface="Wingdings" pitchFamily="2" charset="2"/>
              <a:buNone/>
            </a:pPr>
            <a:r>
              <a:rPr lang="en-GB" dirty="0" smtClean="0"/>
              <a:t>Class 3 expert</a:t>
            </a:r>
            <a:r>
              <a:rPr lang="en-GB" b="1" dirty="0" smtClean="0">
                <a:solidFill>
                  <a:schemeClr val="accent2"/>
                </a:solidFill>
              </a:rPr>
              <a:t> 	 			</a:t>
            </a:r>
            <a:r>
              <a:rPr lang="en-GB" dirty="0" smtClean="0"/>
              <a:t>€ 450</a:t>
            </a:r>
          </a:p>
          <a:p>
            <a:pPr indent="-282575" eaLnBrk="1" hangingPunct="1">
              <a:lnSpc>
                <a:spcPct val="70000"/>
              </a:lnSpc>
              <a:buClr>
                <a:srgbClr val="FFFF00"/>
              </a:buClr>
              <a:buFont typeface="Wingdings" pitchFamily="2" charset="2"/>
              <a:buNone/>
            </a:pPr>
            <a:r>
              <a:rPr lang="en-GB" sz="1800" dirty="0" smtClean="0"/>
              <a:t>(Minimum 15 years of experience, high-level staff)</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45</a:t>
            </a:fld>
            <a:endParaRPr lang="en-GB">
              <a:solidFill>
                <a:srgbClr val="000000"/>
              </a:solidFill>
            </a:endParaRPr>
          </a:p>
        </p:txBody>
      </p:sp>
    </p:spTree>
    <p:extLst>
      <p:ext uri="{BB962C8B-B14F-4D97-AF65-F5344CB8AC3E}">
        <p14:creationId xmlns:p14="http://schemas.microsoft.com/office/powerpoint/2010/main" val="3482315873"/>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sz="3600" kern="1200" dirty="0">
                <a:solidFill>
                  <a:srgbClr val="C00000"/>
                </a:solidFill>
              </a:rPr>
              <a:t>Class 3 expert</a:t>
            </a:r>
          </a:p>
        </p:txBody>
      </p:sp>
      <p:sp>
        <p:nvSpPr>
          <p:cNvPr id="6" name="Content Placeholder 5"/>
          <p:cNvSpPr>
            <a:spLocks noGrp="1"/>
          </p:cNvSpPr>
          <p:nvPr>
            <p:ph idx="1"/>
          </p:nvPr>
        </p:nvSpPr>
        <p:spPr>
          <a:xfrm>
            <a:off x="457200" y="2209800"/>
            <a:ext cx="8229600" cy="3529013"/>
          </a:xfrm>
        </p:spPr>
        <p:txBody>
          <a:bodyPr/>
          <a:lstStyle/>
          <a:p>
            <a:pPr algn="just"/>
            <a:r>
              <a:rPr lang="en-GB" sz="2000" dirty="0" smtClean="0"/>
              <a:t>"Personal </a:t>
            </a:r>
            <a:r>
              <a:rPr lang="en-GB" sz="2000" dirty="0"/>
              <a:t>experience in the implementation of institutional aspects targeted by the Twinning project: </a:t>
            </a:r>
            <a:r>
              <a:rPr lang="en-GB" sz="2000" b="1" dirty="0"/>
              <a:t>minimum 15 years</a:t>
            </a:r>
            <a:r>
              <a:rPr lang="en-GB" sz="2000" dirty="0"/>
              <a:t>.</a:t>
            </a:r>
          </a:p>
          <a:p>
            <a:pPr algn="just"/>
            <a:r>
              <a:rPr lang="en-GB" sz="2000" b="1" dirty="0"/>
              <a:t>In addition</a:t>
            </a:r>
            <a:r>
              <a:rPr lang="en-GB" sz="2000" dirty="0"/>
              <a:t> to the above and to the qualifications expected of </a:t>
            </a:r>
            <a:r>
              <a:rPr lang="en-GB" sz="2000" b="1" dirty="0"/>
              <a:t>senior experts</a:t>
            </a:r>
            <a:r>
              <a:rPr lang="en-GB" sz="2000" dirty="0"/>
              <a:t>, </a:t>
            </a:r>
            <a:r>
              <a:rPr lang="en-GB" sz="2000" b="1" dirty="0"/>
              <a:t>special counsellors </a:t>
            </a:r>
            <a:r>
              <a:rPr lang="en-GB" sz="2000" dirty="0"/>
              <a:t>will be past or present holders of a </a:t>
            </a:r>
            <a:r>
              <a:rPr lang="en-GB" sz="2000" b="1" dirty="0"/>
              <a:t>high-level post </a:t>
            </a:r>
            <a:r>
              <a:rPr lang="en-GB" sz="2000" dirty="0"/>
              <a:t>(junior minister, head of a government department or head or chairman of a public or private sector body with a record of government work, or equivalent).</a:t>
            </a:r>
          </a:p>
          <a:p>
            <a:pPr algn="just"/>
            <a:r>
              <a:rPr lang="en-GB" sz="2000" u="sng" dirty="0"/>
              <a:t>This category is strictly reserved for individuals with </a:t>
            </a:r>
            <a:r>
              <a:rPr lang="en-GB" sz="2000" b="1" u="sng" dirty="0"/>
              <a:t>exceptional</a:t>
            </a:r>
            <a:r>
              <a:rPr lang="en-GB" sz="2000" u="sng" dirty="0"/>
              <a:t> experience</a:t>
            </a:r>
            <a:r>
              <a:rPr lang="en-GB" sz="2000" dirty="0"/>
              <a:t>, whose contribution to the Twinning project justifies the high rating and associated costs</a:t>
            </a:r>
            <a:r>
              <a:rPr lang="en-GB" sz="2000" dirty="0" smtClean="0"/>
              <a:t>."</a:t>
            </a:r>
            <a:endParaRPr lang="en-GB" sz="2000"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46</a:t>
            </a:fld>
            <a:endParaRPr lang="en-GB">
              <a:solidFill>
                <a:srgbClr val="000000"/>
              </a:solidFill>
            </a:endParaRPr>
          </a:p>
        </p:txBody>
      </p:sp>
    </p:spTree>
    <p:extLst>
      <p:ext uri="{BB962C8B-B14F-4D97-AF65-F5344CB8AC3E}">
        <p14:creationId xmlns:p14="http://schemas.microsoft.com/office/powerpoint/2010/main" val="331448871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23850" y="1196975"/>
            <a:ext cx="8229600" cy="855663"/>
          </a:xfrm>
        </p:spPr>
        <p:txBody>
          <a:bodyPr/>
          <a:lstStyle/>
          <a:p>
            <a:pPr indent="0" eaLnBrk="1" hangingPunct="1"/>
            <a:r>
              <a:rPr lang="en-GB" sz="3600" kern="1200" dirty="0">
                <a:solidFill>
                  <a:srgbClr val="C00000"/>
                </a:solidFill>
              </a:rPr>
              <a:t>PRIVATE SECTOR INPUTS</a:t>
            </a:r>
          </a:p>
        </p:txBody>
      </p:sp>
      <p:sp>
        <p:nvSpPr>
          <p:cNvPr id="32771" name="Rectangle 3"/>
          <p:cNvSpPr>
            <a:spLocks noGrp="1" noChangeArrowheads="1"/>
          </p:cNvSpPr>
          <p:nvPr>
            <p:ph type="body" idx="1"/>
          </p:nvPr>
        </p:nvSpPr>
        <p:spPr>
          <a:xfrm>
            <a:off x="381000" y="1752600"/>
            <a:ext cx="8229600" cy="4525963"/>
          </a:xfrm>
        </p:spPr>
        <p:txBody>
          <a:bodyPr/>
          <a:lstStyle/>
          <a:p>
            <a:pPr indent="-282575" eaLnBrk="1" hangingPunct="1">
              <a:lnSpc>
                <a:spcPct val="90000"/>
              </a:lnSpc>
              <a:buClr>
                <a:srgbClr val="FFFF00"/>
              </a:buClr>
              <a:buFont typeface="Wingdings" pitchFamily="2" charset="2"/>
              <a:buNone/>
            </a:pPr>
            <a:endParaRPr lang="en-GB" sz="1600" dirty="0" smtClean="0"/>
          </a:p>
          <a:p>
            <a:pPr indent="-282575" eaLnBrk="1" hangingPunct="1">
              <a:lnSpc>
                <a:spcPct val="90000"/>
              </a:lnSpc>
              <a:buFontTx/>
              <a:buNone/>
            </a:pPr>
            <a:endParaRPr lang="en-GB" sz="1600" dirty="0" smtClean="0"/>
          </a:p>
          <a:p>
            <a:pPr indent="-282575" eaLnBrk="1" hangingPunct="1">
              <a:lnSpc>
                <a:spcPct val="90000"/>
              </a:lnSpc>
              <a:buClr>
                <a:srgbClr val="0F5494"/>
              </a:buClr>
            </a:pPr>
            <a:r>
              <a:rPr lang="en-GB" dirty="0" smtClean="0">
                <a:solidFill>
                  <a:srgbClr val="DC280A"/>
                </a:solidFill>
              </a:rPr>
              <a:t>Supply of Goods</a:t>
            </a:r>
            <a:r>
              <a:rPr lang="en-GB" dirty="0" smtClean="0"/>
              <a:t>: Limited to € </a:t>
            </a:r>
            <a:r>
              <a:rPr lang="en-GB" dirty="0">
                <a:solidFill>
                  <a:srgbClr val="FF0000"/>
                </a:solidFill>
              </a:rPr>
              <a:t>5000</a:t>
            </a:r>
            <a:r>
              <a:rPr lang="en-GB" dirty="0" smtClean="0"/>
              <a:t> for each TW project</a:t>
            </a:r>
          </a:p>
          <a:p>
            <a:pPr indent="-282575" eaLnBrk="1" hangingPunct="1">
              <a:lnSpc>
                <a:spcPct val="90000"/>
              </a:lnSpc>
              <a:buClr>
                <a:srgbClr val="0F5494"/>
              </a:buClr>
            </a:pPr>
            <a:endParaRPr lang="en-GB" dirty="0" smtClean="0"/>
          </a:p>
          <a:p>
            <a:pPr indent="-282575" eaLnBrk="1" hangingPunct="1">
              <a:lnSpc>
                <a:spcPct val="90000"/>
              </a:lnSpc>
              <a:buClr>
                <a:srgbClr val="0F5494"/>
              </a:buClr>
            </a:pPr>
            <a:r>
              <a:rPr lang="en-GB" dirty="0" smtClean="0">
                <a:solidFill>
                  <a:srgbClr val="DC280A"/>
                </a:solidFill>
              </a:rPr>
              <a:t>Supply of Services</a:t>
            </a:r>
            <a:r>
              <a:rPr lang="en-GB" dirty="0" smtClean="0"/>
              <a:t>: Limited to € </a:t>
            </a:r>
            <a:r>
              <a:rPr lang="en-GB" dirty="0" smtClean="0">
                <a:solidFill>
                  <a:srgbClr val="FF0000"/>
                </a:solidFill>
              </a:rPr>
              <a:t>10000</a:t>
            </a:r>
            <a:r>
              <a:rPr lang="en-GB" dirty="0" smtClean="0"/>
              <a:t> per budget item (per activity)</a:t>
            </a:r>
          </a:p>
          <a:p>
            <a:pPr indent="-282575" eaLnBrk="1" hangingPunct="1">
              <a:lnSpc>
                <a:spcPct val="90000"/>
              </a:lnSpc>
              <a:buClr>
                <a:srgbClr val="0F5494"/>
              </a:buClr>
            </a:pPr>
            <a:endParaRPr lang="en-GB" dirty="0" smtClean="0"/>
          </a:p>
          <a:p>
            <a:pPr indent="-282575" eaLnBrk="1" hangingPunct="1">
              <a:lnSpc>
                <a:spcPct val="90000"/>
              </a:lnSpc>
              <a:buClr>
                <a:srgbClr val="0F5494"/>
              </a:buClr>
            </a:pPr>
            <a:r>
              <a:rPr lang="en-GB" dirty="0" smtClean="0"/>
              <a:t>In both cases a single tender procedure is managed by the MS PL</a:t>
            </a:r>
          </a:p>
          <a:p>
            <a:pPr marL="60325" indent="0" eaLnBrk="1" hangingPunct="1">
              <a:lnSpc>
                <a:spcPct val="90000"/>
              </a:lnSpc>
              <a:buClr>
                <a:srgbClr val="0F5494"/>
              </a:buClr>
              <a:buNone/>
            </a:pPr>
            <a:endParaRPr lang="fr-BE" b="1" dirty="0">
              <a:solidFill>
                <a:srgbClr val="000099"/>
              </a:solidFill>
            </a:endParaRPr>
          </a:p>
          <a:p>
            <a:pPr indent="-282575" eaLnBrk="1" hangingPunct="1">
              <a:lnSpc>
                <a:spcPct val="90000"/>
              </a:lnSpc>
              <a:buClr>
                <a:srgbClr val="0F5494"/>
              </a:buClr>
            </a:pPr>
            <a:r>
              <a:rPr lang="fr-BE" b="1" dirty="0"/>
              <a:t>In </a:t>
            </a:r>
            <a:r>
              <a:rPr lang="fr-BE" b="1" dirty="0" err="1"/>
              <a:t>special</a:t>
            </a:r>
            <a:r>
              <a:rPr lang="fr-BE" b="1" dirty="0"/>
              <a:t> cases, the tender </a:t>
            </a:r>
            <a:r>
              <a:rPr lang="fr-BE" b="1" dirty="0" err="1"/>
              <a:t>can</a:t>
            </a:r>
            <a:r>
              <a:rPr lang="fr-BE" b="1" dirty="0"/>
              <a:t> </a:t>
            </a:r>
            <a:r>
              <a:rPr lang="fr-BE" b="1" dirty="0" err="1"/>
              <a:t>be</a:t>
            </a:r>
            <a:r>
              <a:rPr lang="fr-BE" b="1" dirty="0"/>
              <a:t> </a:t>
            </a:r>
            <a:r>
              <a:rPr lang="fr-BE" b="1" dirty="0" err="1"/>
              <a:t>managed</a:t>
            </a:r>
            <a:r>
              <a:rPr lang="fr-BE" b="1" dirty="0"/>
              <a:t> by the CA </a:t>
            </a:r>
            <a:endParaRPr lang="en-GB" b="1" dirty="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47</a:t>
            </a:fld>
            <a:endParaRPr lang="en-GB">
              <a:solidFill>
                <a:srgbClr val="000000"/>
              </a:solidFill>
            </a:endParaRPr>
          </a:p>
        </p:txBody>
      </p:sp>
    </p:spTree>
    <p:extLst>
      <p:ext uri="{BB962C8B-B14F-4D97-AF65-F5344CB8AC3E}">
        <p14:creationId xmlns:p14="http://schemas.microsoft.com/office/powerpoint/2010/main" val="4210011918"/>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23850" y="1196975"/>
            <a:ext cx="8229600" cy="874713"/>
          </a:xfrm>
        </p:spPr>
        <p:txBody>
          <a:bodyPr/>
          <a:lstStyle/>
          <a:p>
            <a:pPr indent="0" eaLnBrk="1" hangingPunct="1"/>
            <a:r>
              <a:rPr lang="en-GB" sz="3600" kern="1200" dirty="0" smtClean="0">
                <a:solidFill>
                  <a:srgbClr val="C00000"/>
                </a:solidFill>
              </a:rPr>
              <a:t/>
            </a:r>
            <a:br>
              <a:rPr lang="en-GB" sz="3600" kern="1200" dirty="0" smtClean="0">
                <a:solidFill>
                  <a:srgbClr val="C00000"/>
                </a:solidFill>
              </a:rPr>
            </a:br>
            <a:r>
              <a:rPr lang="en-GB" sz="3200" kern="1200" dirty="0" smtClean="0">
                <a:solidFill>
                  <a:srgbClr val="C00000"/>
                </a:solidFill>
              </a:rPr>
              <a:t>CONTRACT </a:t>
            </a:r>
            <a:r>
              <a:rPr lang="en-GB" sz="3200" kern="1200" dirty="0">
                <a:solidFill>
                  <a:srgbClr val="C00000"/>
                </a:solidFill>
              </a:rPr>
              <a:t>PREPARATION COSTS</a:t>
            </a:r>
          </a:p>
        </p:txBody>
      </p:sp>
      <p:sp>
        <p:nvSpPr>
          <p:cNvPr id="26627" name="Rectangle 3"/>
          <p:cNvSpPr>
            <a:spLocks noGrp="1" noChangeArrowheads="1"/>
          </p:cNvSpPr>
          <p:nvPr>
            <p:ph type="body" idx="1"/>
          </p:nvPr>
        </p:nvSpPr>
        <p:spPr>
          <a:xfrm>
            <a:off x="468313" y="2312988"/>
            <a:ext cx="8207375" cy="654050"/>
          </a:xfrm>
          <a:noFill/>
        </p:spPr>
        <p:txBody>
          <a:bodyPr lIns="0" tIns="0" rIns="0" bIns="0" anchor="ctr"/>
          <a:lstStyle/>
          <a:p>
            <a:pPr marL="0" indent="0" eaLnBrk="1" hangingPunct="1">
              <a:lnSpc>
                <a:spcPct val="90000"/>
              </a:lnSpc>
              <a:buClr>
                <a:srgbClr val="FFFF00"/>
              </a:buClr>
              <a:buFont typeface="Wingdings" pitchFamily="2" charset="2"/>
              <a:buNone/>
            </a:pPr>
            <a:endParaRPr lang="en-GB" dirty="0" smtClean="0"/>
          </a:p>
          <a:p>
            <a:pPr marL="0" indent="0" eaLnBrk="1" hangingPunct="1">
              <a:lnSpc>
                <a:spcPct val="90000"/>
              </a:lnSpc>
              <a:buClr>
                <a:srgbClr val="FFFF00"/>
              </a:buClr>
              <a:buFont typeface="Wingdings" pitchFamily="2" charset="2"/>
              <a:buNone/>
            </a:pPr>
            <a:endParaRPr lang="en-GB" dirty="0"/>
          </a:p>
          <a:p>
            <a:pPr marL="0" indent="0" algn="just" eaLnBrk="1" hangingPunct="1">
              <a:lnSpc>
                <a:spcPct val="90000"/>
              </a:lnSpc>
              <a:buClr>
                <a:srgbClr val="FFFF00"/>
              </a:buClr>
              <a:buFont typeface="Wingdings" pitchFamily="2" charset="2"/>
              <a:buNone/>
            </a:pPr>
            <a:r>
              <a:rPr lang="en-GB" dirty="0" smtClean="0"/>
              <a:t>Refundable upon endorsement of Contract for trips during the period up to </a:t>
            </a:r>
            <a:r>
              <a:rPr lang="en-GB" dirty="0" smtClean="0">
                <a:solidFill>
                  <a:srgbClr val="FF0000"/>
                </a:solidFill>
              </a:rPr>
              <a:t>4</a:t>
            </a:r>
            <a:r>
              <a:rPr lang="en-GB" dirty="0" smtClean="0"/>
              <a:t> </a:t>
            </a:r>
            <a:r>
              <a:rPr lang="en-GB" dirty="0" smtClean="0">
                <a:solidFill>
                  <a:srgbClr val="FF0000"/>
                </a:solidFill>
              </a:rPr>
              <a:t>months (IPA)/5 months (ENI)</a:t>
            </a:r>
            <a:r>
              <a:rPr lang="en-GB" dirty="0" smtClean="0"/>
              <a:t> following notification of selection</a:t>
            </a:r>
          </a:p>
        </p:txBody>
      </p:sp>
      <p:sp>
        <p:nvSpPr>
          <p:cNvPr id="26628" name="Text Box 4"/>
          <p:cNvSpPr txBox="1">
            <a:spLocks noChangeArrowheads="1"/>
          </p:cNvSpPr>
          <p:nvPr/>
        </p:nvSpPr>
        <p:spPr bwMode="auto">
          <a:xfrm>
            <a:off x="755650" y="3860800"/>
            <a:ext cx="3095625" cy="27082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fontAlgn="base" hangingPunct="1">
              <a:spcBef>
                <a:spcPct val="50000"/>
              </a:spcBef>
              <a:spcAft>
                <a:spcPct val="0"/>
              </a:spcAft>
            </a:pPr>
            <a:r>
              <a:rPr lang="en-US" sz="2000" dirty="0" smtClean="0">
                <a:solidFill>
                  <a:srgbClr val="DC280A"/>
                </a:solidFill>
                <a:latin typeface="Arial Rounded MT Bold" pitchFamily="34" charset="0"/>
                <a:cs typeface="Arial" pitchFamily="34" charset="0"/>
              </a:rPr>
              <a:t>Projects </a:t>
            </a:r>
            <a:r>
              <a:rPr lang="en-US" sz="2000" dirty="0" smtClean="0">
                <a:solidFill>
                  <a:srgbClr val="DC280A"/>
                </a:solidFill>
                <a:latin typeface="Arial Rounded MT Bold" pitchFamily="34" charset="0"/>
                <a:cs typeface="Arial" pitchFamily="34" charset="0"/>
                <a:sym typeface="Symbol" pitchFamily="18" charset="2"/>
              </a:rPr>
              <a:t>≤ 1 M</a:t>
            </a:r>
            <a:r>
              <a:rPr lang="pl-PL" sz="2000" dirty="0" smtClean="0">
                <a:solidFill>
                  <a:srgbClr val="DC280A"/>
                </a:solidFill>
                <a:latin typeface="Times New Roman" pitchFamily="18" charset="0"/>
                <a:cs typeface="Arial" pitchFamily="34" charset="0"/>
              </a:rPr>
              <a:t>€</a:t>
            </a:r>
            <a:endParaRPr lang="en-US" sz="2000" dirty="0" smtClean="0">
              <a:solidFill>
                <a:srgbClr val="DC280A"/>
              </a:solidFill>
              <a:latin typeface="Arial Rounded MT Bold" pitchFamily="34" charset="0"/>
              <a:cs typeface="Arial" pitchFamily="34" charset="0"/>
            </a:endParaRPr>
          </a:p>
          <a:p>
            <a:pPr eaLnBrk="1" fontAlgn="base" hangingPunct="1">
              <a:spcBef>
                <a:spcPct val="50000"/>
              </a:spcBef>
              <a:spcAft>
                <a:spcPct val="0"/>
              </a:spcAft>
            </a:pPr>
            <a:r>
              <a:rPr lang="en-US" sz="2000" dirty="0" smtClean="0">
                <a:solidFill>
                  <a:schemeClr val="accent2"/>
                </a:solidFill>
                <a:latin typeface="Arial Rounded MT Bold" pitchFamily="34" charset="0"/>
                <a:cs typeface="Arial" pitchFamily="34" charset="0"/>
              </a:rPr>
              <a:t>Project Leader and RTA</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6 flights </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20 per diems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20 fees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Flat rate 150%</a:t>
            </a:r>
          </a:p>
        </p:txBody>
      </p:sp>
      <p:sp>
        <p:nvSpPr>
          <p:cNvPr id="26629" name="Text Box 5"/>
          <p:cNvSpPr txBox="1">
            <a:spLocks noChangeArrowheads="1"/>
          </p:cNvSpPr>
          <p:nvPr/>
        </p:nvSpPr>
        <p:spPr bwMode="auto">
          <a:xfrm>
            <a:off x="5013325" y="3835400"/>
            <a:ext cx="3025775" cy="27082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fontAlgn="base" hangingPunct="1">
              <a:spcBef>
                <a:spcPct val="50000"/>
              </a:spcBef>
              <a:spcAft>
                <a:spcPct val="0"/>
              </a:spcAft>
            </a:pPr>
            <a:r>
              <a:rPr lang="en-US" sz="2000" dirty="0" smtClean="0">
                <a:solidFill>
                  <a:srgbClr val="DC280A"/>
                </a:solidFill>
                <a:latin typeface="Arial Rounded MT Bold" pitchFamily="34" charset="0"/>
                <a:cs typeface="Arial" pitchFamily="34" charset="0"/>
              </a:rPr>
              <a:t>Projects &gt;</a:t>
            </a:r>
            <a:r>
              <a:rPr lang="en-US" sz="2000" dirty="0" smtClean="0">
                <a:solidFill>
                  <a:srgbClr val="DC280A"/>
                </a:solidFill>
                <a:latin typeface="Arial Rounded MT Bold" pitchFamily="34" charset="0"/>
                <a:cs typeface="Arial" pitchFamily="34" charset="0"/>
                <a:sym typeface="Symbol" pitchFamily="18" charset="2"/>
              </a:rPr>
              <a:t> 1 M</a:t>
            </a:r>
            <a:r>
              <a:rPr lang="pl-PL" sz="2000" dirty="0" smtClean="0">
                <a:solidFill>
                  <a:srgbClr val="DC280A"/>
                </a:solidFill>
                <a:latin typeface="Times New Roman" pitchFamily="18" charset="0"/>
                <a:cs typeface="Arial" pitchFamily="34" charset="0"/>
              </a:rPr>
              <a:t>€</a:t>
            </a:r>
            <a:endParaRPr lang="en-US" sz="2000" dirty="0" smtClean="0">
              <a:solidFill>
                <a:srgbClr val="DC280A"/>
              </a:solidFill>
              <a:latin typeface="Arial Rounded MT Bold" pitchFamily="34" charset="0"/>
              <a:cs typeface="Arial" pitchFamily="34" charset="0"/>
            </a:endParaRPr>
          </a:p>
          <a:p>
            <a:pPr eaLnBrk="1" fontAlgn="base" hangingPunct="1">
              <a:spcBef>
                <a:spcPct val="50000"/>
              </a:spcBef>
              <a:spcAft>
                <a:spcPct val="0"/>
              </a:spcAft>
            </a:pPr>
            <a:r>
              <a:rPr lang="en-US" sz="2000" dirty="0" smtClean="0">
                <a:solidFill>
                  <a:schemeClr val="accent2"/>
                </a:solidFill>
                <a:latin typeface="Arial Rounded MT Bold" pitchFamily="34" charset="0"/>
                <a:cs typeface="Arial" pitchFamily="34" charset="0"/>
              </a:rPr>
              <a:t>Project Leader and RTA</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9 flights </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30 per diems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30 fees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Flat rate 150%</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48</a:t>
            </a:fld>
            <a:endParaRPr lang="en-GB">
              <a:solidFill>
                <a:srgbClr val="000000"/>
              </a:solidFill>
            </a:endParaRPr>
          </a:p>
        </p:txBody>
      </p:sp>
    </p:spTree>
    <p:extLst>
      <p:ext uri="{BB962C8B-B14F-4D97-AF65-F5344CB8AC3E}">
        <p14:creationId xmlns:p14="http://schemas.microsoft.com/office/powerpoint/2010/main" val="2448322565"/>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1371600"/>
            <a:ext cx="8229600" cy="936625"/>
          </a:xfrm>
        </p:spPr>
        <p:txBody>
          <a:bodyPr/>
          <a:lstStyle/>
          <a:p>
            <a:r>
              <a:rPr lang="fr-BE" sz="3200" dirty="0" smtClean="0">
                <a:solidFill>
                  <a:srgbClr val="C00000"/>
                </a:solidFill>
              </a:rPr>
              <a:t>CONTRACT PREPARATION COSTS</a:t>
            </a:r>
            <a:endParaRPr lang="en-GB" sz="3200" dirty="0">
              <a:solidFill>
                <a:srgbClr val="C00000"/>
              </a:solidFill>
            </a:endParaRPr>
          </a:p>
        </p:txBody>
      </p:sp>
      <p:sp>
        <p:nvSpPr>
          <p:cNvPr id="6" name="Content Placeholder 5"/>
          <p:cNvSpPr>
            <a:spLocks noGrp="1"/>
          </p:cNvSpPr>
          <p:nvPr>
            <p:ph idx="1"/>
          </p:nvPr>
        </p:nvSpPr>
        <p:spPr>
          <a:xfrm>
            <a:off x="457200" y="2438400"/>
            <a:ext cx="8229600" cy="3529013"/>
          </a:xfrm>
        </p:spPr>
        <p:txBody>
          <a:bodyPr/>
          <a:lstStyle/>
          <a:p>
            <a:pPr algn="just"/>
            <a:r>
              <a:rPr lang="en-GB" dirty="0" smtClean="0"/>
              <a:t>Timeframe </a:t>
            </a:r>
            <a:r>
              <a:rPr lang="en-GB" dirty="0"/>
              <a:t>to prepare a </a:t>
            </a:r>
            <a:r>
              <a:rPr lang="en-GB" b="1" dirty="0"/>
              <a:t>final contract </a:t>
            </a:r>
            <a:r>
              <a:rPr lang="en-GB" dirty="0"/>
              <a:t>is </a:t>
            </a:r>
            <a:r>
              <a:rPr lang="en-GB" b="1" dirty="0"/>
              <a:t>4 </a:t>
            </a:r>
            <a:r>
              <a:rPr lang="en-GB" b="1" dirty="0" smtClean="0"/>
              <a:t>months under IPA, 5 months under ENI </a:t>
            </a:r>
            <a:r>
              <a:rPr lang="en-GB" dirty="0" smtClean="0"/>
              <a:t>following </a:t>
            </a:r>
            <a:r>
              <a:rPr lang="en-GB" dirty="0"/>
              <a:t>the selection </a:t>
            </a:r>
            <a:r>
              <a:rPr lang="en-GB" dirty="0" smtClean="0"/>
              <a:t>notification</a:t>
            </a:r>
          </a:p>
          <a:p>
            <a:pPr algn="just"/>
            <a:endParaRPr lang="en-GB" dirty="0"/>
          </a:p>
          <a:p>
            <a:pPr algn="just"/>
            <a:r>
              <a:rPr lang="en-GB" dirty="0" smtClean="0"/>
              <a:t>6 weeks for submission of first draft.</a:t>
            </a:r>
          </a:p>
          <a:p>
            <a:pPr algn="just"/>
            <a:endParaRPr lang="fr-BE" dirty="0"/>
          </a:p>
          <a:p>
            <a:pPr algn="just"/>
            <a:r>
              <a:rPr lang="en-GB" altLang="en-US" dirty="0" smtClean="0"/>
              <a:t>Possibility to </a:t>
            </a:r>
            <a:r>
              <a:rPr lang="en-GB" altLang="en-US" dirty="0"/>
              <a:t>include </a:t>
            </a:r>
            <a:r>
              <a:rPr lang="en-GB" altLang="en-US" dirty="0" smtClean="0"/>
              <a:t>summer/winter </a:t>
            </a:r>
            <a:r>
              <a:rPr lang="en-GB" altLang="en-US" dirty="0"/>
              <a:t>break (up to one additional month) is decided by the Contracting Authority</a:t>
            </a: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49</a:t>
            </a:fld>
            <a:endParaRPr lang="en-GB">
              <a:solidFill>
                <a:srgbClr val="000000"/>
              </a:solidFill>
            </a:endParaRPr>
          </a:p>
        </p:txBody>
      </p:sp>
    </p:spTree>
    <p:extLst>
      <p:ext uri="{BB962C8B-B14F-4D97-AF65-F5344CB8AC3E}">
        <p14:creationId xmlns:p14="http://schemas.microsoft.com/office/powerpoint/2010/main" val="10983615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1067735"/>
            <a:ext cx="8229600" cy="936625"/>
          </a:xfrm>
        </p:spPr>
        <p:txBody>
          <a:bodyPr/>
          <a:lstStyle/>
          <a:p>
            <a:r>
              <a:rPr lang="fr-BE" sz="3200" dirty="0" err="1" smtClean="0">
                <a:solidFill>
                  <a:srgbClr val="C00000"/>
                </a:solidFill>
              </a:rPr>
              <a:t>When</a:t>
            </a:r>
            <a:r>
              <a:rPr lang="fr-BE" sz="3200" dirty="0" smtClean="0">
                <a:solidFill>
                  <a:srgbClr val="C00000"/>
                </a:solidFill>
              </a:rPr>
              <a:t> </a:t>
            </a:r>
            <a:r>
              <a:rPr lang="fr-BE" sz="3200" dirty="0" err="1" smtClean="0">
                <a:solidFill>
                  <a:srgbClr val="C00000"/>
                </a:solidFill>
              </a:rPr>
              <a:t>it</a:t>
            </a:r>
            <a:r>
              <a:rPr lang="fr-BE" sz="3200" dirty="0" smtClean="0">
                <a:solidFill>
                  <a:srgbClr val="C00000"/>
                </a:solidFill>
              </a:rPr>
              <a:t> </a:t>
            </a:r>
            <a:r>
              <a:rPr lang="fr-BE" sz="3200" dirty="0" err="1" smtClean="0">
                <a:solidFill>
                  <a:srgbClr val="C00000"/>
                </a:solidFill>
              </a:rPr>
              <a:t>started</a:t>
            </a:r>
            <a:r>
              <a:rPr lang="fr-BE" sz="3200" dirty="0" smtClean="0">
                <a:solidFill>
                  <a:srgbClr val="C00000"/>
                </a:solidFill>
              </a:rPr>
              <a:t> in the ENI </a:t>
            </a:r>
            <a:r>
              <a:rPr lang="fr-BE" sz="3200" dirty="0" err="1" smtClean="0">
                <a:solidFill>
                  <a:srgbClr val="C00000"/>
                </a:solidFill>
              </a:rPr>
              <a:t>region</a:t>
            </a:r>
            <a:r>
              <a:rPr lang="fr-BE" sz="3200" dirty="0" smtClean="0">
                <a:solidFill>
                  <a:srgbClr val="C00000"/>
                </a:solidFill>
              </a:rPr>
              <a:t>?</a:t>
            </a:r>
            <a:endParaRPr lang="en-GB" sz="3200" dirty="0">
              <a:solidFill>
                <a:srgbClr val="C00000"/>
              </a:solidFill>
            </a:endParaRPr>
          </a:p>
        </p:txBody>
      </p:sp>
      <p:sp>
        <p:nvSpPr>
          <p:cNvPr id="4099" name="Content Placeholder 2"/>
          <p:cNvSpPr>
            <a:spLocks noGrp="1"/>
          </p:cNvSpPr>
          <p:nvPr>
            <p:ph idx="1"/>
          </p:nvPr>
        </p:nvSpPr>
        <p:spPr>
          <a:xfrm>
            <a:off x="0" y="1981200"/>
            <a:ext cx="8769350" cy="4724400"/>
          </a:xfrm>
        </p:spPr>
        <p:txBody>
          <a:bodyPr/>
          <a:lstStyle/>
          <a:p>
            <a:pPr algn="just"/>
            <a:endParaRPr lang="en-GB" b="1" i="0" dirty="0" smtClean="0"/>
          </a:p>
          <a:p>
            <a:pPr algn="just"/>
            <a:r>
              <a:rPr lang="en-GB" b="1" i="0" dirty="0" smtClean="0"/>
              <a:t>In </a:t>
            </a:r>
            <a:r>
              <a:rPr lang="en-GB" b="1" i="0" dirty="0"/>
              <a:t>2004 </a:t>
            </a:r>
          </a:p>
          <a:p>
            <a:pPr algn="just"/>
            <a:endParaRPr lang="en-GB" sz="2000" b="1" i="0" dirty="0"/>
          </a:p>
          <a:p>
            <a:pPr algn="just"/>
            <a:r>
              <a:rPr lang="en-GB" b="1" i="0" dirty="0"/>
              <a:t>Legal approximation</a:t>
            </a:r>
          </a:p>
          <a:p>
            <a:pPr algn="just"/>
            <a:endParaRPr lang="en-GB" b="1" i="0" dirty="0"/>
          </a:p>
          <a:p>
            <a:pPr algn="just"/>
            <a:r>
              <a:rPr lang="en-GB" b="1" i="0" dirty="0"/>
              <a:t>...and to respond to agreements (cooperation or association).</a:t>
            </a:r>
          </a:p>
          <a:p>
            <a:pPr eaLnBrk="1" hangingPunct="1">
              <a:lnSpc>
                <a:spcPct val="80000"/>
              </a:lnSpc>
            </a:pPr>
            <a:endParaRPr lang="en-GB" sz="2000" i="0" dirty="0"/>
          </a:p>
          <a:p>
            <a:pPr algn="just"/>
            <a:endParaRPr lang="en-GB" sz="2000" i="0" dirty="0"/>
          </a:p>
          <a:p>
            <a:pPr algn="just"/>
            <a:endParaRPr lang="en-GB" sz="2000" i="0" dirty="0" smtClean="0"/>
          </a:p>
          <a:p>
            <a:pPr algn="just"/>
            <a:endParaRPr lang="en-GB" sz="2000" i="0" dirty="0" smtClean="0"/>
          </a:p>
          <a:p>
            <a:endParaRPr lang="fr-BE" sz="2000" dirty="0" smtClean="0"/>
          </a:p>
          <a:p>
            <a:endParaRPr lang="en-GB" sz="2000" dirty="0" smtClean="0"/>
          </a:p>
        </p:txBody>
      </p:sp>
      <p:sp>
        <p:nvSpPr>
          <p:cNvPr id="4"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lvl="1"/>
            <a:r>
              <a:rPr lang="fr-FR" sz="2400" dirty="0" smtClean="0">
                <a:solidFill>
                  <a:schemeClr val="bg1"/>
                </a:solidFill>
              </a:rPr>
              <a:t>				                              </a:t>
            </a:r>
            <a:r>
              <a:rPr lang="fr-FR" sz="2400" dirty="0" smtClean="0">
                <a:solidFill>
                  <a:srgbClr val="FFFF00"/>
                </a:solidFill>
              </a:rPr>
              <a:t>ENI</a:t>
            </a:r>
            <a:r>
              <a:rPr lang="fr-FR" sz="2400" dirty="0" smtClean="0">
                <a:solidFill>
                  <a:schemeClr val="bg1"/>
                </a:solidFill>
              </a:rPr>
              <a:t> </a:t>
            </a:r>
            <a:endParaRPr lang="en-US" sz="2400" dirty="0">
              <a:solidFill>
                <a:schemeClr val="bg1"/>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a:t>
            </a:fld>
            <a:endParaRPr lang="en-GB">
              <a:solidFill>
                <a:srgbClr val="000000"/>
              </a:solidFill>
            </a:endParaRPr>
          </a:p>
        </p:txBody>
      </p:sp>
    </p:spTree>
    <p:extLst>
      <p:ext uri="{BB962C8B-B14F-4D97-AF65-F5344CB8AC3E}">
        <p14:creationId xmlns:p14="http://schemas.microsoft.com/office/powerpoint/2010/main" val="348425248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1524000"/>
            <a:ext cx="8229600" cy="936625"/>
          </a:xfrm>
        </p:spPr>
        <p:txBody>
          <a:bodyPr/>
          <a:lstStyle/>
          <a:p>
            <a:pPr indent="0" algn="just" eaLnBrk="1" hangingPunct="1"/>
            <a:r>
              <a:rPr lang="fr-BE" sz="3200" dirty="0">
                <a:solidFill>
                  <a:srgbClr val="C00000"/>
                </a:solidFill>
              </a:rPr>
              <a:t>Limitation on </a:t>
            </a:r>
            <a:r>
              <a:rPr lang="fr-BE" sz="3200" dirty="0" err="1">
                <a:solidFill>
                  <a:srgbClr val="C00000"/>
                </a:solidFill>
              </a:rPr>
              <a:t>procurement</a:t>
            </a:r>
            <a:r>
              <a:rPr lang="fr-BE" sz="3200" dirty="0">
                <a:solidFill>
                  <a:srgbClr val="C00000"/>
                </a:solidFill>
              </a:rPr>
              <a:t> of </a:t>
            </a:r>
            <a:r>
              <a:rPr lang="fr-BE" sz="3200" dirty="0" err="1">
                <a:solidFill>
                  <a:srgbClr val="C00000"/>
                </a:solidFill>
              </a:rPr>
              <a:t>goods</a:t>
            </a:r>
            <a:r>
              <a:rPr lang="fr-BE" sz="3200" dirty="0">
                <a:solidFill>
                  <a:srgbClr val="C00000"/>
                </a:solidFill>
              </a:rPr>
              <a:t> and services in Twinning</a:t>
            </a:r>
            <a:endParaRPr lang="en-GB" sz="3200" dirty="0">
              <a:solidFill>
                <a:srgbClr val="C00000"/>
              </a:solidFill>
            </a:endParaRPr>
          </a:p>
        </p:txBody>
      </p:sp>
      <p:sp>
        <p:nvSpPr>
          <p:cNvPr id="6" name="Content Placeholder 5"/>
          <p:cNvSpPr>
            <a:spLocks noGrp="1"/>
          </p:cNvSpPr>
          <p:nvPr>
            <p:ph idx="1"/>
          </p:nvPr>
        </p:nvSpPr>
        <p:spPr>
          <a:xfrm>
            <a:off x="457200" y="2895600"/>
            <a:ext cx="8229600" cy="3529013"/>
          </a:xfrm>
        </p:spPr>
        <p:txBody>
          <a:bodyPr/>
          <a:lstStyle/>
          <a:p>
            <a:pPr algn="just" eaLnBrk="1" hangingPunct="1">
              <a:buClr>
                <a:srgbClr val="0F5494"/>
              </a:buClr>
            </a:pPr>
            <a:r>
              <a:rPr lang="en-GB" dirty="0"/>
              <a:t>Large scale equipment (</a:t>
            </a:r>
            <a:r>
              <a:rPr lang="en-GB" b="1" dirty="0">
                <a:solidFill>
                  <a:schemeClr val="accent2"/>
                </a:solidFill>
              </a:rPr>
              <a:t>in principle excluded</a:t>
            </a:r>
            <a:r>
              <a:rPr lang="en-GB" dirty="0"/>
              <a:t>)</a:t>
            </a:r>
          </a:p>
          <a:p>
            <a:pPr marL="0" indent="0" algn="just" eaLnBrk="1" hangingPunct="1">
              <a:buClr>
                <a:srgbClr val="0F5494"/>
              </a:buClr>
              <a:buNone/>
            </a:pPr>
            <a:endParaRPr lang="en-GB" dirty="0"/>
          </a:p>
          <a:p>
            <a:endParaRPr lang="fr-BE" dirty="0" smtClean="0"/>
          </a:p>
          <a:p>
            <a:endParaRPr lang="fr-BE" dirty="0"/>
          </a:p>
          <a:p>
            <a:pPr algn="just" eaLnBrk="1" hangingPunct="1">
              <a:buClr>
                <a:srgbClr val="0F5494"/>
              </a:buClr>
            </a:pPr>
            <a:r>
              <a:rPr lang="en-GB" dirty="0"/>
              <a:t>VAT?</a:t>
            </a: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50</a:t>
            </a:fld>
            <a:endParaRPr lang="en-GB">
              <a:solidFill>
                <a:srgbClr val="000000"/>
              </a:solidFill>
            </a:endParaRPr>
          </a:p>
        </p:txBody>
      </p:sp>
    </p:spTree>
    <p:extLst>
      <p:ext uri="{BB962C8B-B14F-4D97-AF65-F5344CB8AC3E}">
        <p14:creationId xmlns:p14="http://schemas.microsoft.com/office/powerpoint/2010/main" val="141492263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295400"/>
            <a:ext cx="8458200" cy="936625"/>
          </a:xfrm>
        </p:spPr>
        <p:txBody>
          <a:bodyPr/>
          <a:lstStyle/>
          <a:p>
            <a:r>
              <a:rPr lang="en-GB" dirty="0">
                <a:solidFill>
                  <a:srgbClr val="C00000"/>
                </a:solidFill>
              </a:rPr>
              <a:t>Execution and Implementation </a:t>
            </a:r>
            <a:r>
              <a:rPr lang="en-GB" dirty="0" smtClean="0">
                <a:solidFill>
                  <a:srgbClr val="C00000"/>
                </a:solidFill>
              </a:rPr>
              <a:t>period</a:t>
            </a:r>
            <a:endParaRPr lang="en-GB" dirty="0">
              <a:solidFill>
                <a:srgbClr val="C00000"/>
              </a:solidFill>
            </a:endParaRPr>
          </a:p>
        </p:txBody>
      </p:sp>
      <p:sp>
        <p:nvSpPr>
          <p:cNvPr id="6" name="Content Placeholder 5"/>
          <p:cNvSpPr>
            <a:spLocks noGrp="1"/>
          </p:cNvSpPr>
          <p:nvPr>
            <p:ph idx="1"/>
          </p:nvPr>
        </p:nvSpPr>
        <p:spPr>
          <a:xfrm>
            <a:off x="228600" y="2209800"/>
            <a:ext cx="8229600" cy="3529013"/>
          </a:xfrm>
        </p:spPr>
        <p:txBody>
          <a:bodyPr/>
          <a:lstStyle/>
          <a:p>
            <a:pPr algn="just"/>
            <a:endParaRPr lang="fr-BE" dirty="0"/>
          </a:p>
          <a:p>
            <a:pPr algn="just"/>
            <a:r>
              <a:rPr lang="fi-FI" b="1" dirty="0" err="1">
                <a:solidFill>
                  <a:srgbClr val="C00000"/>
                </a:solidFill>
              </a:rPr>
              <a:t>E</a:t>
            </a:r>
            <a:r>
              <a:rPr lang="fi-FI" b="1" dirty="0" err="1" smtClean="0">
                <a:solidFill>
                  <a:srgbClr val="C00000"/>
                </a:solidFill>
              </a:rPr>
              <a:t>xecution</a:t>
            </a:r>
            <a:r>
              <a:rPr lang="fi-FI" b="1" dirty="0" smtClean="0">
                <a:solidFill>
                  <a:srgbClr val="C00000"/>
                </a:solidFill>
              </a:rPr>
              <a:t> </a:t>
            </a:r>
            <a:r>
              <a:rPr lang="fi-FI" b="1" dirty="0" err="1" smtClean="0">
                <a:solidFill>
                  <a:srgbClr val="C00000"/>
                </a:solidFill>
              </a:rPr>
              <a:t>period/legal</a:t>
            </a:r>
            <a:r>
              <a:rPr lang="fi-FI" b="1" dirty="0" smtClean="0">
                <a:solidFill>
                  <a:srgbClr val="C00000"/>
                </a:solidFill>
              </a:rPr>
              <a:t> </a:t>
            </a:r>
            <a:r>
              <a:rPr lang="fi-FI" b="1" dirty="0" err="1" smtClean="0">
                <a:solidFill>
                  <a:srgbClr val="C00000"/>
                </a:solidFill>
              </a:rPr>
              <a:t>duration</a:t>
            </a:r>
            <a:r>
              <a:rPr lang="fi-FI" b="1" dirty="0" smtClean="0">
                <a:solidFill>
                  <a:srgbClr val="C00000"/>
                </a:solidFill>
              </a:rPr>
              <a:t> </a:t>
            </a:r>
            <a:r>
              <a:rPr lang="fi-FI" dirty="0" err="1" smtClean="0"/>
              <a:t>starts</a:t>
            </a:r>
            <a:r>
              <a:rPr lang="fi-FI" dirty="0" smtClean="0"/>
              <a:t> with </a:t>
            </a:r>
            <a:r>
              <a:rPr lang="fi-FI" dirty="0" err="1" smtClean="0"/>
              <a:t>date</a:t>
            </a:r>
            <a:r>
              <a:rPr lang="fi-FI" dirty="0" smtClean="0"/>
              <a:t> on the </a:t>
            </a:r>
            <a:r>
              <a:rPr lang="fi-FI" dirty="0" err="1" smtClean="0"/>
              <a:t>letter</a:t>
            </a:r>
            <a:r>
              <a:rPr lang="fi-FI" dirty="0" smtClean="0"/>
              <a:t> of </a:t>
            </a:r>
            <a:r>
              <a:rPr lang="fi-FI" dirty="0" err="1" smtClean="0"/>
              <a:t>notification</a:t>
            </a:r>
            <a:r>
              <a:rPr lang="fi-FI" dirty="0" smtClean="0"/>
              <a:t> of </a:t>
            </a:r>
            <a:r>
              <a:rPr lang="fi-FI" dirty="0" err="1" smtClean="0"/>
              <a:t>signature</a:t>
            </a:r>
            <a:r>
              <a:rPr lang="fi-FI" dirty="0" smtClean="0"/>
              <a:t> of the </a:t>
            </a:r>
            <a:r>
              <a:rPr lang="fi-FI" dirty="0" err="1" smtClean="0"/>
              <a:t>contract</a:t>
            </a:r>
            <a:r>
              <a:rPr lang="fi-FI" dirty="0" smtClean="0"/>
              <a:t>, </a:t>
            </a:r>
            <a:r>
              <a:rPr lang="fi-FI" dirty="0" err="1" smtClean="0"/>
              <a:t>it</a:t>
            </a:r>
            <a:r>
              <a:rPr lang="fi-FI" dirty="0" smtClean="0"/>
              <a:t> </a:t>
            </a:r>
            <a:r>
              <a:rPr lang="fi-FI" dirty="0" err="1" smtClean="0"/>
              <a:t>will</a:t>
            </a:r>
            <a:r>
              <a:rPr lang="fi-FI" dirty="0" smtClean="0"/>
              <a:t> </a:t>
            </a:r>
            <a:r>
              <a:rPr lang="fi-FI" dirty="0" err="1"/>
              <a:t>end</a:t>
            </a:r>
            <a:r>
              <a:rPr lang="fi-FI" dirty="0"/>
              <a:t> 3 </a:t>
            </a:r>
            <a:r>
              <a:rPr lang="fi-FI" dirty="0" err="1"/>
              <a:t>months</a:t>
            </a:r>
            <a:r>
              <a:rPr lang="fi-FI" dirty="0"/>
              <a:t> </a:t>
            </a:r>
            <a:r>
              <a:rPr lang="fi-FI" dirty="0" err="1"/>
              <a:t>after</a:t>
            </a:r>
            <a:r>
              <a:rPr lang="fi-FI" dirty="0"/>
              <a:t> the </a:t>
            </a:r>
            <a:r>
              <a:rPr lang="fi-FI" dirty="0" err="1"/>
              <a:t>implementation</a:t>
            </a:r>
            <a:r>
              <a:rPr lang="fi-FI" dirty="0"/>
              <a:t> </a:t>
            </a:r>
            <a:r>
              <a:rPr lang="fi-FI" dirty="0" err="1"/>
              <a:t>period</a:t>
            </a:r>
            <a:r>
              <a:rPr lang="fi-FI" dirty="0"/>
              <a:t> of the Action as </a:t>
            </a:r>
            <a:r>
              <a:rPr lang="fi-FI" dirty="0" err="1"/>
              <a:t>stipulated</a:t>
            </a:r>
            <a:r>
              <a:rPr lang="fi-FI" dirty="0"/>
              <a:t> in </a:t>
            </a:r>
            <a:r>
              <a:rPr lang="fi-FI" dirty="0" err="1"/>
              <a:t>art</a:t>
            </a:r>
            <a:r>
              <a:rPr lang="fi-FI" dirty="0"/>
              <a:t> 2.2</a:t>
            </a:r>
            <a:endParaRPr lang="fi-FI" dirty="0" smtClean="0"/>
          </a:p>
          <a:p>
            <a:pPr algn="just"/>
            <a:endParaRPr lang="fi-FI" dirty="0"/>
          </a:p>
          <a:p>
            <a:pPr algn="just"/>
            <a:r>
              <a:rPr lang="fi-FI" b="1" dirty="0" err="1">
                <a:solidFill>
                  <a:srgbClr val="C00000"/>
                </a:solidFill>
              </a:rPr>
              <a:t>Implementation</a:t>
            </a:r>
            <a:r>
              <a:rPr lang="fi-FI" b="1" dirty="0">
                <a:solidFill>
                  <a:srgbClr val="C00000"/>
                </a:solidFill>
              </a:rPr>
              <a:t> </a:t>
            </a:r>
            <a:r>
              <a:rPr lang="fi-FI" b="1" dirty="0" err="1">
                <a:solidFill>
                  <a:srgbClr val="C00000"/>
                </a:solidFill>
              </a:rPr>
              <a:t>period</a:t>
            </a:r>
            <a:r>
              <a:rPr lang="fi-FI" b="1" dirty="0">
                <a:solidFill>
                  <a:srgbClr val="C00000"/>
                </a:solidFill>
              </a:rPr>
              <a:t> </a:t>
            </a:r>
            <a:r>
              <a:rPr lang="fi-FI" dirty="0" err="1" smtClean="0"/>
              <a:t>start</a:t>
            </a:r>
            <a:r>
              <a:rPr lang="fi-FI" dirty="0" smtClean="0"/>
              <a:t> </a:t>
            </a:r>
            <a:r>
              <a:rPr lang="fi-FI" dirty="0"/>
              <a:t>on the </a:t>
            </a:r>
            <a:r>
              <a:rPr lang="fi-FI" dirty="0" err="1"/>
              <a:t>date</a:t>
            </a:r>
            <a:r>
              <a:rPr lang="fi-FI" dirty="0"/>
              <a:t> of the </a:t>
            </a:r>
            <a:r>
              <a:rPr lang="fi-FI" dirty="0" err="1"/>
              <a:t>arrival</a:t>
            </a:r>
            <a:r>
              <a:rPr lang="fi-FI" dirty="0"/>
              <a:t> of the  </a:t>
            </a:r>
            <a:r>
              <a:rPr lang="fi-FI" dirty="0" err="1"/>
              <a:t>Resident</a:t>
            </a:r>
            <a:r>
              <a:rPr lang="fi-FI" dirty="0"/>
              <a:t> Twinning </a:t>
            </a:r>
            <a:r>
              <a:rPr lang="fi-FI" dirty="0" err="1"/>
              <a:t>Adviser</a:t>
            </a:r>
            <a:r>
              <a:rPr lang="fi-FI" dirty="0"/>
              <a:t> (RTA). </a:t>
            </a:r>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51</a:t>
            </a:fld>
            <a:endParaRPr lang="en-GB">
              <a:solidFill>
                <a:srgbClr val="000000"/>
              </a:solidFill>
            </a:endParaRPr>
          </a:p>
        </p:txBody>
      </p:sp>
    </p:spTree>
    <p:extLst>
      <p:ext uri="{BB962C8B-B14F-4D97-AF65-F5344CB8AC3E}">
        <p14:creationId xmlns:p14="http://schemas.microsoft.com/office/powerpoint/2010/main" val="218602279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noAutofit/>
          </a:bodyPr>
          <a:lstStyle/>
          <a:p>
            <a:r>
              <a:rPr lang="en-GB" dirty="0">
                <a:solidFill>
                  <a:srgbClr val="C00000"/>
                </a:solidFill>
              </a:rPr>
              <a:t>Preparation of the </a:t>
            </a:r>
            <a:r>
              <a:rPr lang="en-GB" dirty="0" smtClean="0">
                <a:solidFill>
                  <a:srgbClr val="C00000"/>
                </a:solidFill>
              </a:rPr>
              <a:t>contract </a:t>
            </a:r>
            <a:br>
              <a:rPr lang="en-GB" dirty="0" smtClean="0">
                <a:solidFill>
                  <a:srgbClr val="C00000"/>
                </a:solidFill>
              </a:rPr>
            </a:br>
            <a:r>
              <a:rPr lang="en-GB" dirty="0" smtClean="0">
                <a:solidFill>
                  <a:srgbClr val="C00000"/>
                </a:solidFill>
              </a:rPr>
              <a:t>(Annex A) </a:t>
            </a:r>
            <a:endParaRPr lang="en-GB" dirty="0">
              <a:solidFill>
                <a:srgbClr val="C00000"/>
              </a:solidFill>
            </a:endParaRPr>
          </a:p>
        </p:txBody>
      </p:sp>
      <p:sp>
        <p:nvSpPr>
          <p:cNvPr id="32771" name="Rectangle 3"/>
          <p:cNvSpPr>
            <a:spLocks noGrp="1" noChangeArrowheads="1"/>
          </p:cNvSpPr>
          <p:nvPr>
            <p:ph idx="1"/>
          </p:nvPr>
        </p:nvSpPr>
        <p:spPr/>
        <p:txBody>
          <a:bodyPr/>
          <a:lstStyle/>
          <a:p>
            <a:pPr eaLnBrk="1" hangingPunct="1">
              <a:buClr>
                <a:srgbClr val="2D5EC1"/>
              </a:buClr>
            </a:pPr>
            <a:r>
              <a:rPr lang="en-GB" dirty="0" smtClean="0"/>
              <a:t>Activities not detailed, just headline and total budget </a:t>
            </a:r>
          </a:p>
          <a:p>
            <a:pPr eaLnBrk="1" hangingPunct="1">
              <a:buClr>
                <a:srgbClr val="2D5EC1"/>
              </a:buClr>
            </a:pPr>
            <a:r>
              <a:rPr lang="en-GB" dirty="0" smtClean="0"/>
              <a:t>Article 6. Indicative schedule can be grouped by quarter</a:t>
            </a:r>
          </a:p>
          <a:p>
            <a:pPr eaLnBrk="1" hangingPunct="1">
              <a:buClr>
                <a:srgbClr val="2D5EC1"/>
              </a:buClr>
            </a:pPr>
            <a:r>
              <a:rPr lang="en-GB" dirty="0" smtClean="0"/>
              <a:t>Detailed activities for first six months described outside the contract, in the </a:t>
            </a:r>
            <a:r>
              <a:rPr lang="en-GB" b="1" dirty="0" smtClean="0"/>
              <a:t>Operative Side Letter (OSL)</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52</a:t>
            </a:fld>
            <a:endParaRPr lang="en-GB">
              <a:solidFill>
                <a:srgbClr val="000000"/>
              </a:solidFill>
            </a:endParaRPr>
          </a:p>
        </p:txBody>
      </p:sp>
      <p:sp>
        <p:nvSpPr>
          <p:cNvPr id="5" name="Rectangle 2"/>
          <p:cNvSpPr txBox="1">
            <a:spLocks noChangeArrowheads="1"/>
          </p:cNvSpPr>
          <p:nvPr/>
        </p:nvSpPr>
        <p:spPr bwMode="auto">
          <a:xfrm>
            <a:off x="5867399" y="255494"/>
            <a:ext cx="3294529"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415275231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81000" y="838200"/>
            <a:ext cx="8229600" cy="936625"/>
          </a:xfrm>
        </p:spPr>
        <p:txBody>
          <a:bodyPr>
            <a:normAutofit fontScale="90000"/>
          </a:bodyPr>
          <a:lstStyle/>
          <a:p>
            <a:r>
              <a:rPr lang="en-GB" sz="4600" dirty="0" smtClean="0">
                <a:solidFill>
                  <a:srgbClr val="C00000"/>
                </a:solidFill>
              </a:rPr>
              <a:t/>
            </a:r>
            <a:br>
              <a:rPr lang="en-GB" sz="4600" dirty="0" smtClean="0">
                <a:solidFill>
                  <a:srgbClr val="C00000"/>
                </a:solidFill>
              </a:rPr>
            </a:br>
            <a:r>
              <a:rPr lang="en-GB" sz="4600" dirty="0">
                <a:solidFill>
                  <a:srgbClr val="C00000"/>
                </a:solidFill>
              </a:rPr>
              <a:t/>
            </a:r>
            <a:br>
              <a:rPr lang="en-GB" sz="4600" dirty="0">
                <a:solidFill>
                  <a:srgbClr val="C00000"/>
                </a:solidFill>
              </a:rPr>
            </a:br>
            <a:r>
              <a:rPr lang="en-GB" sz="4000" dirty="0" smtClean="0">
                <a:solidFill>
                  <a:srgbClr val="C00000"/>
                </a:solidFill>
              </a:rPr>
              <a:t>The </a:t>
            </a:r>
            <a:r>
              <a:rPr lang="en-GB" sz="4000" dirty="0">
                <a:solidFill>
                  <a:srgbClr val="C00000"/>
                </a:solidFill>
              </a:rPr>
              <a:t>Operative Side Letter (</a:t>
            </a:r>
            <a:r>
              <a:rPr lang="en-GB" sz="4000" dirty="0" smtClean="0">
                <a:solidFill>
                  <a:srgbClr val="C00000"/>
                </a:solidFill>
              </a:rPr>
              <a:t>OSL) </a:t>
            </a:r>
            <a:r>
              <a:rPr lang="en-GB" sz="1200" dirty="0">
                <a:latin typeface="+mn-lt"/>
              </a:rPr>
              <a:t>Annex C15, </a:t>
            </a:r>
            <a:r>
              <a:rPr lang="en-GB" sz="1200" dirty="0" smtClean="0">
                <a:latin typeface="+mn-lt"/>
              </a:rPr>
              <a:t>p.202: </a:t>
            </a:r>
            <a:r>
              <a:rPr lang="en-GB" sz="1200" dirty="0">
                <a:latin typeface="+mn-lt"/>
              </a:rPr>
              <a:t>Template for OSL (IPA)</a:t>
            </a:r>
            <a:r>
              <a:rPr lang="en-GB" sz="4600" dirty="0">
                <a:solidFill>
                  <a:srgbClr val="C00000"/>
                </a:solidFill>
              </a:rPr>
              <a:t/>
            </a:r>
            <a:br>
              <a:rPr lang="en-GB" sz="4600" dirty="0">
                <a:solidFill>
                  <a:srgbClr val="C00000"/>
                </a:solidFill>
              </a:rPr>
            </a:br>
            <a:endParaRPr lang="en-GB" sz="2600" dirty="0" smtClean="0"/>
          </a:p>
        </p:txBody>
      </p:sp>
      <p:sp>
        <p:nvSpPr>
          <p:cNvPr id="30723" name="Rectangle 3"/>
          <p:cNvSpPr>
            <a:spLocks noGrp="1" noChangeArrowheads="1"/>
          </p:cNvSpPr>
          <p:nvPr>
            <p:ph idx="1"/>
          </p:nvPr>
        </p:nvSpPr>
        <p:spPr>
          <a:xfrm>
            <a:off x="609600" y="2286000"/>
            <a:ext cx="8229600" cy="4343400"/>
          </a:xfrm>
        </p:spPr>
        <p:txBody>
          <a:bodyPr>
            <a:normAutofit fontScale="32500" lnSpcReduction="20000"/>
          </a:bodyPr>
          <a:lstStyle/>
          <a:p>
            <a:pPr marL="0" indent="0" eaLnBrk="1" hangingPunct="1">
              <a:buClr>
                <a:srgbClr val="2D5EC1"/>
              </a:buClr>
              <a:tabLst>
                <a:tab pos="533400" algn="l"/>
              </a:tabLst>
            </a:pPr>
            <a:endParaRPr lang="en-GB" dirty="0" smtClean="0"/>
          </a:p>
          <a:p>
            <a:pPr marL="0" indent="0" eaLnBrk="1" hangingPunct="1">
              <a:buClr>
                <a:srgbClr val="2D5EC1"/>
              </a:buClr>
              <a:tabLst>
                <a:tab pos="533400" algn="l"/>
              </a:tabLst>
            </a:pPr>
            <a:r>
              <a:rPr lang="en-GB" sz="5100" dirty="0">
                <a:ea typeface="宋体" pitchFamily="2" charset="-122"/>
              </a:rPr>
              <a:t>To be prepared with the contract</a:t>
            </a:r>
          </a:p>
          <a:p>
            <a:pPr marL="0" indent="0" eaLnBrk="1" hangingPunct="1">
              <a:buClr>
                <a:srgbClr val="2D5EC1"/>
              </a:buClr>
              <a:buNone/>
              <a:tabLst>
                <a:tab pos="533400" algn="l"/>
              </a:tabLst>
            </a:pPr>
            <a:endParaRPr lang="en-GB" sz="3400" dirty="0" smtClean="0"/>
          </a:p>
          <a:p>
            <a:pPr marL="0" indent="0" eaLnBrk="1" hangingPunct="1">
              <a:buClr>
                <a:srgbClr val="2D5EC1"/>
              </a:buClr>
              <a:tabLst>
                <a:tab pos="533400" algn="l"/>
              </a:tabLst>
            </a:pPr>
            <a:r>
              <a:rPr lang="en-GB" sz="5100" dirty="0" smtClean="0">
                <a:ea typeface="宋体" pitchFamily="2" charset="-122"/>
              </a:rPr>
              <a:t>First OSL: Detailed </a:t>
            </a:r>
            <a:r>
              <a:rPr lang="en-GB" sz="5100" dirty="0">
                <a:ea typeface="宋体" pitchFamily="2" charset="-122"/>
              </a:rPr>
              <a:t>activities for minimum 6 months period</a:t>
            </a:r>
          </a:p>
          <a:p>
            <a:pPr marL="533400" lvl="1" indent="-11113" eaLnBrk="1" hangingPunct="1">
              <a:buClr>
                <a:srgbClr val="2D5EC1"/>
              </a:buClr>
              <a:tabLst>
                <a:tab pos="533400" algn="l"/>
              </a:tabLst>
            </a:pPr>
            <a:r>
              <a:rPr lang="en-GB" sz="6200" b="0" dirty="0" smtClean="0"/>
              <a:t>Tasks</a:t>
            </a:r>
          </a:p>
          <a:p>
            <a:pPr marL="533400" lvl="1" indent="-11113" eaLnBrk="1" hangingPunct="1">
              <a:buClr>
                <a:srgbClr val="2D5EC1"/>
              </a:buClr>
              <a:tabLst>
                <a:tab pos="533400" algn="l"/>
              </a:tabLst>
            </a:pPr>
            <a:r>
              <a:rPr lang="en-GB" sz="6200" b="0" dirty="0" smtClean="0"/>
              <a:t>Resources (experts)</a:t>
            </a:r>
          </a:p>
          <a:p>
            <a:pPr marL="533400" lvl="1" indent="-11113" eaLnBrk="1" hangingPunct="1">
              <a:buClr>
                <a:srgbClr val="2D5EC1"/>
              </a:buClr>
              <a:tabLst>
                <a:tab pos="533400" algn="l"/>
              </a:tabLst>
            </a:pPr>
            <a:r>
              <a:rPr lang="en-GB" sz="6200" b="0" dirty="0" smtClean="0"/>
              <a:t>Budget</a:t>
            </a:r>
          </a:p>
          <a:p>
            <a:pPr marL="522287" lvl="1" indent="0" eaLnBrk="1" hangingPunct="1">
              <a:buClr>
                <a:srgbClr val="2D5EC1"/>
              </a:buClr>
              <a:buNone/>
              <a:tabLst>
                <a:tab pos="533400" algn="l"/>
              </a:tabLst>
            </a:pPr>
            <a:endParaRPr lang="en-GB" sz="2500" dirty="0" smtClean="0"/>
          </a:p>
          <a:p>
            <a:pPr marL="0" indent="0" eaLnBrk="1" hangingPunct="1">
              <a:buClr>
                <a:srgbClr val="2D5EC1"/>
              </a:buClr>
              <a:tabLst>
                <a:tab pos="533400" algn="l"/>
              </a:tabLst>
            </a:pPr>
            <a:r>
              <a:rPr lang="en-GB" sz="5100" dirty="0">
                <a:ea typeface="宋体" pitchFamily="2" charset="-122"/>
              </a:rPr>
              <a:t>Approved at Project Steering Committees</a:t>
            </a:r>
          </a:p>
          <a:p>
            <a:pPr marL="0" indent="0" eaLnBrk="1" hangingPunct="1">
              <a:buClr>
                <a:srgbClr val="2D5EC1"/>
              </a:buClr>
              <a:buNone/>
              <a:tabLst>
                <a:tab pos="533400" algn="l"/>
              </a:tabLst>
            </a:pPr>
            <a:endParaRPr lang="en-GB" sz="3400" dirty="0" smtClean="0"/>
          </a:p>
          <a:p>
            <a:pPr marL="0" indent="0" eaLnBrk="1" hangingPunct="1">
              <a:buClr>
                <a:srgbClr val="2D5EC1"/>
              </a:buClr>
              <a:tabLst>
                <a:tab pos="533400" algn="l"/>
              </a:tabLst>
            </a:pPr>
            <a:r>
              <a:rPr lang="en-GB" sz="5100" dirty="0" smtClean="0">
                <a:ea typeface="宋体" pitchFamily="2" charset="-122"/>
              </a:rPr>
              <a:t>Following OSLs: Revision </a:t>
            </a:r>
            <a:r>
              <a:rPr lang="en-GB" sz="5100" dirty="0">
                <a:ea typeface="宋体" pitchFamily="2" charset="-122"/>
              </a:rPr>
              <a:t>of 3 months + addition 3 months more</a:t>
            </a:r>
          </a:p>
          <a:p>
            <a:pPr marL="0" indent="0" eaLnBrk="1" hangingPunct="1">
              <a:buClr>
                <a:srgbClr val="2D5EC1"/>
              </a:buClr>
              <a:buNone/>
              <a:tabLst>
                <a:tab pos="533400" algn="l"/>
              </a:tabLst>
            </a:pPr>
            <a:endParaRPr lang="en-GB" sz="3400" dirty="0" smtClean="0"/>
          </a:p>
          <a:p>
            <a:pPr marL="0" indent="0" eaLnBrk="1" hangingPunct="1">
              <a:buClr>
                <a:srgbClr val="2D5EC1"/>
              </a:buClr>
              <a:tabLst>
                <a:tab pos="533400" algn="l"/>
              </a:tabLst>
            </a:pPr>
            <a:r>
              <a:rPr lang="fr-BE" sz="5000" dirty="0">
                <a:ea typeface="宋体" pitchFamily="2" charset="-122"/>
              </a:rPr>
              <a:t>Must </a:t>
            </a:r>
            <a:r>
              <a:rPr lang="fr-BE" sz="5000" dirty="0" err="1">
                <a:ea typeface="宋体" pitchFamily="2" charset="-122"/>
              </a:rPr>
              <a:t>be</a:t>
            </a:r>
            <a:r>
              <a:rPr lang="fr-BE" sz="5000" dirty="0">
                <a:ea typeface="宋体" pitchFamily="2" charset="-122"/>
              </a:rPr>
              <a:t> </a:t>
            </a:r>
            <a:r>
              <a:rPr lang="fr-BE" sz="5000" dirty="0" err="1">
                <a:ea typeface="宋体" pitchFamily="2" charset="-122"/>
              </a:rPr>
              <a:t>signed</a:t>
            </a:r>
            <a:r>
              <a:rPr lang="fr-BE" sz="5000" dirty="0">
                <a:ea typeface="宋体" pitchFamily="2" charset="-122"/>
              </a:rPr>
              <a:t> by </a:t>
            </a:r>
            <a:r>
              <a:rPr lang="fr-BE" sz="5000" dirty="0" err="1">
                <a:ea typeface="宋体" pitchFamily="2" charset="-122"/>
              </a:rPr>
              <a:t>both</a:t>
            </a:r>
            <a:r>
              <a:rPr lang="fr-BE" sz="5000" dirty="0">
                <a:ea typeface="宋体" pitchFamily="2" charset="-122"/>
              </a:rPr>
              <a:t> PL, </a:t>
            </a:r>
            <a:r>
              <a:rPr lang="fr-BE" sz="5000" b="1" dirty="0">
                <a:ea typeface="宋体" pitchFamily="2" charset="-122"/>
              </a:rPr>
              <a:t>no </a:t>
            </a:r>
            <a:r>
              <a:rPr lang="fr-BE" sz="5000" b="1" dirty="0" err="1">
                <a:ea typeface="宋体" pitchFamily="2" charset="-122"/>
              </a:rPr>
              <a:t>delegation</a:t>
            </a:r>
            <a:r>
              <a:rPr lang="fr-BE" sz="5000" b="1" dirty="0">
                <a:ea typeface="宋体" pitchFamily="2" charset="-122"/>
              </a:rPr>
              <a:t> of signature</a:t>
            </a:r>
          </a:p>
          <a:p>
            <a:pPr marL="0" indent="0" eaLnBrk="1" hangingPunct="1">
              <a:buClr>
                <a:srgbClr val="2D5EC1"/>
              </a:buClr>
              <a:buNone/>
              <a:tabLst>
                <a:tab pos="533400" algn="l"/>
              </a:tabLst>
            </a:pPr>
            <a:endParaRPr lang="fr-BE" sz="3400" dirty="0" smtClean="0"/>
          </a:p>
          <a:p>
            <a:pPr marL="0" indent="0" eaLnBrk="1" hangingPunct="1">
              <a:buClr>
                <a:srgbClr val="2D5EC1"/>
              </a:buClr>
              <a:tabLst>
                <a:tab pos="533400" algn="l"/>
              </a:tabLst>
            </a:pPr>
            <a:r>
              <a:rPr lang="fr-BE" sz="5000" dirty="0">
                <a:ea typeface="宋体" pitchFamily="2" charset="-122"/>
              </a:rPr>
              <a:t>5 </a:t>
            </a:r>
            <a:r>
              <a:rPr lang="fr-BE" sz="5000" dirty="0" err="1">
                <a:ea typeface="宋体" pitchFamily="2" charset="-122"/>
              </a:rPr>
              <a:t>working</a:t>
            </a:r>
            <a:r>
              <a:rPr lang="fr-BE" sz="5000" dirty="0">
                <a:ea typeface="宋体" pitchFamily="2" charset="-122"/>
              </a:rPr>
              <a:t> </a:t>
            </a:r>
            <a:r>
              <a:rPr lang="fr-BE" sz="5000" dirty="0" err="1">
                <a:ea typeface="宋体" pitchFamily="2" charset="-122"/>
              </a:rPr>
              <a:t>days</a:t>
            </a:r>
            <a:r>
              <a:rPr lang="fr-BE" sz="5000" dirty="0">
                <a:ea typeface="宋体" pitchFamily="2" charset="-122"/>
              </a:rPr>
              <a:t> </a:t>
            </a:r>
            <a:r>
              <a:rPr lang="fr-BE" sz="5000" dirty="0" err="1">
                <a:ea typeface="宋体" pitchFamily="2" charset="-122"/>
              </a:rPr>
              <a:t>before</a:t>
            </a:r>
            <a:r>
              <a:rPr lang="fr-BE" sz="5000" dirty="0">
                <a:ea typeface="宋体" pitchFamily="2" charset="-122"/>
              </a:rPr>
              <a:t> </a:t>
            </a:r>
            <a:r>
              <a:rPr lang="fr-BE" sz="5000" dirty="0" err="1">
                <a:ea typeface="宋体" pitchFamily="2" charset="-122"/>
              </a:rPr>
              <a:t>becoming</a:t>
            </a:r>
            <a:r>
              <a:rPr lang="fr-BE" sz="5000" dirty="0">
                <a:ea typeface="宋体" pitchFamily="2" charset="-122"/>
              </a:rPr>
              <a:t> effective</a:t>
            </a:r>
          </a:p>
          <a:p>
            <a:pPr marL="0" indent="0" eaLnBrk="1" hangingPunct="1">
              <a:buClr>
                <a:srgbClr val="2D5EC1"/>
              </a:buClr>
              <a:buNone/>
              <a:tabLst>
                <a:tab pos="533400" algn="l"/>
              </a:tabLst>
            </a:pPr>
            <a:endParaRPr lang="fr-BE" sz="3400" dirty="0" smtClean="0"/>
          </a:p>
          <a:p>
            <a:pPr marL="0" indent="0" eaLnBrk="1" hangingPunct="1">
              <a:buClr>
                <a:srgbClr val="2D5EC1"/>
              </a:buClr>
              <a:tabLst>
                <a:tab pos="533400" algn="l"/>
              </a:tabLst>
            </a:pPr>
            <a:r>
              <a:rPr lang="fr-BE" sz="5000" dirty="0" err="1">
                <a:ea typeface="宋体" pitchFamily="2" charset="-122"/>
              </a:rPr>
              <a:t>Draft</a:t>
            </a:r>
            <a:r>
              <a:rPr lang="fr-BE" sz="5000" dirty="0">
                <a:ea typeface="宋体" pitchFamily="2" charset="-122"/>
              </a:rPr>
              <a:t> OSL </a:t>
            </a:r>
            <a:r>
              <a:rPr lang="fr-BE" sz="5000" dirty="0" err="1">
                <a:ea typeface="宋体" pitchFamily="2" charset="-122"/>
              </a:rPr>
              <a:t>circulated</a:t>
            </a:r>
            <a:r>
              <a:rPr lang="fr-BE" sz="5000" dirty="0">
                <a:ea typeface="宋体" pitchFamily="2" charset="-122"/>
              </a:rPr>
              <a:t> by RTA </a:t>
            </a:r>
            <a:r>
              <a:rPr lang="fr-BE" sz="5000" dirty="0" err="1">
                <a:ea typeface="宋体" pitchFamily="2" charset="-122"/>
              </a:rPr>
              <a:t>at</a:t>
            </a:r>
            <a:r>
              <a:rPr lang="fr-BE" sz="5000" dirty="0">
                <a:ea typeface="宋体" pitchFamily="2" charset="-122"/>
              </a:rPr>
              <a:t> least 10 WD </a:t>
            </a:r>
            <a:r>
              <a:rPr lang="fr-BE" sz="5000" dirty="0" err="1">
                <a:ea typeface="宋体" pitchFamily="2" charset="-122"/>
              </a:rPr>
              <a:t>before</a:t>
            </a:r>
            <a:r>
              <a:rPr lang="fr-BE" sz="5000" dirty="0">
                <a:ea typeface="宋体" pitchFamily="2" charset="-122"/>
              </a:rPr>
              <a:t> SC meeting</a:t>
            </a:r>
            <a:endParaRPr lang="en-GB" sz="5000" dirty="0">
              <a:ea typeface="宋体" pitchFamily="2" charset="-122"/>
            </a:endParaRPr>
          </a:p>
          <a:p>
            <a:pPr marL="0" indent="0" eaLnBrk="1" hangingPunct="1">
              <a:buClr>
                <a:srgbClr val="2D5EC1"/>
              </a:buClr>
              <a:buFontTx/>
              <a:buNone/>
              <a:tabLst>
                <a:tab pos="533400" algn="l"/>
              </a:tabLst>
            </a:pPr>
            <a:endParaRPr lang="en-GB" sz="1800" b="1" i="0" dirty="0" smtClean="0"/>
          </a:p>
          <a:p>
            <a:pPr marL="533400" lvl="1" indent="-11113" eaLnBrk="1" hangingPunct="1">
              <a:buClr>
                <a:srgbClr val="2D5EC1"/>
              </a:buClr>
              <a:buFontTx/>
              <a:buNone/>
              <a:tabLst>
                <a:tab pos="533400" algn="l"/>
              </a:tabLst>
            </a:pPr>
            <a:endParaRPr lang="en-GB" sz="1600" b="0" i="1" dirty="0" smtClean="0"/>
          </a:p>
          <a:p>
            <a:pPr marL="0" indent="0" eaLnBrk="1" hangingPunct="1">
              <a:buClr>
                <a:srgbClr val="2D5EC1"/>
              </a:buClr>
              <a:tabLst>
                <a:tab pos="533400" algn="l"/>
              </a:tabLst>
            </a:pPr>
            <a:endParaRPr lang="en-GB" sz="18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53</a:t>
            </a:fld>
            <a:endParaRPr lang="en-GB">
              <a:solidFill>
                <a:srgbClr val="000000"/>
              </a:solidFill>
            </a:endParaRPr>
          </a:p>
        </p:txBody>
      </p:sp>
      <p:sp>
        <p:nvSpPr>
          <p:cNvPr id="5" name="Rectangle 2"/>
          <p:cNvSpPr txBox="1">
            <a:spLocks noChangeArrowheads="1"/>
          </p:cNvSpPr>
          <p:nvPr/>
        </p:nvSpPr>
        <p:spPr bwMode="auto">
          <a:xfrm>
            <a:off x="5943599" y="255494"/>
            <a:ext cx="3218329"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424415796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54</a:t>
            </a:fld>
            <a:endParaRPr lang="en-GB">
              <a:solidFill>
                <a:srgbClr val="000000"/>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04800"/>
            <a:ext cx="3408363" cy="48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97" y="981342"/>
            <a:ext cx="9149697" cy="6002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2"/>
          <p:cNvSpPr txBox="1">
            <a:spLocks noChangeArrowheads="1"/>
          </p:cNvSpPr>
          <p:nvPr/>
        </p:nvSpPr>
        <p:spPr bwMode="auto">
          <a:xfrm>
            <a:off x="6019799" y="255494"/>
            <a:ext cx="3142129"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158340516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04800" y="1447800"/>
            <a:ext cx="8229600" cy="774700"/>
          </a:xfrm>
        </p:spPr>
        <p:txBody>
          <a:bodyPr/>
          <a:lstStyle/>
          <a:p>
            <a:pPr indent="0" eaLnBrk="1" hangingPunct="1"/>
            <a:r>
              <a:rPr lang="en-GB" sz="3600" kern="1200" dirty="0">
                <a:solidFill>
                  <a:srgbClr val="C00000"/>
                </a:solidFill>
                <a:effectLst>
                  <a:outerShdw blurRad="31750" dist="25400" dir="5400000" algn="tl" rotWithShape="0">
                    <a:srgbClr val="000000">
                      <a:alpha val="25000"/>
                    </a:srgbClr>
                  </a:outerShdw>
                </a:effectLst>
              </a:rPr>
              <a:t>REPORTING REQUIREMENTS</a:t>
            </a:r>
          </a:p>
        </p:txBody>
      </p:sp>
      <p:sp>
        <p:nvSpPr>
          <p:cNvPr id="34819" name="Rectangle 3"/>
          <p:cNvSpPr>
            <a:spLocks noGrp="1" noChangeArrowheads="1"/>
          </p:cNvSpPr>
          <p:nvPr>
            <p:ph type="body" idx="1"/>
          </p:nvPr>
        </p:nvSpPr>
        <p:spPr>
          <a:xfrm>
            <a:off x="395288" y="1989138"/>
            <a:ext cx="8229600" cy="3529012"/>
          </a:xfrm>
        </p:spPr>
        <p:txBody>
          <a:bodyPr/>
          <a:lstStyle/>
          <a:p>
            <a:pPr eaLnBrk="1" hangingPunct="1"/>
            <a:endParaRPr lang="en-GB" sz="3200" smtClean="0">
              <a:solidFill>
                <a:srgbClr val="DC280A"/>
              </a:solidFill>
            </a:endParaRPr>
          </a:p>
          <a:p>
            <a:pPr eaLnBrk="1" hangingPunct="1">
              <a:buClr>
                <a:srgbClr val="DF0303"/>
              </a:buClr>
            </a:pPr>
            <a:r>
              <a:rPr lang="en-GB" sz="3200" smtClean="0">
                <a:solidFill>
                  <a:srgbClr val="DC280A"/>
                </a:solidFill>
              </a:rPr>
              <a:t>Interim Quarterly Reports</a:t>
            </a:r>
            <a:r>
              <a:rPr lang="en-GB" sz="3200" smtClean="0"/>
              <a:t> </a:t>
            </a:r>
          </a:p>
          <a:p>
            <a:pPr eaLnBrk="1" hangingPunct="1">
              <a:buClr>
                <a:srgbClr val="DF0303"/>
              </a:buClr>
            </a:pPr>
            <a:endParaRPr lang="en-GB" sz="3200" smtClean="0"/>
          </a:p>
          <a:p>
            <a:pPr eaLnBrk="1" hangingPunct="1">
              <a:buClr>
                <a:srgbClr val="DF0303"/>
              </a:buClr>
            </a:pPr>
            <a:r>
              <a:rPr lang="en-GB" sz="3200" smtClean="0">
                <a:solidFill>
                  <a:srgbClr val="DC280A"/>
                </a:solidFill>
              </a:rPr>
              <a:t>Final Report</a:t>
            </a:r>
            <a:r>
              <a:rPr lang="en-GB" smtClean="0"/>
              <a:t> </a:t>
            </a:r>
          </a:p>
          <a:p>
            <a:pPr eaLnBrk="1" hangingPunct="1"/>
            <a:endParaRPr lang="en-GB"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55</a:t>
            </a:fld>
            <a:endParaRPr lang="en-GB">
              <a:solidFill>
                <a:srgbClr val="000000"/>
              </a:solidFill>
            </a:endParaRPr>
          </a:p>
        </p:txBody>
      </p:sp>
    </p:spTree>
    <p:extLst>
      <p:ext uri="{BB962C8B-B14F-4D97-AF65-F5344CB8AC3E}">
        <p14:creationId xmlns:p14="http://schemas.microsoft.com/office/powerpoint/2010/main" val="1741676019"/>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23528" y="1124744"/>
            <a:ext cx="8229600" cy="936625"/>
          </a:xfrm>
        </p:spPr>
        <p:txBody>
          <a:bodyPr/>
          <a:lstStyle/>
          <a:p>
            <a:pPr indent="0" eaLnBrk="1" hangingPunct="1"/>
            <a:r>
              <a:rPr lang="en-GB" sz="3600" kern="1200" dirty="0">
                <a:solidFill>
                  <a:srgbClr val="C00000"/>
                </a:solidFill>
                <a:effectLst>
                  <a:outerShdw blurRad="31750" dist="25400" dir="5400000" algn="tl" rotWithShape="0">
                    <a:srgbClr val="000000">
                      <a:alpha val="25000"/>
                    </a:srgbClr>
                  </a:outerShdw>
                </a:effectLst>
              </a:rPr>
              <a:t>REPORTING REQUIREMENTS</a:t>
            </a:r>
          </a:p>
        </p:txBody>
      </p:sp>
      <p:sp>
        <p:nvSpPr>
          <p:cNvPr id="35843" name="Rectangle 3"/>
          <p:cNvSpPr>
            <a:spLocks noGrp="1" noChangeArrowheads="1"/>
          </p:cNvSpPr>
          <p:nvPr>
            <p:ph type="body" idx="1"/>
          </p:nvPr>
        </p:nvSpPr>
        <p:spPr>
          <a:xfrm>
            <a:off x="395288" y="2133600"/>
            <a:ext cx="8229600" cy="4724400"/>
          </a:xfrm>
        </p:spPr>
        <p:txBody>
          <a:bodyPr/>
          <a:lstStyle/>
          <a:p>
            <a:pPr algn="just" eaLnBrk="1" hangingPunct="1">
              <a:lnSpc>
                <a:spcPct val="120000"/>
              </a:lnSpc>
              <a:buClr>
                <a:srgbClr val="2D5EC1"/>
              </a:buClr>
            </a:pPr>
            <a:r>
              <a:rPr lang="en-GB" dirty="0" smtClean="0"/>
              <a:t>Reports shall consist of a </a:t>
            </a:r>
            <a:r>
              <a:rPr lang="en-GB" dirty="0" smtClean="0">
                <a:solidFill>
                  <a:srgbClr val="DC280A"/>
                </a:solidFill>
              </a:rPr>
              <a:t>content</a:t>
            </a:r>
            <a:r>
              <a:rPr lang="en-GB" dirty="0" smtClean="0"/>
              <a:t> section and a </a:t>
            </a:r>
            <a:r>
              <a:rPr lang="en-GB" dirty="0" smtClean="0">
                <a:solidFill>
                  <a:srgbClr val="DC280A"/>
                </a:solidFill>
              </a:rPr>
              <a:t>financial</a:t>
            </a:r>
            <a:r>
              <a:rPr lang="en-GB" dirty="0" smtClean="0"/>
              <a:t> section</a:t>
            </a:r>
          </a:p>
          <a:p>
            <a:pPr marL="0" indent="0" algn="just" eaLnBrk="1" hangingPunct="1">
              <a:lnSpc>
                <a:spcPct val="120000"/>
              </a:lnSpc>
              <a:buClr>
                <a:srgbClr val="2D5EC1"/>
              </a:buClr>
              <a:buNone/>
            </a:pPr>
            <a:endParaRPr lang="en-GB" dirty="0" smtClean="0"/>
          </a:p>
          <a:p>
            <a:pPr algn="just" eaLnBrk="1" hangingPunct="1">
              <a:lnSpc>
                <a:spcPct val="120000"/>
              </a:lnSpc>
              <a:buClr>
                <a:srgbClr val="2D5EC1"/>
              </a:buClr>
            </a:pPr>
            <a:r>
              <a:rPr lang="en-GB" dirty="0" smtClean="0">
                <a:solidFill>
                  <a:srgbClr val="FF0000"/>
                </a:solidFill>
              </a:rPr>
              <a:t>The MS PL </a:t>
            </a:r>
            <a:r>
              <a:rPr lang="en-GB" dirty="0" smtClean="0"/>
              <a:t>is responsible for </a:t>
            </a:r>
            <a:r>
              <a:rPr lang="en-GB" dirty="0" smtClean="0">
                <a:solidFill>
                  <a:srgbClr val="DC280A"/>
                </a:solidFill>
              </a:rPr>
              <a:t>submitting</a:t>
            </a:r>
            <a:r>
              <a:rPr lang="en-GB" dirty="0" smtClean="0"/>
              <a:t> them to the concerned authority (Manual 6.4.1)</a:t>
            </a:r>
          </a:p>
          <a:p>
            <a:pPr marL="0" indent="0" algn="just" eaLnBrk="1" hangingPunct="1">
              <a:lnSpc>
                <a:spcPct val="120000"/>
              </a:lnSpc>
              <a:buClr>
                <a:srgbClr val="2D5EC1"/>
              </a:buClr>
              <a:buNone/>
            </a:pPr>
            <a:endParaRPr lang="en-GB" dirty="0" smtClean="0"/>
          </a:p>
          <a:p>
            <a:pPr algn="just" eaLnBrk="1" hangingPunct="1">
              <a:lnSpc>
                <a:spcPct val="120000"/>
              </a:lnSpc>
              <a:buClr>
                <a:srgbClr val="2D5EC1"/>
              </a:buClr>
            </a:pPr>
            <a:r>
              <a:rPr lang="en-GB" dirty="0" smtClean="0"/>
              <a:t>The BA Project Leader is fully </a:t>
            </a:r>
            <a:r>
              <a:rPr lang="en-GB" dirty="0" smtClean="0">
                <a:solidFill>
                  <a:srgbClr val="DC280A"/>
                </a:solidFill>
              </a:rPr>
              <a:t>involved</a:t>
            </a:r>
            <a:r>
              <a:rPr lang="en-GB" dirty="0" smtClean="0"/>
              <a:t> in this process and should be given adequate time to put forward comments. S/he must also </a:t>
            </a:r>
            <a:r>
              <a:rPr lang="en-GB" dirty="0" smtClean="0">
                <a:solidFill>
                  <a:srgbClr val="DC280A"/>
                </a:solidFill>
              </a:rPr>
              <a:t>co-sign</a:t>
            </a:r>
            <a:r>
              <a:rPr lang="en-GB" dirty="0" smtClean="0"/>
              <a:t> each report</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56</a:t>
            </a:fld>
            <a:endParaRPr lang="en-GB">
              <a:solidFill>
                <a:srgbClr val="000000"/>
              </a:solidFill>
            </a:endParaRPr>
          </a:p>
        </p:txBody>
      </p:sp>
    </p:spTree>
    <p:extLst>
      <p:ext uri="{BB962C8B-B14F-4D97-AF65-F5344CB8AC3E}">
        <p14:creationId xmlns:p14="http://schemas.microsoft.com/office/powerpoint/2010/main" val="4126473786"/>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95536" y="1268760"/>
            <a:ext cx="8229600" cy="695325"/>
          </a:xfrm>
        </p:spPr>
        <p:txBody>
          <a:bodyPr/>
          <a:lstStyle/>
          <a:p>
            <a:pPr indent="0" eaLnBrk="1" hangingPunct="1"/>
            <a:r>
              <a:rPr lang="en-GB" sz="3200" kern="1200" dirty="0">
                <a:solidFill>
                  <a:srgbClr val="C00000"/>
                </a:solidFill>
                <a:effectLst>
                  <a:outerShdw blurRad="31750" dist="25400" dir="5400000" algn="tl" rotWithShape="0">
                    <a:srgbClr val="000000">
                      <a:alpha val="25000"/>
                    </a:srgbClr>
                  </a:outerShdw>
                </a:effectLst>
              </a:rPr>
              <a:t>INTERIM QUARTERLY REPORTS</a:t>
            </a:r>
          </a:p>
        </p:txBody>
      </p:sp>
      <p:sp>
        <p:nvSpPr>
          <p:cNvPr id="36867" name="Rectangle 3"/>
          <p:cNvSpPr>
            <a:spLocks noGrp="1" noChangeArrowheads="1"/>
          </p:cNvSpPr>
          <p:nvPr>
            <p:ph type="body" idx="1"/>
          </p:nvPr>
        </p:nvSpPr>
        <p:spPr>
          <a:xfrm>
            <a:off x="468313" y="1844675"/>
            <a:ext cx="8229600" cy="4632325"/>
          </a:xfrm>
        </p:spPr>
        <p:txBody>
          <a:bodyPr/>
          <a:lstStyle/>
          <a:p>
            <a:pPr eaLnBrk="1" hangingPunct="1">
              <a:lnSpc>
                <a:spcPct val="90000"/>
              </a:lnSpc>
              <a:buClr>
                <a:srgbClr val="2D5EC1"/>
              </a:buClr>
            </a:pPr>
            <a:endParaRPr lang="en-GB" dirty="0" smtClean="0">
              <a:solidFill>
                <a:srgbClr val="DC280A"/>
              </a:solidFill>
            </a:endParaRPr>
          </a:p>
          <a:p>
            <a:pPr eaLnBrk="1" hangingPunct="1">
              <a:lnSpc>
                <a:spcPct val="90000"/>
              </a:lnSpc>
              <a:buClr>
                <a:srgbClr val="2D5EC1"/>
              </a:buClr>
            </a:pPr>
            <a:r>
              <a:rPr lang="en-GB" dirty="0" smtClean="0">
                <a:solidFill>
                  <a:srgbClr val="DC280A"/>
                </a:solidFill>
              </a:rPr>
              <a:t>Executive summary</a:t>
            </a:r>
          </a:p>
          <a:p>
            <a:pPr eaLnBrk="1" hangingPunct="1">
              <a:lnSpc>
                <a:spcPct val="90000"/>
              </a:lnSpc>
              <a:buClr>
                <a:srgbClr val="2D5EC1"/>
              </a:buClr>
            </a:pPr>
            <a:r>
              <a:rPr lang="en-GB" dirty="0" smtClean="0">
                <a:solidFill>
                  <a:srgbClr val="DC280A"/>
                </a:solidFill>
              </a:rPr>
              <a:t>Describe progress</a:t>
            </a:r>
            <a:r>
              <a:rPr lang="en-GB" dirty="0" smtClean="0"/>
              <a:t> in the implementation making direct reference to the timetables and benchmarks</a:t>
            </a:r>
          </a:p>
          <a:p>
            <a:pPr eaLnBrk="1" hangingPunct="1">
              <a:lnSpc>
                <a:spcPct val="90000"/>
              </a:lnSpc>
              <a:buClr>
                <a:srgbClr val="2D5EC1"/>
              </a:buClr>
            </a:pPr>
            <a:r>
              <a:rPr lang="en-GB" dirty="0" smtClean="0"/>
              <a:t>Update on the general </a:t>
            </a:r>
            <a:r>
              <a:rPr lang="en-GB" dirty="0" smtClean="0">
                <a:solidFill>
                  <a:srgbClr val="DC280A"/>
                </a:solidFill>
              </a:rPr>
              <a:t>environment, assumption and risks</a:t>
            </a:r>
            <a:r>
              <a:rPr lang="en-GB" dirty="0" smtClean="0"/>
              <a:t> </a:t>
            </a:r>
          </a:p>
          <a:p>
            <a:pPr eaLnBrk="1" hangingPunct="1">
              <a:lnSpc>
                <a:spcPct val="90000"/>
              </a:lnSpc>
              <a:buClr>
                <a:srgbClr val="2D5EC1"/>
              </a:buClr>
            </a:pPr>
            <a:r>
              <a:rPr lang="en-GB" b="1" dirty="0" smtClean="0"/>
              <a:t>Make an overall </a:t>
            </a:r>
            <a:r>
              <a:rPr lang="en-GB" b="1" dirty="0" smtClean="0">
                <a:solidFill>
                  <a:srgbClr val="DC280A"/>
                </a:solidFill>
              </a:rPr>
              <a:t>evaluation</a:t>
            </a:r>
            <a:r>
              <a:rPr lang="en-GB" b="1" dirty="0" smtClean="0"/>
              <a:t> of the progress achieved </a:t>
            </a:r>
          </a:p>
          <a:p>
            <a:pPr eaLnBrk="1" hangingPunct="1">
              <a:lnSpc>
                <a:spcPct val="90000"/>
              </a:lnSpc>
              <a:buClr>
                <a:srgbClr val="2D5EC1"/>
              </a:buClr>
            </a:pPr>
            <a:r>
              <a:rPr lang="en-GB" dirty="0" smtClean="0"/>
              <a:t>document the </a:t>
            </a:r>
            <a:r>
              <a:rPr lang="en-GB" dirty="0" smtClean="0">
                <a:solidFill>
                  <a:srgbClr val="DC280A"/>
                </a:solidFill>
              </a:rPr>
              <a:t>actual expenditure</a:t>
            </a:r>
            <a:r>
              <a:rPr lang="en-GB" dirty="0" smtClean="0"/>
              <a:t> in relation to budgeted expenditure</a:t>
            </a:r>
          </a:p>
          <a:p>
            <a:pPr eaLnBrk="1" hangingPunct="1">
              <a:lnSpc>
                <a:spcPct val="90000"/>
              </a:lnSpc>
              <a:buClr>
                <a:srgbClr val="2D5EC1"/>
              </a:buClr>
            </a:pPr>
            <a:r>
              <a:rPr lang="en-GB" b="1" dirty="0" smtClean="0"/>
              <a:t>Provide </a:t>
            </a:r>
            <a:r>
              <a:rPr lang="en-GB" b="1" dirty="0" smtClean="0">
                <a:solidFill>
                  <a:srgbClr val="DC280A"/>
                </a:solidFill>
              </a:rPr>
              <a:t>recommendations</a:t>
            </a:r>
            <a:endParaRPr lang="en-GB" b="1" dirty="0" smtClean="0"/>
          </a:p>
          <a:p>
            <a:pPr eaLnBrk="1" hangingPunct="1">
              <a:lnSpc>
                <a:spcPct val="90000"/>
              </a:lnSpc>
            </a:pPr>
            <a:endParaRPr lang="en-GB" sz="20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57</a:t>
            </a:fld>
            <a:endParaRPr lang="en-GB">
              <a:solidFill>
                <a:srgbClr val="000000"/>
              </a:solidFill>
            </a:endParaRPr>
          </a:p>
        </p:txBody>
      </p:sp>
    </p:spTree>
    <p:extLst>
      <p:ext uri="{BB962C8B-B14F-4D97-AF65-F5344CB8AC3E}">
        <p14:creationId xmlns:p14="http://schemas.microsoft.com/office/powerpoint/2010/main" val="2996183443"/>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323528" y="1340768"/>
            <a:ext cx="8229600" cy="695325"/>
          </a:xfrm>
        </p:spPr>
        <p:txBody>
          <a:bodyPr/>
          <a:lstStyle/>
          <a:p>
            <a:pPr indent="0" eaLnBrk="1" hangingPunct="1"/>
            <a:r>
              <a:rPr lang="en-GB" sz="4100" kern="1200" dirty="0">
                <a:solidFill>
                  <a:srgbClr val="C00000"/>
                </a:solidFill>
                <a:effectLst>
                  <a:outerShdw blurRad="31750" dist="25400" dir="5400000" algn="tl" rotWithShape="0">
                    <a:srgbClr val="000000">
                      <a:alpha val="25000"/>
                    </a:srgbClr>
                  </a:outerShdw>
                </a:effectLst>
              </a:rPr>
              <a:t>FINAL REPORT</a:t>
            </a:r>
          </a:p>
        </p:txBody>
      </p:sp>
      <p:sp>
        <p:nvSpPr>
          <p:cNvPr id="37891" name="Rectangle 3"/>
          <p:cNvSpPr>
            <a:spLocks noGrp="1" noChangeArrowheads="1"/>
          </p:cNvSpPr>
          <p:nvPr>
            <p:ph type="body" idx="1"/>
          </p:nvPr>
        </p:nvSpPr>
        <p:spPr>
          <a:xfrm>
            <a:off x="468313" y="2133600"/>
            <a:ext cx="8229600" cy="4114800"/>
          </a:xfrm>
        </p:spPr>
        <p:txBody>
          <a:bodyPr/>
          <a:lstStyle/>
          <a:p>
            <a:pPr marL="363538" indent="-363538" eaLnBrk="1" hangingPunct="1">
              <a:lnSpc>
                <a:spcPct val="60000"/>
              </a:lnSpc>
            </a:pPr>
            <a:endParaRPr lang="en-GB" sz="2000" dirty="0" smtClean="0">
              <a:solidFill>
                <a:srgbClr val="DC280A"/>
              </a:solidFill>
            </a:endParaRPr>
          </a:p>
          <a:p>
            <a:pPr marL="363538" indent="-363538" eaLnBrk="1" hangingPunct="1">
              <a:lnSpc>
                <a:spcPct val="80000"/>
              </a:lnSpc>
              <a:buClr>
                <a:srgbClr val="2D5EC1"/>
              </a:buClr>
            </a:pPr>
            <a:r>
              <a:rPr lang="en-GB" b="1" dirty="0" smtClean="0">
                <a:solidFill>
                  <a:srgbClr val="DC280A"/>
                </a:solidFill>
              </a:rPr>
              <a:t>Executive summary</a:t>
            </a:r>
            <a:r>
              <a:rPr lang="en-GB" b="1" dirty="0" smtClean="0"/>
              <a:t> </a:t>
            </a:r>
            <a:r>
              <a:rPr lang="en-GB" dirty="0" smtClean="0"/>
              <a:t>of the project</a:t>
            </a:r>
          </a:p>
          <a:p>
            <a:pPr marL="363538" indent="-363538" eaLnBrk="1" hangingPunct="1">
              <a:lnSpc>
                <a:spcPct val="80000"/>
              </a:lnSpc>
              <a:buClr>
                <a:srgbClr val="2D5EC1"/>
              </a:buClr>
            </a:pPr>
            <a:endParaRPr lang="en-GB" dirty="0" smtClean="0"/>
          </a:p>
          <a:p>
            <a:pPr marL="363538" indent="-363538" eaLnBrk="1" hangingPunct="1">
              <a:lnSpc>
                <a:spcPct val="80000"/>
              </a:lnSpc>
              <a:buClr>
                <a:srgbClr val="2D5EC1"/>
              </a:buClr>
            </a:pPr>
            <a:r>
              <a:rPr lang="en-GB" dirty="0" smtClean="0"/>
              <a:t>Background information</a:t>
            </a:r>
          </a:p>
          <a:p>
            <a:pPr marL="363538" indent="-363538" eaLnBrk="1" hangingPunct="1">
              <a:lnSpc>
                <a:spcPct val="80000"/>
              </a:lnSpc>
              <a:buClr>
                <a:srgbClr val="2D5EC1"/>
              </a:buClr>
            </a:pPr>
            <a:endParaRPr lang="en-GB" dirty="0" smtClean="0"/>
          </a:p>
          <a:p>
            <a:pPr marL="363538" indent="-363538" eaLnBrk="1" hangingPunct="1">
              <a:lnSpc>
                <a:spcPct val="80000"/>
              </a:lnSpc>
              <a:buClr>
                <a:srgbClr val="2D5EC1"/>
              </a:buClr>
            </a:pPr>
            <a:r>
              <a:rPr lang="en-GB" dirty="0" smtClean="0"/>
              <a:t>Listing of </a:t>
            </a:r>
            <a:r>
              <a:rPr lang="en-GB" dirty="0" smtClean="0">
                <a:solidFill>
                  <a:srgbClr val="DC280A"/>
                </a:solidFill>
              </a:rPr>
              <a:t>objectives, purpose and mandatory results</a:t>
            </a:r>
          </a:p>
          <a:p>
            <a:pPr marL="363538" indent="-363538" eaLnBrk="1" hangingPunct="1">
              <a:lnSpc>
                <a:spcPct val="80000"/>
              </a:lnSpc>
              <a:buClr>
                <a:srgbClr val="2D5EC1"/>
              </a:buClr>
            </a:pPr>
            <a:endParaRPr lang="en-GB" dirty="0" smtClean="0">
              <a:solidFill>
                <a:srgbClr val="DC280A"/>
              </a:solidFill>
            </a:endParaRPr>
          </a:p>
          <a:p>
            <a:pPr marL="363538" indent="-363538" eaLnBrk="1" hangingPunct="1">
              <a:lnSpc>
                <a:spcPct val="80000"/>
              </a:lnSpc>
              <a:buClr>
                <a:srgbClr val="2D5EC1"/>
              </a:buClr>
            </a:pPr>
            <a:r>
              <a:rPr lang="en-GB" dirty="0" smtClean="0"/>
              <a:t>Implementation process</a:t>
            </a:r>
          </a:p>
          <a:p>
            <a:pPr marL="363538" indent="-363538" eaLnBrk="1" hangingPunct="1">
              <a:lnSpc>
                <a:spcPct val="80000"/>
              </a:lnSpc>
              <a:buClr>
                <a:srgbClr val="2D5EC1"/>
              </a:buClr>
            </a:pPr>
            <a:endParaRPr lang="en-GB" dirty="0" smtClean="0"/>
          </a:p>
          <a:p>
            <a:pPr marL="363538" indent="-363538" eaLnBrk="1" hangingPunct="1">
              <a:lnSpc>
                <a:spcPct val="80000"/>
              </a:lnSpc>
              <a:buClr>
                <a:srgbClr val="2D5EC1"/>
              </a:buClr>
            </a:pPr>
            <a:r>
              <a:rPr lang="en-GB" dirty="0" smtClean="0"/>
              <a:t>Achievement of </a:t>
            </a:r>
            <a:r>
              <a:rPr lang="en-GB" dirty="0" smtClean="0">
                <a:solidFill>
                  <a:srgbClr val="DC280A"/>
                </a:solidFill>
              </a:rPr>
              <a:t>mandatory results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58</a:t>
            </a:fld>
            <a:endParaRPr lang="en-GB">
              <a:solidFill>
                <a:srgbClr val="000000"/>
              </a:solidFill>
            </a:endParaRPr>
          </a:p>
        </p:txBody>
      </p:sp>
    </p:spTree>
    <p:extLst>
      <p:ext uri="{BB962C8B-B14F-4D97-AF65-F5344CB8AC3E}">
        <p14:creationId xmlns:p14="http://schemas.microsoft.com/office/powerpoint/2010/main" val="2627041772"/>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395536" y="1340768"/>
            <a:ext cx="8229600" cy="623888"/>
          </a:xfrm>
        </p:spPr>
        <p:txBody>
          <a:bodyPr/>
          <a:lstStyle/>
          <a:p>
            <a:pPr indent="0" eaLnBrk="1" hangingPunct="1"/>
            <a:r>
              <a:rPr lang="en-GB" sz="4100" kern="1200" dirty="0">
                <a:solidFill>
                  <a:srgbClr val="C00000"/>
                </a:solidFill>
                <a:effectLst>
                  <a:outerShdw blurRad="31750" dist="25400" dir="5400000" algn="tl" rotWithShape="0">
                    <a:srgbClr val="000000">
                      <a:alpha val="25000"/>
                    </a:srgbClr>
                  </a:outerShdw>
                </a:effectLst>
              </a:rPr>
              <a:t>FINAL </a:t>
            </a:r>
            <a:r>
              <a:rPr lang="en-GB" sz="4100" kern="1200" dirty="0" smtClean="0">
                <a:solidFill>
                  <a:srgbClr val="C00000"/>
                </a:solidFill>
                <a:effectLst>
                  <a:outerShdw blurRad="31750" dist="25400" dir="5400000" algn="tl" rotWithShape="0">
                    <a:srgbClr val="000000">
                      <a:alpha val="25000"/>
                    </a:srgbClr>
                  </a:outerShdw>
                </a:effectLst>
              </a:rPr>
              <a:t>REPORT</a:t>
            </a:r>
            <a:endParaRPr lang="en-GB" sz="4100" kern="1200" dirty="0">
              <a:solidFill>
                <a:srgbClr val="C00000"/>
              </a:solidFill>
              <a:effectLst>
                <a:outerShdw blurRad="31750" dist="25400" dir="5400000" algn="tl" rotWithShape="0">
                  <a:srgbClr val="000000">
                    <a:alpha val="25000"/>
                  </a:srgbClr>
                </a:outerShdw>
              </a:effectLst>
            </a:endParaRPr>
          </a:p>
        </p:txBody>
      </p:sp>
      <p:sp>
        <p:nvSpPr>
          <p:cNvPr id="38915" name="Rectangle 3"/>
          <p:cNvSpPr>
            <a:spLocks noGrp="1" noChangeArrowheads="1"/>
          </p:cNvSpPr>
          <p:nvPr>
            <p:ph type="body" idx="1"/>
          </p:nvPr>
        </p:nvSpPr>
        <p:spPr>
          <a:xfrm>
            <a:off x="457200" y="2570163"/>
            <a:ext cx="8218488" cy="3454400"/>
          </a:xfrm>
        </p:spPr>
        <p:txBody>
          <a:bodyPr/>
          <a:lstStyle/>
          <a:p>
            <a:pPr algn="just" eaLnBrk="1" hangingPunct="1">
              <a:buClr>
                <a:srgbClr val="2D5EC1"/>
              </a:buClr>
            </a:pPr>
            <a:r>
              <a:rPr lang="en-GB" dirty="0" smtClean="0">
                <a:solidFill>
                  <a:srgbClr val="DC280A"/>
                </a:solidFill>
              </a:rPr>
              <a:t>Analysis</a:t>
            </a:r>
            <a:r>
              <a:rPr lang="en-GB" dirty="0" smtClean="0"/>
              <a:t> of the long-term impact of the project, its sustainable results and identification of potential relevant follow-up actions </a:t>
            </a:r>
          </a:p>
          <a:p>
            <a:pPr algn="just" eaLnBrk="1" hangingPunct="1">
              <a:buClr>
                <a:srgbClr val="2D5EC1"/>
              </a:buClr>
            </a:pPr>
            <a:endParaRPr lang="en-GB" dirty="0" smtClean="0"/>
          </a:p>
          <a:p>
            <a:pPr algn="just" eaLnBrk="1" hangingPunct="1">
              <a:buClr>
                <a:srgbClr val="2D5EC1"/>
              </a:buClr>
            </a:pPr>
            <a:r>
              <a:rPr lang="en-GB" dirty="0" smtClean="0"/>
              <a:t>Information on </a:t>
            </a:r>
            <a:r>
              <a:rPr lang="en-GB" dirty="0" smtClean="0">
                <a:solidFill>
                  <a:srgbClr val="DC280A"/>
                </a:solidFill>
              </a:rPr>
              <a:t>visibility</a:t>
            </a:r>
            <a:r>
              <a:rPr lang="en-GB" dirty="0" smtClean="0"/>
              <a:t> of EU financing</a:t>
            </a:r>
          </a:p>
          <a:p>
            <a:pPr algn="just" eaLnBrk="1" hangingPunct="1">
              <a:buClr>
                <a:srgbClr val="2D5EC1"/>
              </a:buClr>
            </a:pPr>
            <a:endParaRPr lang="en-GB" dirty="0" smtClean="0">
              <a:solidFill>
                <a:srgbClr val="DC280A"/>
              </a:solidFill>
            </a:endParaRPr>
          </a:p>
          <a:p>
            <a:pPr algn="just" eaLnBrk="1" hangingPunct="1">
              <a:buClr>
                <a:srgbClr val="2D5EC1"/>
              </a:buClr>
            </a:pPr>
            <a:r>
              <a:rPr lang="en-GB" dirty="0" smtClean="0">
                <a:solidFill>
                  <a:srgbClr val="DC280A"/>
                </a:solidFill>
              </a:rPr>
              <a:t>Conclusions</a:t>
            </a:r>
            <a:r>
              <a:rPr lang="en-GB" dirty="0" smtClean="0"/>
              <a:t>, </a:t>
            </a:r>
            <a:r>
              <a:rPr lang="en-GB" dirty="0">
                <a:solidFill>
                  <a:srgbClr val="DC280A"/>
                </a:solidFill>
              </a:rPr>
              <a:t>recommendations, including lessons learned</a:t>
            </a:r>
            <a:r>
              <a:rPr lang="en-GB" dirty="0" smtClean="0"/>
              <a:t> for future Twinning projects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59</a:t>
            </a:fld>
            <a:endParaRPr lang="en-GB">
              <a:solidFill>
                <a:srgbClr val="000000"/>
              </a:solidFill>
            </a:endParaRPr>
          </a:p>
        </p:txBody>
      </p:sp>
    </p:spTree>
    <p:extLst>
      <p:ext uri="{BB962C8B-B14F-4D97-AF65-F5344CB8AC3E}">
        <p14:creationId xmlns:p14="http://schemas.microsoft.com/office/powerpoint/2010/main" val="193996413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idx="4294967295"/>
          </p:nvPr>
        </p:nvSpPr>
        <p:spPr>
          <a:xfrm>
            <a:off x="457200" y="0"/>
            <a:ext cx="8229600" cy="1125538"/>
          </a:xfrm>
        </p:spPr>
        <p:txBody>
          <a:bodyPr/>
          <a:lstStyle/>
          <a:p>
            <a:r>
              <a:rPr lang="en-US" sz="2400" dirty="0" smtClean="0">
                <a:solidFill>
                  <a:schemeClr val="bg1"/>
                </a:solidFill>
              </a:rPr>
              <a:t>WHERE?</a:t>
            </a:r>
            <a:r>
              <a:rPr lang="en-US" sz="1400" dirty="0" smtClean="0">
                <a:solidFill>
                  <a:schemeClr val="bg1"/>
                </a:solidFill>
              </a:rPr>
              <a:t/>
            </a:r>
            <a:br>
              <a:rPr lang="en-US" sz="1400" dirty="0" smtClean="0">
                <a:solidFill>
                  <a:schemeClr val="bg1"/>
                </a:solidFill>
              </a:rPr>
            </a:br>
            <a:r>
              <a:rPr lang="fr-FR" sz="1100" dirty="0" smtClean="0">
                <a:solidFill>
                  <a:schemeClr val="bg1"/>
                </a:solidFill>
              </a:rPr>
              <a:t>                                      </a:t>
            </a:r>
            <a:endParaRPr lang="en-US" sz="1600" dirty="0" smtClean="0">
              <a:solidFill>
                <a:schemeClr val="bg1"/>
              </a:solidFill>
            </a:endParaRPr>
          </a:p>
        </p:txBody>
      </p:sp>
      <p:pic>
        <p:nvPicPr>
          <p:cNvPr id="2" name="Picture 2"/>
          <p:cNvPicPr>
            <a:picLocks noChangeAspect="1" noChangeArrowheads="1"/>
          </p:cNvPicPr>
          <p:nvPr/>
        </p:nvPicPr>
        <p:blipFill>
          <a:blip r:embed="rId3"/>
          <a:srcRect/>
          <a:stretch>
            <a:fillRect/>
          </a:stretch>
        </p:blipFill>
        <p:spPr bwMode="auto">
          <a:xfrm>
            <a:off x="468313" y="1484313"/>
            <a:ext cx="6119812" cy="4897437"/>
          </a:xfrm>
          <a:prstGeom prst="rect">
            <a:avLst/>
          </a:prstGeom>
          <a:noFill/>
          <a:ln w="9525">
            <a:noFill/>
            <a:miter lim="800000"/>
            <a:headEnd/>
            <a:tailEnd/>
          </a:ln>
          <a:effectLst>
            <a:outerShdw blurRad="50800" dist="38100" dir="5400000" algn="t" rotWithShape="0">
              <a:prstClr val="black">
                <a:alpha val="40000"/>
              </a:prstClr>
            </a:outerShdw>
          </a:effectLst>
        </p:spPr>
      </p:pic>
      <p:sp>
        <p:nvSpPr>
          <p:cNvPr id="15364" name="ZoneTexte 10"/>
          <p:cNvSpPr txBox="1">
            <a:spLocks noChangeArrowheads="1"/>
          </p:cNvSpPr>
          <p:nvPr/>
        </p:nvSpPr>
        <p:spPr bwMode="auto">
          <a:xfrm>
            <a:off x="6705600" y="1317625"/>
            <a:ext cx="2286000" cy="553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r>
              <a:rPr lang="fr-FR" sz="1400" b="1" dirty="0">
                <a:solidFill>
                  <a:schemeClr val="tx2"/>
                </a:solidFill>
                <a:latin typeface="+mn-lt"/>
              </a:rPr>
              <a:t>EU </a:t>
            </a:r>
            <a:r>
              <a:rPr lang="fr-FR" sz="1400" b="1" dirty="0" smtClean="0">
                <a:solidFill>
                  <a:schemeClr val="tx2"/>
                </a:solidFill>
                <a:latin typeface="+mn-lt"/>
              </a:rPr>
              <a:t>MS </a:t>
            </a:r>
            <a:r>
              <a:rPr lang="fr-FR" sz="1600" b="1" dirty="0" smtClean="0">
                <a:solidFill>
                  <a:schemeClr val="tx2"/>
                </a:solidFill>
                <a:latin typeface="+mn-lt"/>
              </a:rPr>
              <a:t>28 </a:t>
            </a:r>
            <a:r>
              <a:rPr lang="fr-FR" sz="1600" b="1" dirty="0">
                <a:solidFill>
                  <a:schemeClr val="tx2"/>
                </a:solidFill>
                <a:latin typeface="+mn-lt"/>
              </a:rPr>
              <a:t>countries</a:t>
            </a:r>
          </a:p>
          <a:p>
            <a:pPr algn="just" eaLnBrk="1" hangingPunct="1"/>
            <a:endParaRPr lang="fr-FR" dirty="0">
              <a:solidFill>
                <a:srgbClr val="009999"/>
              </a:solidFill>
              <a:latin typeface="+mn-lt"/>
            </a:endParaRPr>
          </a:p>
          <a:p>
            <a:pPr algn="just" eaLnBrk="1" hangingPunct="1"/>
            <a:r>
              <a:rPr lang="fr-FR" sz="1400" b="1" dirty="0">
                <a:solidFill>
                  <a:schemeClr val="tx2"/>
                </a:solidFill>
                <a:latin typeface="+mn-lt"/>
              </a:rPr>
              <a:t>Instrument for </a:t>
            </a:r>
            <a:r>
              <a:rPr lang="fr-FR" sz="1400" b="1" dirty="0" err="1">
                <a:solidFill>
                  <a:schemeClr val="tx2"/>
                </a:solidFill>
                <a:latin typeface="+mn-lt"/>
              </a:rPr>
              <a:t>Pre</a:t>
            </a:r>
            <a:r>
              <a:rPr lang="fr-FR" sz="1400" b="1" dirty="0">
                <a:solidFill>
                  <a:schemeClr val="tx2"/>
                </a:solidFill>
                <a:latin typeface="+mn-lt"/>
              </a:rPr>
              <a:t>-Accession Assistance (</a:t>
            </a:r>
            <a:r>
              <a:rPr lang="fr-FR" sz="1400" b="1" dirty="0" smtClean="0">
                <a:solidFill>
                  <a:schemeClr val="tx2"/>
                </a:solidFill>
                <a:latin typeface="+mn-lt"/>
              </a:rPr>
              <a:t>IPA)</a:t>
            </a:r>
          </a:p>
          <a:p>
            <a:pPr algn="just" eaLnBrk="1" hangingPunct="1"/>
            <a:r>
              <a:rPr lang="fr-FR" sz="1400" dirty="0" smtClean="0">
                <a:solidFill>
                  <a:schemeClr val="tx2"/>
                </a:solidFill>
                <a:latin typeface="+mn-lt"/>
              </a:rPr>
              <a:t>(in light </a:t>
            </a:r>
            <a:r>
              <a:rPr lang="fr-FR" sz="1400" dirty="0" err="1" smtClean="0">
                <a:solidFill>
                  <a:schemeClr val="tx2"/>
                </a:solidFill>
                <a:latin typeface="+mn-lt"/>
              </a:rPr>
              <a:t>blue</a:t>
            </a:r>
            <a:r>
              <a:rPr lang="fr-FR" sz="1400" dirty="0" smtClean="0">
                <a:solidFill>
                  <a:schemeClr val="tx2"/>
                </a:solidFill>
                <a:latin typeface="+mn-lt"/>
              </a:rPr>
              <a:t>)</a:t>
            </a:r>
          </a:p>
          <a:p>
            <a:pPr eaLnBrk="1" hangingPunct="1"/>
            <a:endParaRPr lang="fr-FR" sz="1400" b="1" dirty="0" smtClean="0">
              <a:solidFill>
                <a:schemeClr val="tx2"/>
              </a:solidFill>
              <a:latin typeface="+mn-lt"/>
            </a:endParaRPr>
          </a:p>
          <a:p>
            <a:pPr eaLnBrk="1" hangingPunct="1"/>
            <a:r>
              <a:rPr lang="fr-BE" sz="1600" dirty="0" smtClean="0">
                <a:solidFill>
                  <a:schemeClr val="tx2"/>
                </a:solidFill>
                <a:latin typeface="+mn-lt"/>
              </a:rPr>
              <a:t>7 </a:t>
            </a:r>
            <a:r>
              <a:rPr lang="fr-BE" sz="1600" dirty="0" err="1" smtClean="0">
                <a:solidFill>
                  <a:schemeClr val="tx2"/>
                </a:solidFill>
                <a:latin typeface="+mn-lt"/>
              </a:rPr>
              <a:t>partners</a:t>
            </a:r>
            <a:endParaRPr lang="fr-BE" sz="1600" dirty="0" smtClean="0">
              <a:solidFill>
                <a:schemeClr val="tx2"/>
              </a:solidFill>
              <a:latin typeface="+mn-lt"/>
            </a:endParaRPr>
          </a:p>
          <a:p>
            <a:pPr eaLnBrk="1" hangingPunct="1"/>
            <a:r>
              <a:rPr lang="fr-BE" sz="1600" dirty="0" smtClean="0">
                <a:solidFill>
                  <a:schemeClr val="tx2"/>
                </a:solidFill>
                <a:latin typeface="+mn-lt"/>
              </a:rPr>
              <a:t>Albania</a:t>
            </a:r>
            <a:endParaRPr lang="fr-BE" sz="1600" dirty="0">
              <a:solidFill>
                <a:schemeClr val="tx2"/>
              </a:solidFill>
              <a:latin typeface="+mn-lt"/>
            </a:endParaRPr>
          </a:p>
          <a:p>
            <a:pPr eaLnBrk="1" hangingPunct="1"/>
            <a:r>
              <a:rPr lang="fr-BE" sz="1600" dirty="0">
                <a:solidFill>
                  <a:schemeClr val="tx2"/>
                </a:solidFill>
                <a:latin typeface="+mn-lt"/>
              </a:rPr>
              <a:t>Bosnia and Herzegovina</a:t>
            </a:r>
          </a:p>
          <a:p>
            <a:pPr eaLnBrk="1" hangingPunct="1"/>
            <a:r>
              <a:rPr lang="fr-BE" sz="1600" dirty="0" smtClean="0">
                <a:solidFill>
                  <a:schemeClr val="tx2"/>
                </a:solidFill>
                <a:latin typeface="+mn-lt"/>
              </a:rPr>
              <a:t>Kosovo</a:t>
            </a:r>
            <a:r>
              <a:rPr lang="fr-BE" sz="1600" dirty="0">
                <a:solidFill>
                  <a:schemeClr val="tx2"/>
                </a:solidFill>
                <a:latin typeface="+mn-lt"/>
              </a:rPr>
              <a:t>*</a:t>
            </a:r>
          </a:p>
          <a:p>
            <a:pPr eaLnBrk="1" hangingPunct="1"/>
            <a:r>
              <a:rPr lang="fr-BE" sz="1600" dirty="0" err="1">
                <a:solidFill>
                  <a:schemeClr val="tx2"/>
                </a:solidFill>
                <a:latin typeface="+mn-lt"/>
              </a:rPr>
              <a:t>Montenegro</a:t>
            </a:r>
            <a:endParaRPr lang="fr-BE" sz="1600" dirty="0">
              <a:solidFill>
                <a:schemeClr val="tx2"/>
              </a:solidFill>
              <a:latin typeface="+mn-lt"/>
            </a:endParaRPr>
          </a:p>
          <a:p>
            <a:pPr eaLnBrk="1" hangingPunct="1"/>
            <a:r>
              <a:rPr lang="fr-BE" sz="1600" dirty="0" err="1">
                <a:solidFill>
                  <a:schemeClr val="tx2"/>
                </a:solidFill>
                <a:latin typeface="+mn-lt"/>
              </a:rPr>
              <a:t>Serbia</a:t>
            </a:r>
            <a:endParaRPr lang="fr-BE" sz="1600" dirty="0">
              <a:solidFill>
                <a:schemeClr val="tx2"/>
              </a:solidFill>
              <a:latin typeface="+mn-lt"/>
            </a:endParaRPr>
          </a:p>
          <a:p>
            <a:pPr eaLnBrk="1" hangingPunct="1"/>
            <a:r>
              <a:rPr lang="fr-BE" sz="1600" dirty="0" err="1">
                <a:solidFill>
                  <a:schemeClr val="tx2"/>
                </a:solidFill>
                <a:latin typeface="+mn-lt"/>
              </a:rPr>
              <a:t>Turkey</a:t>
            </a:r>
            <a:endParaRPr lang="fr-BE" sz="1600" dirty="0">
              <a:solidFill>
                <a:schemeClr val="tx2"/>
              </a:solidFill>
              <a:latin typeface="+mn-lt"/>
            </a:endParaRPr>
          </a:p>
          <a:p>
            <a:pPr eaLnBrk="1" hangingPunct="1"/>
            <a:r>
              <a:rPr lang="fr-BE" sz="1600" dirty="0">
                <a:solidFill>
                  <a:schemeClr val="tx2"/>
                </a:solidFill>
                <a:latin typeface="+mn-lt"/>
              </a:rPr>
              <a:t>t</a:t>
            </a:r>
            <a:r>
              <a:rPr lang="fr-BE" sz="1600" dirty="0" smtClean="0">
                <a:solidFill>
                  <a:schemeClr val="tx2"/>
                </a:solidFill>
                <a:latin typeface="+mn-lt"/>
              </a:rPr>
              <a:t>he former </a:t>
            </a:r>
            <a:r>
              <a:rPr lang="fr-BE" sz="1600" dirty="0">
                <a:solidFill>
                  <a:schemeClr val="tx2"/>
                </a:solidFill>
                <a:latin typeface="+mn-lt"/>
              </a:rPr>
              <a:t>Yugoslav R</a:t>
            </a:r>
            <a:r>
              <a:rPr lang="fr-BE" sz="1600" dirty="0" smtClean="0">
                <a:solidFill>
                  <a:schemeClr val="tx2"/>
                </a:solidFill>
                <a:latin typeface="+mn-lt"/>
              </a:rPr>
              <a:t>epublic </a:t>
            </a:r>
            <a:r>
              <a:rPr lang="fr-BE" sz="1600" dirty="0">
                <a:solidFill>
                  <a:schemeClr val="tx2"/>
                </a:solidFill>
                <a:latin typeface="+mn-lt"/>
              </a:rPr>
              <a:t>of Macedonia</a:t>
            </a:r>
          </a:p>
          <a:p>
            <a:pPr eaLnBrk="1" hangingPunct="1"/>
            <a:endParaRPr lang="fr-BE" sz="1600" dirty="0" smtClean="0">
              <a:solidFill>
                <a:schemeClr val="tx2"/>
              </a:solidFill>
              <a:latin typeface="+mn-lt"/>
            </a:endParaRPr>
          </a:p>
          <a:p>
            <a:pPr eaLnBrk="1" hangingPunct="1"/>
            <a:endParaRPr lang="en-GB" dirty="0">
              <a:solidFill>
                <a:schemeClr val="tx1"/>
              </a:solidFill>
              <a:latin typeface="Constantia" pitchFamily="18" charset="0"/>
            </a:endParaRPr>
          </a:p>
          <a:p>
            <a:pPr eaLnBrk="1" hangingPunct="1"/>
            <a:endParaRPr lang="en-GB" dirty="0">
              <a:solidFill>
                <a:schemeClr val="tx1"/>
              </a:solidFill>
              <a:latin typeface="Constantia" pitchFamily="18" charset="0"/>
            </a:endParaRPr>
          </a:p>
          <a:p>
            <a:pPr eaLnBrk="1" hangingPunct="1"/>
            <a:endParaRPr lang="fr-FR" dirty="0">
              <a:solidFill>
                <a:schemeClr val="tx1"/>
              </a:solidFill>
              <a:latin typeface="Constantia" pitchFamily="18" charset="0"/>
            </a:endParaRPr>
          </a:p>
          <a:p>
            <a:pPr eaLnBrk="1" hangingPunct="1"/>
            <a:endParaRPr lang="fr-FR" dirty="0">
              <a:solidFill>
                <a:schemeClr val="tx1"/>
              </a:solidFill>
              <a:latin typeface="Constantia" pitchFamily="18" charset="0"/>
            </a:endParaRPr>
          </a:p>
        </p:txBody>
      </p:sp>
      <p:sp>
        <p:nvSpPr>
          <p:cNvPr id="15365" name="TextBox 2"/>
          <p:cNvSpPr txBox="1">
            <a:spLocks noChangeArrowheads="1"/>
          </p:cNvSpPr>
          <p:nvPr/>
        </p:nvSpPr>
        <p:spPr bwMode="auto">
          <a:xfrm>
            <a:off x="539750" y="6384925"/>
            <a:ext cx="8280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r>
              <a:rPr lang="en-GB" sz="1000">
                <a:solidFill>
                  <a:schemeClr val="tx1"/>
                </a:solidFill>
                <a:latin typeface="Arial" charset="0"/>
              </a:rPr>
              <a:t>∗ This designation is without prejudice to positions on status, and is in line with UNSCR 1244 and the ICJ Opinion on the Kosovo Declaration of Independence</a:t>
            </a:r>
          </a:p>
        </p:txBody>
      </p:sp>
      <p:sp>
        <p:nvSpPr>
          <p:cNvPr id="3" name="Slide Number Placeholder 2"/>
          <p:cNvSpPr>
            <a:spLocks noGrp="1"/>
          </p:cNvSpPr>
          <p:nvPr>
            <p:ph type="sldNum" sz="quarter" idx="12"/>
          </p:nvPr>
        </p:nvSpPr>
        <p:spPr/>
        <p:txBody>
          <a:bodyPr/>
          <a:lstStyle/>
          <a:p>
            <a:pPr>
              <a:defRPr/>
            </a:pPr>
            <a:fld id="{0DFF6448-5616-41B3-873E-7C5A60420219}" type="slidenum">
              <a:rPr lang="en-GB" smtClean="0">
                <a:solidFill>
                  <a:srgbClr val="000000"/>
                </a:solidFill>
              </a:rPr>
              <a:pPr>
                <a:defRPr/>
              </a:pPr>
              <a:t>6</a:t>
            </a:fld>
            <a:endParaRPr lang="en-GB" dirty="0">
              <a:solidFill>
                <a:srgbClr val="000000"/>
              </a:solidFill>
            </a:endParaRPr>
          </a:p>
        </p:txBody>
      </p:sp>
      <p:sp>
        <p:nvSpPr>
          <p:cNvPr id="4" name="Rectangle 3"/>
          <p:cNvSpPr/>
          <p:nvPr/>
        </p:nvSpPr>
        <p:spPr>
          <a:xfrm>
            <a:off x="6516688" y="381000"/>
            <a:ext cx="950912" cy="461665"/>
          </a:xfrm>
          <a:prstGeom prst="rect">
            <a:avLst/>
          </a:prstGeom>
        </p:spPr>
        <p:txBody>
          <a:bodyPr wrap="square">
            <a:spAutoFit/>
          </a:bodyPr>
          <a:lstStyle/>
          <a:p>
            <a:r>
              <a:rPr lang="en-GB" sz="2400" b="1" dirty="0" smtClean="0">
                <a:solidFill>
                  <a:srgbClr val="FFFF00"/>
                </a:solidFill>
              </a:rPr>
              <a:t>IPA</a:t>
            </a:r>
            <a:endParaRPr lang="en-GB" sz="2400" b="1" dirty="0">
              <a:solidFill>
                <a:srgbClr val="FFFF00"/>
              </a:solidFill>
            </a:endParaRPr>
          </a:p>
        </p:txBody>
      </p:sp>
    </p:spTree>
    <p:extLst>
      <p:ext uri="{BB962C8B-B14F-4D97-AF65-F5344CB8AC3E}">
        <p14:creationId xmlns:p14="http://schemas.microsoft.com/office/powerpoint/2010/main" val="92610066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1447800"/>
            <a:ext cx="8229600" cy="774700"/>
          </a:xfrm>
        </p:spPr>
        <p:txBody>
          <a:bodyPr/>
          <a:lstStyle/>
          <a:p>
            <a:pPr indent="0" eaLnBrk="1" hangingPunct="1"/>
            <a:r>
              <a:rPr lang="en-GB" sz="4100" kern="1200" dirty="0">
                <a:solidFill>
                  <a:srgbClr val="C00000"/>
                </a:solidFill>
                <a:effectLst>
                  <a:outerShdw blurRad="31750" dist="25400" dir="5400000" algn="tl" rotWithShape="0">
                    <a:srgbClr val="000000">
                      <a:alpha val="25000"/>
                    </a:srgbClr>
                  </a:outerShdw>
                </a:effectLst>
              </a:rPr>
              <a:t>FINAL </a:t>
            </a:r>
            <a:r>
              <a:rPr lang="en-GB" sz="4100" kern="1200" dirty="0" smtClean="0">
                <a:solidFill>
                  <a:srgbClr val="C00000"/>
                </a:solidFill>
                <a:effectLst>
                  <a:outerShdw blurRad="31750" dist="25400" dir="5400000" algn="tl" rotWithShape="0">
                    <a:srgbClr val="000000">
                      <a:alpha val="25000"/>
                    </a:srgbClr>
                  </a:outerShdw>
                </a:effectLst>
              </a:rPr>
              <a:t>REPORT Financial part</a:t>
            </a:r>
            <a:endParaRPr lang="en-GB" sz="4100" kern="1200" dirty="0">
              <a:solidFill>
                <a:srgbClr val="C00000"/>
              </a:solidFill>
              <a:effectLst>
                <a:outerShdw blurRad="31750" dist="25400" dir="5400000" algn="tl" rotWithShape="0">
                  <a:srgbClr val="000000">
                    <a:alpha val="25000"/>
                  </a:srgbClr>
                </a:outerShdw>
              </a:effectLst>
            </a:endParaRPr>
          </a:p>
        </p:txBody>
      </p:sp>
      <p:sp>
        <p:nvSpPr>
          <p:cNvPr id="39939" name="Rectangle 3"/>
          <p:cNvSpPr>
            <a:spLocks noGrp="1" noChangeArrowheads="1"/>
          </p:cNvSpPr>
          <p:nvPr>
            <p:ph type="body" idx="1"/>
          </p:nvPr>
        </p:nvSpPr>
        <p:spPr>
          <a:xfrm>
            <a:off x="533400" y="2362200"/>
            <a:ext cx="8229600" cy="4302125"/>
          </a:xfrm>
        </p:spPr>
        <p:txBody>
          <a:bodyPr/>
          <a:lstStyle/>
          <a:p>
            <a:pPr algn="just" eaLnBrk="1" hangingPunct="1">
              <a:buClr>
                <a:srgbClr val="2D5EC1"/>
              </a:buClr>
            </a:pPr>
            <a:r>
              <a:rPr lang="en-GB" dirty="0" smtClean="0"/>
              <a:t>Proof of transfers of ownership (if applicable) and a </a:t>
            </a:r>
            <a:r>
              <a:rPr lang="en-GB" dirty="0" smtClean="0">
                <a:solidFill>
                  <a:srgbClr val="DC280A"/>
                </a:solidFill>
              </a:rPr>
              <a:t>final statement</a:t>
            </a:r>
            <a:r>
              <a:rPr lang="en-GB" dirty="0" smtClean="0"/>
              <a:t> of all eligible costs of the Twinning project plus a </a:t>
            </a:r>
            <a:r>
              <a:rPr lang="en-GB" dirty="0" smtClean="0">
                <a:solidFill>
                  <a:srgbClr val="DC280A"/>
                </a:solidFill>
              </a:rPr>
              <a:t>full summary</a:t>
            </a:r>
            <a:r>
              <a:rPr lang="en-GB" dirty="0" smtClean="0"/>
              <a:t> statement of the Twinning project’s income and expenditure and payments received</a:t>
            </a:r>
          </a:p>
          <a:p>
            <a:pPr algn="just" eaLnBrk="1" hangingPunct="1">
              <a:buClr>
                <a:srgbClr val="2D5EC1"/>
              </a:buClr>
            </a:pPr>
            <a:endParaRPr lang="en-GB" dirty="0" smtClean="0"/>
          </a:p>
          <a:p>
            <a:pPr algn="just" eaLnBrk="1" hangingPunct="1">
              <a:buClr>
                <a:srgbClr val="2D5EC1"/>
              </a:buClr>
            </a:pPr>
            <a:r>
              <a:rPr lang="en-GB" dirty="0" smtClean="0"/>
              <a:t>Template to be used in </a:t>
            </a:r>
            <a:r>
              <a:rPr lang="en-GB" dirty="0" smtClean="0">
                <a:solidFill>
                  <a:srgbClr val="DC280A"/>
                </a:solidFill>
              </a:rPr>
              <a:t>ANNEX C5</a:t>
            </a:r>
          </a:p>
          <a:p>
            <a:pPr algn="just" eaLnBrk="1" hangingPunct="1">
              <a:buClr>
                <a:srgbClr val="2D5EC1"/>
              </a:buClr>
            </a:pPr>
            <a:endParaRPr lang="en-GB" dirty="0" smtClean="0"/>
          </a:p>
          <a:p>
            <a:pPr algn="just" eaLnBrk="1" hangingPunct="1">
              <a:buClr>
                <a:srgbClr val="2D5EC1"/>
              </a:buClr>
            </a:pPr>
            <a:r>
              <a:rPr lang="en-GB" dirty="0" smtClean="0">
                <a:solidFill>
                  <a:srgbClr val="DC280A"/>
                </a:solidFill>
              </a:rPr>
              <a:t>Expenditure </a:t>
            </a:r>
            <a:r>
              <a:rPr lang="en-GB" dirty="0">
                <a:solidFill>
                  <a:srgbClr val="DC280A"/>
                </a:solidFill>
              </a:rPr>
              <a:t>verification report </a:t>
            </a:r>
            <a:r>
              <a:rPr lang="en-GB" dirty="0" smtClean="0"/>
              <a:t>from a recognized, independent auditor</a:t>
            </a:r>
          </a:p>
          <a:p>
            <a:pPr eaLnBrk="1" hangingPunct="1"/>
            <a:endParaRPr lang="en-GB" sz="20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60</a:t>
            </a:fld>
            <a:endParaRPr lang="en-GB">
              <a:solidFill>
                <a:srgbClr val="000000"/>
              </a:solidFill>
            </a:endParaRPr>
          </a:p>
        </p:txBody>
      </p:sp>
    </p:spTree>
    <p:extLst>
      <p:ext uri="{BB962C8B-B14F-4D97-AF65-F5344CB8AC3E}">
        <p14:creationId xmlns:p14="http://schemas.microsoft.com/office/powerpoint/2010/main" val="3902186833"/>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79388" y="1125538"/>
            <a:ext cx="8713787" cy="765175"/>
          </a:xfrm>
        </p:spPr>
        <p:txBody>
          <a:bodyPr/>
          <a:lstStyle/>
          <a:p>
            <a:pPr indent="0" eaLnBrk="1" hangingPunct="1"/>
            <a:r>
              <a:rPr lang="en-GB" sz="2800" kern="1200" dirty="0" smtClean="0">
                <a:solidFill>
                  <a:srgbClr val="C00000"/>
                </a:solidFill>
                <a:effectLst>
                  <a:outerShdw blurRad="31750" dist="25400" dir="5400000" algn="tl" rotWithShape="0">
                    <a:srgbClr val="000000">
                      <a:alpha val="25000"/>
                    </a:srgbClr>
                  </a:outerShdw>
                </a:effectLst>
              </a:rPr>
              <a:t>Basic principles</a:t>
            </a:r>
            <a:endParaRPr lang="en-GB" sz="2800" kern="1200" dirty="0">
              <a:solidFill>
                <a:srgbClr val="C00000"/>
              </a:solidFill>
              <a:effectLst>
                <a:outerShdw blurRad="31750" dist="25400" dir="5400000" algn="tl" rotWithShape="0">
                  <a:srgbClr val="000000">
                    <a:alpha val="25000"/>
                  </a:srgbClr>
                </a:outerShdw>
              </a:effectLst>
            </a:endParaRPr>
          </a:p>
        </p:txBody>
      </p:sp>
      <p:sp>
        <p:nvSpPr>
          <p:cNvPr id="41987" name="Rectangle 3"/>
          <p:cNvSpPr>
            <a:spLocks noGrp="1" noChangeArrowheads="1"/>
          </p:cNvSpPr>
          <p:nvPr>
            <p:ph type="body" idx="1"/>
          </p:nvPr>
        </p:nvSpPr>
        <p:spPr>
          <a:xfrm>
            <a:off x="304800" y="1773238"/>
            <a:ext cx="8393113" cy="4464050"/>
          </a:xfrm>
        </p:spPr>
        <p:txBody>
          <a:bodyPr/>
          <a:lstStyle/>
          <a:p>
            <a:pPr marL="361950" indent="-361950" eaLnBrk="1" hangingPunct="1">
              <a:lnSpc>
                <a:spcPct val="90000"/>
              </a:lnSpc>
              <a:buFontTx/>
              <a:buNone/>
            </a:pPr>
            <a:endParaRPr lang="en-GB" sz="2000" b="1" dirty="0" smtClean="0"/>
          </a:p>
          <a:p>
            <a:pPr marL="361950" indent="-361950" eaLnBrk="1" hangingPunct="1">
              <a:lnSpc>
                <a:spcPct val="90000"/>
              </a:lnSpc>
            </a:pPr>
            <a:endParaRPr lang="en-GB" sz="2000" dirty="0" smtClean="0"/>
          </a:p>
          <a:p>
            <a:pPr eaLnBrk="1" hangingPunct="1">
              <a:lnSpc>
                <a:spcPct val="90000"/>
              </a:lnSpc>
              <a:buClr>
                <a:srgbClr val="2D5EC1"/>
              </a:buClr>
              <a:buFont typeface="Wingdings" panose="05000000000000000000" pitchFamily="2" charset="2"/>
              <a:buChar char="ü"/>
            </a:pPr>
            <a:r>
              <a:rPr lang="en-GB" dirty="0"/>
              <a:t>Changes can only be made within the </a:t>
            </a:r>
            <a:r>
              <a:rPr lang="en-GB" b="1" dirty="0">
                <a:solidFill>
                  <a:srgbClr val="DC280A"/>
                </a:solidFill>
              </a:rPr>
              <a:t>execution period of the contract</a:t>
            </a:r>
            <a:r>
              <a:rPr lang="en-GB" dirty="0">
                <a:solidFill>
                  <a:srgbClr val="DC280A"/>
                </a:solidFill>
              </a:rPr>
              <a:t> </a:t>
            </a:r>
            <a:r>
              <a:rPr lang="en-GB" dirty="0"/>
              <a:t>(legal duration) </a:t>
            </a:r>
          </a:p>
          <a:p>
            <a:pPr eaLnBrk="1" hangingPunct="1">
              <a:lnSpc>
                <a:spcPct val="90000"/>
              </a:lnSpc>
              <a:buClr>
                <a:srgbClr val="2D5EC1"/>
              </a:buClr>
              <a:buFont typeface="Wingdings" panose="05000000000000000000" pitchFamily="2" charset="2"/>
              <a:buChar char="ü"/>
            </a:pPr>
            <a:endParaRPr lang="en-GB" dirty="0">
              <a:solidFill>
                <a:srgbClr val="DC280A"/>
              </a:solidFill>
            </a:endParaRPr>
          </a:p>
          <a:p>
            <a:pPr eaLnBrk="1" hangingPunct="1">
              <a:lnSpc>
                <a:spcPct val="90000"/>
              </a:lnSpc>
              <a:buClr>
                <a:srgbClr val="2D5EC1"/>
              </a:buClr>
              <a:buFont typeface="Wingdings" panose="05000000000000000000" pitchFamily="2" charset="2"/>
              <a:buChar char="ü"/>
            </a:pPr>
            <a:r>
              <a:rPr lang="en-GB" dirty="0"/>
              <a:t>Changes </a:t>
            </a:r>
            <a:r>
              <a:rPr lang="en-GB" b="1" dirty="0">
                <a:solidFill>
                  <a:srgbClr val="DC280A"/>
                </a:solidFill>
              </a:rPr>
              <a:t>cannot be retroactive</a:t>
            </a:r>
          </a:p>
          <a:p>
            <a:pPr eaLnBrk="1" hangingPunct="1">
              <a:lnSpc>
                <a:spcPct val="90000"/>
              </a:lnSpc>
              <a:buClr>
                <a:srgbClr val="2D5EC1"/>
              </a:buClr>
              <a:buFont typeface="Wingdings" panose="05000000000000000000" pitchFamily="2" charset="2"/>
              <a:buChar char="ü"/>
            </a:pPr>
            <a:endParaRPr lang="en-GB" dirty="0">
              <a:solidFill>
                <a:srgbClr val="DC280A"/>
              </a:solidFill>
            </a:endParaRPr>
          </a:p>
          <a:p>
            <a:pPr eaLnBrk="1" hangingPunct="1">
              <a:lnSpc>
                <a:spcPct val="90000"/>
              </a:lnSpc>
              <a:buClr>
                <a:srgbClr val="2D5EC1"/>
              </a:buClr>
              <a:buFont typeface="Wingdings" panose="05000000000000000000" pitchFamily="2" charset="2"/>
              <a:buChar char="ü"/>
            </a:pPr>
            <a:r>
              <a:rPr lang="en-GB" dirty="0"/>
              <a:t>There should be </a:t>
            </a:r>
            <a:r>
              <a:rPr lang="en-GB" b="1" dirty="0">
                <a:solidFill>
                  <a:srgbClr val="DC280A"/>
                </a:solidFill>
              </a:rPr>
              <a:t>no changes to the mandatory results</a:t>
            </a:r>
            <a:r>
              <a:rPr lang="en-GB" dirty="0">
                <a:solidFill>
                  <a:srgbClr val="DC280A"/>
                </a:solidFill>
              </a:rPr>
              <a:t> </a:t>
            </a:r>
            <a:r>
              <a:rPr lang="en-GB" dirty="0"/>
              <a:t>defined in the work plan; the means of achieving these (benchmarks) may be adapted to circumstances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61</a:t>
            </a:fld>
            <a:endParaRPr lang="en-GB">
              <a:solidFill>
                <a:srgbClr val="000000"/>
              </a:solidFill>
            </a:endParaRPr>
          </a:p>
        </p:txBody>
      </p:sp>
    </p:spTree>
    <p:extLst>
      <p:ext uri="{BB962C8B-B14F-4D97-AF65-F5344CB8AC3E}">
        <p14:creationId xmlns:p14="http://schemas.microsoft.com/office/powerpoint/2010/main" val="2894247427"/>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179512" y="1196752"/>
            <a:ext cx="8785225" cy="839787"/>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CHANGES TO TWINNING CONTRACTS</a:t>
            </a:r>
          </a:p>
        </p:txBody>
      </p:sp>
      <p:sp>
        <p:nvSpPr>
          <p:cNvPr id="43011" name="Rectangle 3"/>
          <p:cNvSpPr>
            <a:spLocks noGrp="1" noChangeArrowheads="1"/>
          </p:cNvSpPr>
          <p:nvPr>
            <p:ph type="body" idx="1"/>
          </p:nvPr>
        </p:nvSpPr>
        <p:spPr>
          <a:xfrm>
            <a:off x="323850" y="1916112"/>
            <a:ext cx="8569325" cy="4789487"/>
          </a:xfrm>
        </p:spPr>
        <p:txBody>
          <a:bodyPr/>
          <a:lstStyle/>
          <a:p>
            <a:pPr marL="363538" indent="-363538" eaLnBrk="1" hangingPunct="1">
              <a:buFontTx/>
              <a:buNone/>
            </a:pPr>
            <a:r>
              <a:rPr lang="en-GB" sz="2800" dirty="0" smtClean="0">
                <a:solidFill>
                  <a:srgbClr val="DC280A"/>
                </a:solidFill>
              </a:rPr>
              <a:t>Addendum</a:t>
            </a:r>
          </a:p>
          <a:p>
            <a:pPr marL="363538" indent="-363538" algn="just" eaLnBrk="1" hangingPunct="1">
              <a:buFontTx/>
              <a:buNone/>
            </a:pPr>
            <a:r>
              <a:rPr lang="en-GB" sz="2000" dirty="0" smtClean="0"/>
              <a:t>	</a:t>
            </a:r>
            <a:r>
              <a:rPr lang="en-GB" b="1" dirty="0" smtClean="0"/>
              <a:t>Substantial changes</a:t>
            </a:r>
            <a:r>
              <a:rPr lang="en-GB" dirty="0" smtClean="0"/>
              <a:t> to the Twinning Contract formalized in a formal written addendum to the contract signed by both MS administration and BC administration require prior approval</a:t>
            </a:r>
          </a:p>
          <a:p>
            <a:pPr marL="363538" indent="-363538" eaLnBrk="1" hangingPunct="1">
              <a:buFontTx/>
              <a:buNone/>
            </a:pPr>
            <a:endParaRPr lang="en-GB" sz="2000" dirty="0" smtClean="0">
              <a:solidFill>
                <a:srgbClr val="DC280A"/>
              </a:solidFill>
            </a:endParaRPr>
          </a:p>
          <a:p>
            <a:pPr marL="363538" indent="-363538" eaLnBrk="1" hangingPunct="1">
              <a:buFontTx/>
              <a:buNone/>
            </a:pPr>
            <a:r>
              <a:rPr lang="en-GB" sz="2800" dirty="0" smtClean="0">
                <a:solidFill>
                  <a:srgbClr val="DC280A"/>
                </a:solidFill>
              </a:rPr>
              <a:t>Side letter</a:t>
            </a:r>
          </a:p>
          <a:p>
            <a:pPr marL="363538" indent="-363538" algn="just" eaLnBrk="1" hangingPunct="1">
              <a:buFontTx/>
              <a:buNone/>
            </a:pPr>
            <a:r>
              <a:rPr lang="en-GB" sz="2000" dirty="0" smtClean="0"/>
              <a:t>	</a:t>
            </a:r>
            <a:r>
              <a:rPr lang="en-GB" b="1" dirty="0" smtClean="0"/>
              <a:t>Minor changes</a:t>
            </a:r>
            <a:r>
              <a:rPr lang="en-GB" dirty="0" smtClean="0"/>
              <a:t> are notified to the CA through a side letter signed by both </a:t>
            </a:r>
            <a:r>
              <a:rPr lang="en-GB" dirty="0" err="1" smtClean="0"/>
              <a:t>PLs.</a:t>
            </a:r>
            <a:r>
              <a:rPr lang="en-GB" dirty="0" smtClean="0"/>
              <a:t> MS PL can delegate the RTA. Notification must be made by a secure means of communication, so that dispatch can be proven in the event of dispute</a:t>
            </a:r>
          </a:p>
          <a:p>
            <a:pPr marL="363538" indent="-363538" algn="just" eaLnBrk="1" hangingPunct="1">
              <a:buFontTx/>
              <a:buNone/>
            </a:pPr>
            <a:endParaRPr lang="en-GB" sz="20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62</a:t>
            </a:fld>
            <a:endParaRPr lang="en-GB" dirty="0">
              <a:solidFill>
                <a:srgbClr val="000000"/>
              </a:solidFill>
            </a:endParaRPr>
          </a:p>
        </p:txBody>
      </p:sp>
    </p:spTree>
    <p:extLst>
      <p:ext uri="{BB962C8B-B14F-4D97-AF65-F5344CB8AC3E}">
        <p14:creationId xmlns:p14="http://schemas.microsoft.com/office/powerpoint/2010/main" val="2797575012"/>
      </p:ext>
    </p:extLst>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68313" y="1125538"/>
            <a:ext cx="8229600" cy="946150"/>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ADDENDUM (1)</a:t>
            </a:r>
          </a:p>
        </p:txBody>
      </p:sp>
      <p:sp>
        <p:nvSpPr>
          <p:cNvPr id="44035" name="Rectangle 3"/>
          <p:cNvSpPr>
            <a:spLocks noGrp="1" noChangeArrowheads="1"/>
          </p:cNvSpPr>
          <p:nvPr>
            <p:ph type="body" idx="1"/>
          </p:nvPr>
        </p:nvSpPr>
        <p:spPr>
          <a:xfrm>
            <a:off x="468313" y="1905000"/>
            <a:ext cx="8229600" cy="4953000"/>
          </a:xfrm>
        </p:spPr>
        <p:txBody>
          <a:bodyPr/>
          <a:lstStyle/>
          <a:p>
            <a:pPr eaLnBrk="1" hangingPunct="1">
              <a:lnSpc>
                <a:spcPct val="90000"/>
              </a:lnSpc>
              <a:buClr>
                <a:srgbClr val="2D5EC1"/>
              </a:buClr>
            </a:pPr>
            <a:r>
              <a:rPr lang="en-GB" dirty="0" smtClean="0">
                <a:solidFill>
                  <a:srgbClr val="DC280A"/>
                </a:solidFill>
              </a:rPr>
              <a:t>Union Acquis</a:t>
            </a:r>
            <a:r>
              <a:rPr lang="en-GB" dirty="0" smtClean="0"/>
              <a:t> related to the project (Article 2 of the Work plan)</a:t>
            </a:r>
          </a:p>
          <a:p>
            <a:pPr marL="0" indent="0" eaLnBrk="1" hangingPunct="1">
              <a:lnSpc>
                <a:spcPct val="90000"/>
              </a:lnSpc>
              <a:buClr>
                <a:srgbClr val="2D5EC1"/>
              </a:buClr>
              <a:buNone/>
            </a:pPr>
            <a:endParaRPr lang="en-GB" dirty="0" smtClean="0"/>
          </a:p>
          <a:p>
            <a:pPr eaLnBrk="1" hangingPunct="1">
              <a:lnSpc>
                <a:spcPct val="120000"/>
              </a:lnSpc>
              <a:buClr>
                <a:srgbClr val="2D5EC1"/>
              </a:buClr>
            </a:pPr>
            <a:r>
              <a:rPr lang="en-GB" dirty="0" smtClean="0"/>
              <a:t>Definition of the </a:t>
            </a:r>
            <a:r>
              <a:rPr lang="en-GB" dirty="0" smtClean="0">
                <a:solidFill>
                  <a:srgbClr val="DC280A"/>
                </a:solidFill>
              </a:rPr>
              <a:t>mandatory results</a:t>
            </a:r>
            <a:r>
              <a:rPr lang="en-GB" dirty="0" smtClean="0"/>
              <a:t> and the </a:t>
            </a:r>
            <a:r>
              <a:rPr lang="en-GB" dirty="0" smtClean="0">
                <a:solidFill>
                  <a:srgbClr val="DC280A"/>
                </a:solidFill>
              </a:rPr>
              <a:t>benchmarks</a:t>
            </a:r>
            <a:r>
              <a:rPr lang="en-GB" dirty="0" smtClean="0"/>
              <a:t> to be achieved (Articles 3 and 4 of the Work plan)</a:t>
            </a:r>
          </a:p>
          <a:p>
            <a:pPr marL="0" indent="0" eaLnBrk="1" hangingPunct="1">
              <a:lnSpc>
                <a:spcPct val="120000"/>
              </a:lnSpc>
              <a:buClr>
                <a:srgbClr val="2D5EC1"/>
              </a:buClr>
              <a:buNone/>
            </a:pPr>
            <a:endParaRPr lang="en-GB" dirty="0" smtClean="0"/>
          </a:p>
          <a:p>
            <a:pPr eaLnBrk="1" hangingPunct="1">
              <a:lnSpc>
                <a:spcPct val="90000"/>
              </a:lnSpc>
              <a:buClr>
                <a:srgbClr val="2D5EC1"/>
              </a:buClr>
            </a:pPr>
            <a:r>
              <a:rPr lang="en-GB" dirty="0" smtClean="0">
                <a:solidFill>
                  <a:srgbClr val="DC280A"/>
                </a:solidFill>
              </a:rPr>
              <a:t>MS administration</a:t>
            </a:r>
            <a:r>
              <a:rPr lang="en-GB" dirty="0" smtClean="0"/>
              <a:t> involved in the Twinning project (Article 5 of the Contract)</a:t>
            </a:r>
          </a:p>
          <a:p>
            <a:pPr marL="0" indent="0" eaLnBrk="1" hangingPunct="1">
              <a:lnSpc>
                <a:spcPct val="90000"/>
              </a:lnSpc>
              <a:buClr>
                <a:srgbClr val="2D5EC1"/>
              </a:buClr>
              <a:buNone/>
            </a:pPr>
            <a:endParaRPr lang="en-GB" dirty="0" smtClean="0"/>
          </a:p>
          <a:p>
            <a:pPr eaLnBrk="1" hangingPunct="1">
              <a:lnSpc>
                <a:spcPct val="90000"/>
              </a:lnSpc>
              <a:buClr>
                <a:srgbClr val="2D5EC1"/>
              </a:buClr>
            </a:pPr>
            <a:r>
              <a:rPr lang="en-GB" dirty="0" smtClean="0"/>
              <a:t>The </a:t>
            </a:r>
            <a:r>
              <a:rPr lang="en-GB" dirty="0" smtClean="0">
                <a:solidFill>
                  <a:srgbClr val="DC280A"/>
                </a:solidFill>
              </a:rPr>
              <a:t>period of execution </a:t>
            </a:r>
            <a:r>
              <a:rPr lang="en-GB" dirty="0"/>
              <a:t>or</a:t>
            </a:r>
            <a:r>
              <a:rPr lang="en-GB" dirty="0" smtClean="0">
                <a:solidFill>
                  <a:srgbClr val="DC280A"/>
                </a:solidFill>
              </a:rPr>
              <a:t> implementation</a:t>
            </a:r>
            <a:r>
              <a:rPr lang="en-GB" dirty="0" smtClean="0"/>
              <a:t> (Art 2 of the Contract)</a:t>
            </a:r>
          </a:p>
        </p:txBody>
      </p:sp>
      <p:graphicFrame>
        <p:nvGraphicFramePr>
          <p:cNvPr id="44036" name="Object 4"/>
          <p:cNvGraphicFramePr>
            <a:graphicFrameLocks noChangeAspect="1"/>
          </p:cNvGraphicFramePr>
          <p:nvPr>
            <p:extLst>
              <p:ext uri="{D42A27DB-BD31-4B8C-83A1-F6EECF244321}">
                <p14:modId xmlns:p14="http://schemas.microsoft.com/office/powerpoint/2010/main" val="3077414248"/>
              </p:ext>
            </p:extLst>
          </p:nvPr>
        </p:nvGraphicFramePr>
        <p:xfrm>
          <a:off x="7924800" y="5029200"/>
          <a:ext cx="914400" cy="714375"/>
        </p:xfrm>
        <a:graphic>
          <a:graphicData uri="http://schemas.openxmlformats.org/presentationml/2006/ole">
            <mc:AlternateContent xmlns:mc="http://schemas.openxmlformats.org/markup-compatibility/2006">
              <mc:Choice xmlns:v="urn:schemas-microsoft-com:vml" Requires="v">
                <p:oleObj spid="_x0000_s3074" name="Document" showAsIcon="1" r:id="rId4" imgW="914400" imgH="714375" progId="Word.Document.8">
                  <p:embed/>
                </p:oleObj>
              </mc:Choice>
              <mc:Fallback>
                <p:oleObj name="Document" showAsIcon="1" r:id="rId4" imgW="914400" imgH="714375"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24800" y="5029200"/>
                        <a:ext cx="914400"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63</a:t>
            </a:fld>
            <a:endParaRPr lang="en-GB">
              <a:solidFill>
                <a:srgbClr val="000000"/>
              </a:solidFill>
            </a:endParaRPr>
          </a:p>
        </p:txBody>
      </p:sp>
    </p:spTree>
    <p:extLst>
      <p:ext uri="{BB962C8B-B14F-4D97-AF65-F5344CB8AC3E}">
        <p14:creationId xmlns:p14="http://schemas.microsoft.com/office/powerpoint/2010/main" val="4040715054"/>
      </p:ext>
    </p:extLst>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68313" y="1125538"/>
            <a:ext cx="8229600" cy="1143000"/>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ADDENDUM (2)</a:t>
            </a:r>
          </a:p>
        </p:txBody>
      </p:sp>
      <p:sp>
        <p:nvSpPr>
          <p:cNvPr id="45059" name="Rectangle 3"/>
          <p:cNvSpPr>
            <a:spLocks noGrp="1" noChangeArrowheads="1"/>
          </p:cNvSpPr>
          <p:nvPr>
            <p:ph type="body" idx="1"/>
          </p:nvPr>
        </p:nvSpPr>
        <p:spPr>
          <a:xfrm>
            <a:off x="457200" y="2209800"/>
            <a:ext cx="8229600" cy="3984625"/>
          </a:xfrm>
        </p:spPr>
        <p:txBody>
          <a:bodyPr/>
          <a:lstStyle/>
          <a:p>
            <a:pPr eaLnBrk="1" hangingPunct="1">
              <a:lnSpc>
                <a:spcPct val="120000"/>
              </a:lnSpc>
              <a:buClr>
                <a:srgbClr val="2D5EC1"/>
              </a:buClr>
            </a:pPr>
            <a:r>
              <a:rPr lang="en-GB" dirty="0" smtClean="0">
                <a:solidFill>
                  <a:srgbClr val="DC280A"/>
                </a:solidFill>
              </a:rPr>
              <a:t>Identity</a:t>
            </a:r>
            <a:r>
              <a:rPr lang="en-GB" dirty="0" smtClean="0"/>
              <a:t> of the MS and BC </a:t>
            </a:r>
            <a:r>
              <a:rPr lang="en-GB" b="1" dirty="0">
                <a:solidFill>
                  <a:schemeClr val="accent2"/>
                </a:solidFill>
              </a:rPr>
              <a:t>Project Leaders</a:t>
            </a:r>
            <a:r>
              <a:rPr lang="en-GB" dirty="0" smtClean="0"/>
              <a:t>, the </a:t>
            </a:r>
            <a:r>
              <a:rPr lang="en-GB" b="1" dirty="0">
                <a:solidFill>
                  <a:schemeClr val="accent2"/>
                </a:solidFill>
              </a:rPr>
              <a:t>RTA</a:t>
            </a:r>
            <a:r>
              <a:rPr lang="en-GB" dirty="0" smtClean="0"/>
              <a:t> and the </a:t>
            </a:r>
            <a:r>
              <a:rPr lang="en-GB" b="1" dirty="0">
                <a:solidFill>
                  <a:schemeClr val="accent2"/>
                </a:solidFill>
              </a:rPr>
              <a:t>MS Component Leaders </a:t>
            </a:r>
            <a:r>
              <a:rPr lang="en-GB" dirty="0" smtClean="0"/>
              <a:t>(Article 6 of the Work plan referring to "key experts")</a:t>
            </a:r>
          </a:p>
          <a:p>
            <a:pPr marL="0" indent="0" eaLnBrk="1" hangingPunct="1">
              <a:lnSpc>
                <a:spcPct val="120000"/>
              </a:lnSpc>
              <a:buClr>
                <a:srgbClr val="2D5EC1"/>
              </a:buClr>
              <a:buNone/>
            </a:pPr>
            <a:endParaRPr lang="en-GB" dirty="0" smtClean="0"/>
          </a:p>
          <a:p>
            <a:pPr eaLnBrk="1" hangingPunct="1">
              <a:lnSpc>
                <a:spcPct val="120000"/>
              </a:lnSpc>
              <a:buClr>
                <a:srgbClr val="2D5EC1"/>
              </a:buClr>
            </a:pPr>
            <a:r>
              <a:rPr lang="en-GB" dirty="0" smtClean="0"/>
              <a:t>Major </a:t>
            </a:r>
            <a:r>
              <a:rPr lang="en-GB" dirty="0" smtClean="0">
                <a:solidFill>
                  <a:srgbClr val="DC280A"/>
                </a:solidFill>
              </a:rPr>
              <a:t>reallocations beyond 25%</a:t>
            </a:r>
            <a:r>
              <a:rPr lang="en-GB" dirty="0" smtClean="0"/>
              <a:t> of the total Budget</a:t>
            </a:r>
          </a:p>
          <a:p>
            <a:pPr marL="0" indent="0" eaLnBrk="1" hangingPunct="1">
              <a:lnSpc>
                <a:spcPct val="120000"/>
              </a:lnSpc>
              <a:buClr>
                <a:srgbClr val="2D5EC1"/>
              </a:buClr>
              <a:buNone/>
            </a:pPr>
            <a:endParaRPr lang="en-GB" dirty="0" smtClean="0"/>
          </a:p>
          <a:p>
            <a:pPr eaLnBrk="1" hangingPunct="1">
              <a:lnSpc>
                <a:spcPct val="120000"/>
              </a:lnSpc>
              <a:buClr>
                <a:srgbClr val="2D5EC1"/>
              </a:buClr>
            </a:pPr>
            <a:r>
              <a:rPr lang="en-GB" dirty="0" smtClean="0"/>
              <a:t>Template to be used in </a:t>
            </a:r>
            <a:r>
              <a:rPr lang="en-GB" dirty="0" smtClean="0">
                <a:solidFill>
                  <a:srgbClr val="DC280A"/>
                </a:solidFill>
              </a:rPr>
              <a:t>ANNEX C12</a:t>
            </a:r>
          </a:p>
        </p:txBody>
      </p:sp>
      <p:graphicFrame>
        <p:nvGraphicFramePr>
          <p:cNvPr id="45060" name="Object 4"/>
          <p:cNvGraphicFramePr>
            <a:graphicFrameLocks noChangeAspect="1"/>
          </p:cNvGraphicFramePr>
          <p:nvPr/>
        </p:nvGraphicFramePr>
        <p:xfrm>
          <a:off x="7885113" y="5805488"/>
          <a:ext cx="914400" cy="714375"/>
        </p:xfrm>
        <a:graphic>
          <a:graphicData uri="http://schemas.openxmlformats.org/presentationml/2006/ole">
            <mc:AlternateContent xmlns:mc="http://schemas.openxmlformats.org/markup-compatibility/2006">
              <mc:Choice xmlns:v="urn:schemas-microsoft-com:vml" Requires="v">
                <p:oleObj spid="_x0000_s4098" name="Document" showAsIcon="1" r:id="rId4" imgW="914400" imgH="714375" progId="Word.Document.8">
                  <p:embed/>
                </p:oleObj>
              </mc:Choice>
              <mc:Fallback>
                <p:oleObj name="Document" showAsIcon="1" r:id="rId4" imgW="914400" imgH="714375"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85113" y="5805488"/>
                        <a:ext cx="914400"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64</a:t>
            </a:fld>
            <a:endParaRPr lang="en-GB">
              <a:solidFill>
                <a:srgbClr val="000000"/>
              </a:solidFill>
            </a:endParaRPr>
          </a:p>
        </p:txBody>
      </p:sp>
    </p:spTree>
    <p:extLst>
      <p:ext uri="{BB962C8B-B14F-4D97-AF65-F5344CB8AC3E}">
        <p14:creationId xmlns:p14="http://schemas.microsoft.com/office/powerpoint/2010/main" val="2751675989"/>
      </p:ext>
    </p:extLst>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90600"/>
            <a:ext cx="8229600" cy="936625"/>
          </a:xfrm>
        </p:spPr>
        <p:txBody>
          <a:bodyPr/>
          <a:lstStyle/>
          <a:p>
            <a:r>
              <a:rPr lang="fr-BE" sz="2800" kern="1200" dirty="0">
                <a:solidFill>
                  <a:srgbClr val="C00000"/>
                </a:solidFill>
                <a:effectLst>
                  <a:outerShdw blurRad="31750" dist="25400" dir="5400000" algn="tl" rotWithShape="0">
                    <a:srgbClr val="000000">
                      <a:alpha val="25000"/>
                    </a:srgbClr>
                  </a:outerShdw>
                </a:effectLst>
              </a:rPr>
              <a:t>Exception</a:t>
            </a:r>
            <a:endParaRPr lang="en-GB" sz="2800" kern="1200" dirty="0">
              <a:solidFill>
                <a:srgbClr val="C00000"/>
              </a:solidFill>
              <a:effectLst>
                <a:outerShdw blurRad="31750" dist="25400" dir="5400000" algn="tl" rotWithShape="0">
                  <a:srgbClr val="000000">
                    <a:alpha val="25000"/>
                  </a:srgbClr>
                </a:outerShdw>
              </a:effectLst>
            </a:endParaRPr>
          </a:p>
        </p:txBody>
      </p:sp>
      <p:sp>
        <p:nvSpPr>
          <p:cNvPr id="3" name="Content Placeholder 2"/>
          <p:cNvSpPr>
            <a:spLocks noGrp="1"/>
          </p:cNvSpPr>
          <p:nvPr>
            <p:ph idx="1"/>
          </p:nvPr>
        </p:nvSpPr>
        <p:spPr>
          <a:xfrm>
            <a:off x="457200" y="1676400"/>
            <a:ext cx="8229600" cy="4953000"/>
          </a:xfrm>
        </p:spPr>
        <p:txBody>
          <a:bodyPr/>
          <a:lstStyle/>
          <a:p>
            <a:pPr algn="just"/>
            <a:r>
              <a:rPr lang="fr-BE" b="1" u="sng" dirty="0" smtClean="0"/>
              <a:t>No addendum </a:t>
            </a:r>
            <a:r>
              <a:rPr lang="fr-BE" b="1" u="sng" dirty="0" err="1" smtClean="0"/>
              <a:t>needed</a:t>
            </a:r>
            <a:r>
              <a:rPr lang="fr-BE" b="1" dirty="0" smtClean="0"/>
              <a:t> for </a:t>
            </a:r>
            <a:r>
              <a:rPr lang="en-GB" b="1" dirty="0">
                <a:solidFill>
                  <a:srgbClr val="DC280A"/>
                </a:solidFill>
              </a:rPr>
              <a:t>Interruption</a:t>
            </a:r>
            <a:r>
              <a:rPr lang="en-GB" b="1" dirty="0"/>
              <a:t> or </a:t>
            </a:r>
            <a:r>
              <a:rPr lang="en-GB" b="1" dirty="0">
                <a:solidFill>
                  <a:srgbClr val="FF0000"/>
                </a:solidFill>
              </a:rPr>
              <a:t>termination</a:t>
            </a:r>
            <a:r>
              <a:rPr lang="en-GB" b="1" dirty="0"/>
              <a:t> </a:t>
            </a:r>
            <a:r>
              <a:rPr lang="en-GB" b="1" dirty="0" smtClean="0"/>
              <a:t>of project before completion</a:t>
            </a:r>
          </a:p>
          <a:p>
            <a:pPr algn="just"/>
            <a:endParaRPr lang="en-GB" dirty="0" smtClean="0"/>
          </a:p>
          <a:p>
            <a:pPr algn="just"/>
            <a:r>
              <a:rPr lang="fr-BE" dirty="0" smtClean="0"/>
              <a:t>6.7.2 </a:t>
            </a:r>
            <a:r>
              <a:rPr lang="en-GB" dirty="0"/>
              <a:t>Termination of the Twinning project</a:t>
            </a:r>
            <a:endParaRPr lang="fr-BE" dirty="0"/>
          </a:p>
          <a:p>
            <a:pPr algn="just"/>
            <a:r>
              <a:rPr lang="fr-BE" dirty="0" smtClean="0"/>
              <a:t>"</a:t>
            </a:r>
            <a:r>
              <a:rPr lang="en-GB" dirty="0"/>
              <a:t>Either party </a:t>
            </a:r>
            <a:r>
              <a:rPr lang="en-GB" dirty="0" smtClean="0"/>
              <a:t>(BA </a:t>
            </a:r>
            <a:r>
              <a:rPr lang="en-GB" dirty="0"/>
              <a:t>or MS) may terminate the Twinning Contract at any time by giving three </a:t>
            </a:r>
            <a:r>
              <a:rPr lang="en-GB" dirty="0" err="1"/>
              <a:t>months notice</a:t>
            </a:r>
            <a:r>
              <a:rPr lang="en-GB" dirty="0"/>
              <a:t> in writing to the other party (as specified in article 7.2 of the Special Conditions), after having informed the Commission and the AO thereof. Failure of a party to fulfil any of its obligations under the Twinning Contract entitles the other party to terminate the Twinning Contract stating the grounds</a:t>
            </a:r>
            <a:r>
              <a:rPr lang="en-GB" dirty="0" smtClean="0"/>
              <a:t>."</a:t>
            </a:r>
            <a:endParaRPr lang="en-GB"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65</a:t>
            </a:fld>
            <a:endParaRPr lang="en-GB">
              <a:solidFill>
                <a:srgbClr val="000000"/>
              </a:solidFill>
            </a:endParaRPr>
          </a:p>
        </p:txBody>
      </p:sp>
    </p:spTree>
    <p:extLst>
      <p:ext uri="{BB962C8B-B14F-4D97-AF65-F5344CB8AC3E}">
        <p14:creationId xmlns:p14="http://schemas.microsoft.com/office/powerpoint/2010/main" val="421650425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57200" y="914400"/>
            <a:ext cx="8229600" cy="1143000"/>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SIDE LETTER</a:t>
            </a:r>
          </a:p>
        </p:txBody>
      </p:sp>
      <p:sp>
        <p:nvSpPr>
          <p:cNvPr id="46083" name="Rectangle 3"/>
          <p:cNvSpPr>
            <a:spLocks noGrp="1" noChangeArrowheads="1"/>
          </p:cNvSpPr>
          <p:nvPr>
            <p:ph type="body" idx="1"/>
          </p:nvPr>
        </p:nvSpPr>
        <p:spPr>
          <a:xfrm>
            <a:off x="381000" y="1676400"/>
            <a:ext cx="8424862" cy="3886200"/>
          </a:xfrm>
        </p:spPr>
        <p:txBody>
          <a:bodyPr/>
          <a:lstStyle/>
          <a:p>
            <a:pPr eaLnBrk="1" hangingPunct="1"/>
            <a:endParaRPr lang="en-GB" sz="2000" dirty="0" smtClean="0"/>
          </a:p>
          <a:p>
            <a:pPr algn="just" eaLnBrk="1" hangingPunct="1">
              <a:buClr>
                <a:srgbClr val="2D5EC1"/>
              </a:buClr>
            </a:pPr>
            <a:r>
              <a:rPr lang="en-GB" dirty="0" smtClean="0"/>
              <a:t>Changes not affecting basic purpose (means used for implementation, time schedule and dates, identity of non-key MS’ short term experts)</a:t>
            </a:r>
          </a:p>
          <a:p>
            <a:pPr marL="0" indent="0" algn="just" eaLnBrk="1" hangingPunct="1">
              <a:buClr>
                <a:srgbClr val="2D5EC1"/>
              </a:buClr>
              <a:buNone/>
            </a:pPr>
            <a:endParaRPr lang="en-GB" dirty="0" smtClean="0"/>
          </a:p>
          <a:p>
            <a:pPr algn="just" eaLnBrk="1" hangingPunct="1">
              <a:buClr>
                <a:srgbClr val="2D5EC1"/>
              </a:buClr>
            </a:pPr>
            <a:r>
              <a:rPr lang="en-GB" dirty="0" smtClean="0">
                <a:solidFill>
                  <a:srgbClr val="DC280A"/>
                </a:solidFill>
              </a:rPr>
              <a:t>Reallocations below 25%</a:t>
            </a:r>
            <a:r>
              <a:rPr lang="en-GB" dirty="0" smtClean="0"/>
              <a:t> of the total Twinning budget</a:t>
            </a:r>
          </a:p>
          <a:p>
            <a:pPr marL="0" indent="0" algn="just" eaLnBrk="1" hangingPunct="1">
              <a:buClr>
                <a:srgbClr val="2D5EC1"/>
              </a:buClr>
              <a:buNone/>
            </a:pPr>
            <a:endParaRPr lang="en-GB" dirty="0" smtClean="0"/>
          </a:p>
          <a:p>
            <a:pPr algn="just" eaLnBrk="1" hangingPunct="1">
              <a:buClr>
                <a:srgbClr val="2D5EC1"/>
              </a:buClr>
            </a:pPr>
            <a:r>
              <a:rPr lang="en-GB" dirty="0" smtClean="0"/>
              <a:t>Template to be used in </a:t>
            </a:r>
            <a:r>
              <a:rPr lang="en-GB" dirty="0" smtClean="0">
                <a:solidFill>
                  <a:srgbClr val="DC280A"/>
                </a:solidFill>
              </a:rPr>
              <a:t>ANNEX C13</a:t>
            </a:r>
          </a:p>
          <a:p>
            <a:pPr marL="0" indent="0" algn="just" eaLnBrk="1" hangingPunct="1">
              <a:buClr>
                <a:srgbClr val="2D5EC1"/>
              </a:buClr>
              <a:buNone/>
            </a:pPr>
            <a:endParaRPr lang="en-GB" dirty="0" smtClean="0">
              <a:solidFill>
                <a:srgbClr val="DC280A"/>
              </a:solidFill>
            </a:endParaRPr>
          </a:p>
          <a:p>
            <a:pPr algn="just" eaLnBrk="1" hangingPunct="1">
              <a:buClr>
                <a:srgbClr val="2D5EC1"/>
              </a:buClr>
            </a:pPr>
            <a:r>
              <a:rPr lang="fr-BE" dirty="0"/>
              <a:t>Changes effective </a:t>
            </a:r>
            <a:r>
              <a:rPr lang="fr-BE" dirty="0" smtClean="0"/>
              <a:t>48h (</a:t>
            </a:r>
            <a:r>
              <a:rPr lang="fr-BE" dirty="0" err="1" smtClean="0"/>
              <a:t>two</a:t>
            </a:r>
            <a:r>
              <a:rPr lang="fr-BE" dirty="0" smtClean="0"/>
              <a:t> </a:t>
            </a:r>
            <a:r>
              <a:rPr lang="fr-BE" dirty="0" err="1" smtClean="0"/>
              <a:t>working</a:t>
            </a:r>
            <a:r>
              <a:rPr lang="fr-BE" dirty="0" smtClean="0"/>
              <a:t> </a:t>
            </a:r>
            <a:r>
              <a:rPr lang="fr-BE" dirty="0" err="1" smtClean="0"/>
              <a:t>days</a:t>
            </a:r>
            <a:r>
              <a:rPr lang="fr-BE" dirty="0" smtClean="0"/>
              <a:t>) </a:t>
            </a:r>
            <a:r>
              <a:rPr lang="fr-BE" dirty="0" err="1"/>
              <a:t>after</a:t>
            </a:r>
            <a:r>
              <a:rPr lang="fr-BE" dirty="0"/>
              <a:t> </a:t>
            </a:r>
            <a:r>
              <a:rPr lang="fr-BE" dirty="0" smtClean="0"/>
              <a:t>notification.</a:t>
            </a:r>
            <a:endParaRPr lang="en-GB" dirty="0"/>
          </a:p>
        </p:txBody>
      </p:sp>
      <p:graphicFrame>
        <p:nvGraphicFramePr>
          <p:cNvPr id="46084" name="Object 4"/>
          <p:cNvGraphicFramePr>
            <a:graphicFrameLocks noChangeAspect="1"/>
          </p:cNvGraphicFramePr>
          <p:nvPr>
            <p:extLst>
              <p:ext uri="{D42A27DB-BD31-4B8C-83A1-F6EECF244321}">
                <p14:modId xmlns:p14="http://schemas.microsoft.com/office/powerpoint/2010/main" val="158464602"/>
              </p:ext>
            </p:extLst>
          </p:nvPr>
        </p:nvGraphicFramePr>
        <p:xfrm>
          <a:off x="8001000" y="5105400"/>
          <a:ext cx="914400" cy="714375"/>
        </p:xfrm>
        <a:graphic>
          <a:graphicData uri="http://schemas.openxmlformats.org/presentationml/2006/ole">
            <mc:AlternateContent xmlns:mc="http://schemas.openxmlformats.org/markup-compatibility/2006">
              <mc:Choice xmlns:v="urn:schemas-microsoft-com:vml" Requires="v">
                <p:oleObj spid="_x0000_s5122" name="Document" showAsIcon="1" r:id="rId4" imgW="914400" imgH="714375" progId="Word.Document.8">
                  <p:embed/>
                </p:oleObj>
              </mc:Choice>
              <mc:Fallback>
                <p:oleObj name="Document" showAsIcon="1" r:id="rId4" imgW="914400" imgH="714375"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01000" y="5105400"/>
                        <a:ext cx="914400"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66</a:t>
            </a:fld>
            <a:endParaRPr lang="en-GB">
              <a:solidFill>
                <a:srgbClr val="000000"/>
              </a:solidFill>
            </a:endParaRPr>
          </a:p>
        </p:txBody>
      </p:sp>
    </p:spTree>
    <p:extLst>
      <p:ext uri="{BB962C8B-B14F-4D97-AF65-F5344CB8AC3E}">
        <p14:creationId xmlns:p14="http://schemas.microsoft.com/office/powerpoint/2010/main" val="2533185916"/>
      </p:ext>
    </p:extLst>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0" y="1066800"/>
            <a:ext cx="7924800" cy="849313"/>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BUDGET CHANGES </a:t>
            </a:r>
          </a:p>
        </p:txBody>
      </p:sp>
      <p:sp>
        <p:nvSpPr>
          <p:cNvPr id="47107" name="Rectangle 3"/>
          <p:cNvSpPr>
            <a:spLocks noGrp="1" noChangeArrowheads="1"/>
          </p:cNvSpPr>
          <p:nvPr>
            <p:ph type="body" idx="1"/>
          </p:nvPr>
        </p:nvSpPr>
        <p:spPr>
          <a:xfrm>
            <a:off x="228600" y="1752600"/>
            <a:ext cx="8642350" cy="4191000"/>
          </a:xfrm>
        </p:spPr>
        <p:txBody>
          <a:bodyPr/>
          <a:lstStyle/>
          <a:p>
            <a:pPr marL="271463" indent="-271463" algn="just" eaLnBrk="1" hangingPunct="1">
              <a:lnSpc>
                <a:spcPct val="90000"/>
              </a:lnSpc>
              <a:spcAft>
                <a:spcPts val="600"/>
              </a:spcAft>
              <a:buClr>
                <a:srgbClr val="2D5EC1"/>
              </a:buClr>
            </a:pPr>
            <a:r>
              <a:rPr lang="en-GB" altLang="zh-CN" dirty="0" smtClean="0">
                <a:ea typeface="宋体" pitchFamily="2" charset="-122"/>
              </a:rPr>
              <a:t>The overall </a:t>
            </a:r>
            <a:r>
              <a:rPr lang="en-GB" altLang="zh-CN" dirty="0">
                <a:solidFill>
                  <a:srgbClr val="DC280A"/>
                </a:solidFill>
              </a:rPr>
              <a:t>budget</a:t>
            </a:r>
            <a:r>
              <a:rPr lang="en-GB" altLang="zh-CN" dirty="0" smtClean="0">
                <a:ea typeface="宋体" pitchFamily="2" charset="-122"/>
              </a:rPr>
              <a:t> of a project </a:t>
            </a:r>
            <a:r>
              <a:rPr lang="en-GB" altLang="zh-CN" dirty="0">
                <a:solidFill>
                  <a:srgbClr val="DC280A"/>
                </a:solidFill>
              </a:rPr>
              <a:t>cannot be increased</a:t>
            </a:r>
          </a:p>
          <a:p>
            <a:pPr marL="271463" indent="-271463" algn="just" eaLnBrk="1" hangingPunct="1">
              <a:lnSpc>
                <a:spcPct val="90000"/>
              </a:lnSpc>
              <a:spcAft>
                <a:spcPts val="600"/>
              </a:spcAft>
              <a:buClr>
                <a:srgbClr val="2D5EC1"/>
              </a:buClr>
            </a:pPr>
            <a:r>
              <a:rPr lang="en-GB" altLang="zh-CN" dirty="0" smtClean="0">
                <a:ea typeface="宋体" pitchFamily="2" charset="-122"/>
              </a:rPr>
              <a:t>The unit costs (fees, daily allowances, etc.) must respect the rates set in the manual</a:t>
            </a:r>
          </a:p>
          <a:p>
            <a:pPr marL="271463" indent="-271463" algn="just" eaLnBrk="1" hangingPunct="1">
              <a:lnSpc>
                <a:spcPct val="90000"/>
              </a:lnSpc>
              <a:spcAft>
                <a:spcPts val="600"/>
              </a:spcAft>
              <a:buClr>
                <a:srgbClr val="2D5EC1"/>
              </a:buClr>
            </a:pPr>
            <a:r>
              <a:rPr lang="en-GB" altLang="zh-CN" dirty="0" smtClean="0">
                <a:ea typeface="宋体" pitchFamily="2" charset="-122"/>
              </a:rPr>
              <a:t>Introduction of a new activity must be justified by showing that it will be of real use in achieving the mandatory results: </a:t>
            </a:r>
            <a:r>
              <a:rPr lang="en-GB" altLang="zh-CN" dirty="0">
                <a:solidFill>
                  <a:srgbClr val="DC280A"/>
                </a:solidFill>
              </a:rPr>
              <a:t>mere availability of funds is not sufficient to justify the financing of new activities.</a:t>
            </a:r>
            <a:r>
              <a:rPr lang="en-GB" altLang="zh-CN" dirty="0" smtClean="0">
                <a:ea typeface="宋体" pitchFamily="2" charset="-122"/>
              </a:rPr>
              <a:t> </a:t>
            </a:r>
          </a:p>
          <a:p>
            <a:pPr marL="271463" indent="-271463" algn="just" eaLnBrk="1" hangingPunct="1">
              <a:lnSpc>
                <a:spcPct val="90000"/>
              </a:lnSpc>
              <a:spcAft>
                <a:spcPts val="600"/>
              </a:spcAft>
              <a:buClr>
                <a:srgbClr val="2D5EC1"/>
              </a:buClr>
            </a:pPr>
            <a:r>
              <a:rPr lang="en-GB" dirty="0">
                <a:solidFill>
                  <a:srgbClr val="DC280A"/>
                </a:solidFill>
              </a:rPr>
              <a:t>Costs generated </a:t>
            </a:r>
            <a:r>
              <a:rPr lang="en-GB" dirty="0" smtClean="0"/>
              <a:t>by changes notified or approved  </a:t>
            </a:r>
            <a:r>
              <a:rPr lang="en-GB" dirty="0">
                <a:solidFill>
                  <a:srgbClr val="DC280A"/>
                </a:solidFill>
              </a:rPr>
              <a:t>after their implementation cannot be reimbursed</a:t>
            </a:r>
          </a:p>
          <a:p>
            <a:pPr marL="271463" indent="-271463" algn="just" eaLnBrk="1" hangingPunct="1">
              <a:lnSpc>
                <a:spcPct val="90000"/>
              </a:lnSpc>
              <a:spcAft>
                <a:spcPts val="600"/>
              </a:spcAft>
              <a:buClr>
                <a:srgbClr val="2D5EC1"/>
              </a:buClr>
            </a:pPr>
            <a:r>
              <a:rPr lang="fr-BE" dirty="0">
                <a:solidFill>
                  <a:srgbClr val="DC280A"/>
                </a:solidFill>
              </a:rPr>
              <a:t>2,5% </a:t>
            </a:r>
            <a:r>
              <a:rPr lang="fr-BE" dirty="0" err="1">
                <a:solidFill>
                  <a:srgbClr val="DC280A"/>
                </a:solidFill>
              </a:rPr>
              <a:t>contingencies</a:t>
            </a:r>
            <a:r>
              <a:rPr lang="fr-BE" dirty="0">
                <a:solidFill>
                  <a:srgbClr val="DC280A"/>
                </a:solidFill>
              </a:rPr>
              <a:t> </a:t>
            </a:r>
            <a:r>
              <a:rPr lang="fr-BE" dirty="0" err="1">
                <a:solidFill>
                  <a:srgbClr val="DC280A"/>
                </a:solidFill>
              </a:rPr>
              <a:t>cannot</a:t>
            </a:r>
            <a:r>
              <a:rPr lang="fr-BE" dirty="0">
                <a:solidFill>
                  <a:srgbClr val="DC280A"/>
                </a:solidFill>
              </a:rPr>
              <a:t> </a:t>
            </a:r>
            <a:r>
              <a:rPr lang="fr-BE" dirty="0" err="1">
                <a:solidFill>
                  <a:srgbClr val="DC280A"/>
                </a:solidFill>
              </a:rPr>
              <a:t>be</a:t>
            </a:r>
            <a:r>
              <a:rPr lang="fr-BE" dirty="0">
                <a:solidFill>
                  <a:srgbClr val="DC280A"/>
                </a:solidFill>
              </a:rPr>
              <a:t> </a:t>
            </a:r>
            <a:r>
              <a:rPr lang="fr-BE" dirty="0" err="1">
                <a:solidFill>
                  <a:srgbClr val="DC280A"/>
                </a:solidFill>
              </a:rPr>
              <a:t>refilled</a:t>
            </a:r>
            <a:endParaRPr lang="en-GB" dirty="0">
              <a:solidFill>
                <a:srgbClr val="DC280A"/>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67</a:t>
            </a:fld>
            <a:endParaRPr lang="en-GB">
              <a:solidFill>
                <a:srgbClr val="000000"/>
              </a:solidFill>
            </a:endParaRPr>
          </a:p>
        </p:txBody>
      </p:sp>
    </p:spTree>
    <p:extLst>
      <p:ext uri="{BB962C8B-B14F-4D97-AF65-F5344CB8AC3E}">
        <p14:creationId xmlns:p14="http://schemas.microsoft.com/office/powerpoint/2010/main" val="676843199"/>
      </p:ext>
    </p:extLst>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68313" y="981075"/>
            <a:ext cx="8229600" cy="1143000"/>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PAYMENT PROCEDURE</a:t>
            </a:r>
          </a:p>
        </p:txBody>
      </p:sp>
      <p:sp>
        <p:nvSpPr>
          <p:cNvPr id="50179" name="Rectangle 3"/>
          <p:cNvSpPr>
            <a:spLocks noGrp="1" noChangeArrowheads="1"/>
          </p:cNvSpPr>
          <p:nvPr>
            <p:ph type="body" idx="1"/>
          </p:nvPr>
        </p:nvSpPr>
        <p:spPr>
          <a:xfrm>
            <a:off x="457200" y="2133599"/>
            <a:ext cx="8229600" cy="4191001"/>
          </a:xfrm>
        </p:spPr>
        <p:txBody>
          <a:bodyPr/>
          <a:lstStyle/>
          <a:p>
            <a:pPr algn="just" eaLnBrk="1" hangingPunct="1">
              <a:lnSpc>
                <a:spcPct val="90000"/>
              </a:lnSpc>
              <a:buClr>
                <a:srgbClr val="2D5EC1"/>
              </a:buClr>
            </a:pPr>
            <a:r>
              <a:rPr lang="en-GB" dirty="0" smtClean="0">
                <a:solidFill>
                  <a:srgbClr val="DC280A"/>
                </a:solidFill>
              </a:rPr>
              <a:t>Further pre-financing</a:t>
            </a:r>
            <a:r>
              <a:rPr lang="en-GB" dirty="0" smtClean="0"/>
              <a:t>: when the Lead MS can demonstrate that more than 70% of the cumulated pre-financing has been consumed, a subsequent pre-financing payment may be requested</a:t>
            </a:r>
          </a:p>
          <a:p>
            <a:pPr marL="0" indent="0" algn="just" eaLnBrk="1" hangingPunct="1">
              <a:lnSpc>
                <a:spcPct val="90000"/>
              </a:lnSpc>
              <a:buClr>
                <a:srgbClr val="2D5EC1"/>
              </a:buClr>
              <a:buNone/>
            </a:pPr>
            <a:endParaRPr lang="fr-BE" dirty="0" smtClean="0"/>
          </a:p>
          <a:p>
            <a:pPr marL="0" indent="0" algn="just" eaLnBrk="1" hangingPunct="1">
              <a:lnSpc>
                <a:spcPct val="90000"/>
              </a:lnSpc>
              <a:buClr>
                <a:srgbClr val="2D5EC1"/>
              </a:buClr>
              <a:buNone/>
            </a:pPr>
            <a:endParaRPr lang="en-GB" dirty="0" smtClean="0"/>
          </a:p>
          <a:p>
            <a:pPr algn="just" eaLnBrk="1" hangingPunct="1">
              <a:lnSpc>
                <a:spcPct val="90000"/>
              </a:lnSpc>
              <a:buClr>
                <a:srgbClr val="2D5EC1"/>
              </a:buClr>
            </a:pPr>
            <a:r>
              <a:rPr lang="en-GB" dirty="0" smtClean="0"/>
              <a:t>Payment should take place within 60 days of receipt of the request further to the </a:t>
            </a:r>
            <a:r>
              <a:rPr lang="en-GB" dirty="0" smtClean="0">
                <a:solidFill>
                  <a:srgbClr val="DC280A"/>
                </a:solidFill>
              </a:rPr>
              <a:t>endorsement </a:t>
            </a:r>
            <a:r>
              <a:rPr lang="en-GB" dirty="0" smtClean="0"/>
              <a:t>by the Beneficiary </a:t>
            </a:r>
            <a:r>
              <a:rPr lang="en-GB" dirty="0" smtClean="0">
                <a:solidFill>
                  <a:srgbClr val="DC280A"/>
                </a:solidFill>
              </a:rPr>
              <a:t>of services rendered</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68</a:t>
            </a:fld>
            <a:endParaRPr lang="en-GB">
              <a:solidFill>
                <a:srgbClr val="000000"/>
              </a:solidFill>
            </a:endParaRPr>
          </a:p>
        </p:txBody>
      </p:sp>
    </p:spTree>
    <p:extLst>
      <p:ext uri="{BB962C8B-B14F-4D97-AF65-F5344CB8AC3E}">
        <p14:creationId xmlns:p14="http://schemas.microsoft.com/office/powerpoint/2010/main" val="1352994170"/>
      </p:ext>
    </p:extLst>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14514" y="1066800"/>
            <a:ext cx="6858000" cy="1143000"/>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PAYMENT PROCEDURE</a:t>
            </a:r>
          </a:p>
        </p:txBody>
      </p:sp>
      <p:sp>
        <p:nvSpPr>
          <p:cNvPr id="51203" name="Rectangle 3"/>
          <p:cNvSpPr>
            <a:spLocks noGrp="1" noChangeArrowheads="1"/>
          </p:cNvSpPr>
          <p:nvPr>
            <p:ph type="body" idx="1"/>
          </p:nvPr>
        </p:nvSpPr>
        <p:spPr>
          <a:xfrm>
            <a:off x="107950" y="2276475"/>
            <a:ext cx="8785225" cy="4321175"/>
          </a:xfrm>
        </p:spPr>
        <p:txBody>
          <a:bodyPr/>
          <a:lstStyle/>
          <a:p>
            <a:pPr algn="just" eaLnBrk="1" hangingPunct="1">
              <a:lnSpc>
                <a:spcPct val="90000"/>
              </a:lnSpc>
              <a:buClr>
                <a:srgbClr val="2D5EC1"/>
              </a:buClr>
            </a:pPr>
            <a:r>
              <a:rPr lang="en-GB" dirty="0" smtClean="0"/>
              <a:t>Prior to final payment/settlement, the accumulated payment of the initial </a:t>
            </a:r>
            <a:r>
              <a:rPr lang="en-GB" dirty="0" err="1" smtClean="0"/>
              <a:t>prefinancing</a:t>
            </a:r>
            <a:r>
              <a:rPr lang="en-GB" dirty="0" smtClean="0"/>
              <a:t> and the successive pre-financing payments may not exceed </a:t>
            </a:r>
            <a:r>
              <a:rPr lang="en-GB" dirty="0" smtClean="0">
                <a:solidFill>
                  <a:srgbClr val="DC280A"/>
                </a:solidFill>
              </a:rPr>
              <a:t>90%</a:t>
            </a:r>
            <a:r>
              <a:rPr lang="en-GB" dirty="0" smtClean="0"/>
              <a:t> of the total budget.</a:t>
            </a:r>
          </a:p>
          <a:p>
            <a:pPr marL="0" indent="0" algn="just" eaLnBrk="1" hangingPunct="1">
              <a:lnSpc>
                <a:spcPct val="90000"/>
              </a:lnSpc>
              <a:buClr>
                <a:srgbClr val="2D5EC1"/>
              </a:buClr>
              <a:buNone/>
            </a:pPr>
            <a:endParaRPr lang="en-GB" dirty="0" smtClean="0"/>
          </a:p>
          <a:p>
            <a:pPr algn="just" eaLnBrk="1" hangingPunct="1">
              <a:lnSpc>
                <a:spcPct val="90000"/>
              </a:lnSpc>
              <a:buClr>
                <a:srgbClr val="2D5EC1"/>
              </a:buClr>
            </a:pPr>
            <a:r>
              <a:rPr lang="en-GB" dirty="0" smtClean="0">
                <a:solidFill>
                  <a:srgbClr val="DC280A"/>
                </a:solidFill>
              </a:rPr>
              <a:t>Final payment:</a:t>
            </a:r>
            <a:r>
              <a:rPr lang="en-GB" dirty="0" smtClean="0"/>
              <a:t> Upon completion of the Twinning project, and subject to approval of the final project report demonstrating that the mandatory results have been achieved, the Lead MS may submit its </a:t>
            </a:r>
            <a:r>
              <a:rPr lang="en-GB" dirty="0" smtClean="0">
                <a:solidFill>
                  <a:srgbClr val="DC280A"/>
                </a:solidFill>
              </a:rPr>
              <a:t>request for final payment</a:t>
            </a:r>
            <a:r>
              <a:rPr lang="en-GB" dirty="0" smtClean="0"/>
              <a:t> together with the </a:t>
            </a:r>
            <a:r>
              <a:rPr lang="en-GB" dirty="0" smtClean="0">
                <a:solidFill>
                  <a:srgbClr val="DC280A"/>
                </a:solidFill>
              </a:rPr>
              <a:t>final global financial report</a:t>
            </a:r>
            <a:r>
              <a:rPr lang="en-GB" dirty="0" smtClean="0"/>
              <a:t> accompanied by the </a:t>
            </a:r>
            <a:r>
              <a:rPr lang="en-GB" dirty="0" smtClean="0">
                <a:solidFill>
                  <a:srgbClr val="DC280A"/>
                </a:solidFill>
              </a:rPr>
              <a:t>expenditure verification report</a:t>
            </a:r>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69</a:t>
            </a:fld>
            <a:endParaRPr lang="en-GB">
              <a:solidFill>
                <a:srgbClr val="000000"/>
              </a:solidFill>
            </a:endParaRPr>
          </a:p>
        </p:txBody>
      </p:sp>
    </p:spTree>
    <p:extLst>
      <p:ext uri="{BB962C8B-B14F-4D97-AF65-F5344CB8AC3E}">
        <p14:creationId xmlns:p14="http://schemas.microsoft.com/office/powerpoint/2010/main" val="1057353481"/>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2"/>
          </p:nvPr>
        </p:nvSpPr>
        <p:spPr>
          <a:noFill/>
        </p:spPr>
        <p:txBody>
          <a:bodyPr/>
          <a:lstStyle>
            <a:lvl1pPr eaLnBrk="0" hangingPunct="0">
              <a:defRPr sz="1200">
                <a:solidFill>
                  <a:srgbClr val="0F5494"/>
                </a:solidFill>
                <a:latin typeface="Verdana" pitchFamily="32" charset="0"/>
              </a:defRPr>
            </a:lvl1pPr>
            <a:lvl2pPr marL="742950" indent="-285750" eaLnBrk="0" hangingPunct="0">
              <a:defRPr sz="1200">
                <a:solidFill>
                  <a:srgbClr val="0F5494"/>
                </a:solidFill>
                <a:latin typeface="Verdana" pitchFamily="32" charset="0"/>
              </a:defRPr>
            </a:lvl2pPr>
            <a:lvl3pPr marL="1143000" indent="-228600" eaLnBrk="0" hangingPunct="0">
              <a:defRPr sz="1200">
                <a:solidFill>
                  <a:srgbClr val="0F5494"/>
                </a:solidFill>
                <a:latin typeface="Verdana" pitchFamily="32" charset="0"/>
              </a:defRPr>
            </a:lvl3pPr>
            <a:lvl4pPr marL="1600200" indent="-228600" eaLnBrk="0" hangingPunct="0">
              <a:defRPr sz="1200">
                <a:solidFill>
                  <a:srgbClr val="0F5494"/>
                </a:solidFill>
                <a:latin typeface="Verdana" pitchFamily="32" charset="0"/>
              </a:defRPr>
            </a:lvl4pPr>
            <a:lvl5pPr marL="2057400" indent="-228600" eaLnBrk="0" hangingPunct="0">
              <a:defRPr sz="1200">
                <a:solidFill>
                  <a:srgbClr val="0F5494"/>
                </a:solidFill>
                <a:latin typeface="Verdana" pitchFamily="32" charset="0"/>
              </a:defRPr>
            </a:lvl5pPr>
            <a:lvl6pPr marL="2514600" indent="-228600" eaLnBrk="0" fontAlgn="base" hangingPunct="0">
              <a:spcBef>
                <a:spcPct val="0"/>
              </a:spcBef>
              <a:spcAft>
                <a:spcPct val="0"/>
              </a:spcAft>
              <a:defRPr sz="1200">
                <a:solidFill>
                  <a:srgbClr val="0F5494"/>
                </a:solidFill>
                <a:latin typeface="Verdana" pitchFamily="32" charset="0"/>
              </a:defRPr>
            </a:lvl6pPr>
            <a:lvl7pPr marL="2971800" indent="-228600" eaLnBrk="0" fontAlgn="base" hangingPunct="0">
              <a:spcBef>
                <a:spcPct val="0"/>
              </a:spcBef>
              <a:spcAft>
                <a:spcPct val="0"/>
              </a:spcAft>
              <a:defRPr sz="1200">
                <a:solidFill>
                  <a:srgbClr val="0F5494"/>
                </a:solidFill>
                <a:latin typeface="Verdana" pitchFamily="32" charset="0"/>
              </a:defRPr>
            </a:lvl7pPr>
            <a:lvl8pPr marL="3429000" indent="-228600" eaLnBrk="0" fontAlgn="base" hangingPunct="0">
              <a:spcBef>
                <a:spcPct val="0"/>
              </a:spcBef>
              <a:spcAft>
                <a:spcPct val="0"/>
              </a:spcAft>
              <a:defRPr sz="1200">
                <a:solidFill>
                  <a:srgbClr val="0F5494"/>
                </a:solidFill>
                <a:latin typeface="Verdana" pitchFamily="32" charset="0"/>
              </a:defRPr>
            </a:lvl8pPr>
            <a:lvl9pPr marL="3886200" indent="-228600" eaLnBrk="0" fontAlgn="base" hangingPunct="0">
              <a:spcBef>
                <a:spcPct val="0"/>
              </a:spcBef>
              <a:spcAft>
                <a:spcPct val="0"/>
              </a:spcAft>
              <a:defRPr sz="1200">
                <a:solidFill>
                  <a:srgbClr val="0F5494"/>
                </a:solidFill>
                <a:latin typeface="Verdana" pitchFamily="32" charset="0"/>
              </a:defRPr>
            </a:lvl9pPr>
          </a:lstStyle>
          <a:p>
            <a:pPr eaLnBrk="1" hangingPunct="1"/>
            <a:fld id="{527EEA2F-059F-41B5-B8AA-2CE7279C8D68}" type="slidenum">
              <a:rPr lang="en-GB" sz="1400" smtClean="0">
                <a:solidFill>
                  <a:schemeClr val="tx1"/>
                </a:solidFill>
                <a:latin typeface="Arial" charset="0"/>
              </a:rPr>
              <a:pPr eaLnBrk="1" hangingPunct="1"/>
              <a:t>7</a:t>
            </a:fld>
            <a:endParaRPr lang="en-GB" sz="1400" smtClean="0">
              <a:solidFill>
                <a:schemeClr val="tx1"/>
              </a:solidFill>
              <a:latin typeface="Arial" charset="0"/>
            </a:endParaRPr>
          </a:p>
        </p:txBody>
      </p:sp>
      <p:sp>
        <p:nvSpPr>
          <p:cNvPr id="4099" name="Rectangle 2"/>
          <p:cNvSpPr>
            <a:spLocks noGrp="1" noChangeArrowheads="1"/>
          </p:cNvSpPr>
          <p:nvPr>
            <p:ph type="title" idx="4294967295"/>
          </p:nvPr>
        </p:nvSpPr>
        <p:spPr>
          <a:xfrm>
            <a:off x="381000" y="0"/>
            <a:ext cx="8208912" cy="1143000"/>
          </a:xfrm>
        </p:spPr>
        <p:txBody>
          <a:bodyPr/>
          <a:lstStyle/>
          <a:p>
            <a:pPr indent="0" eaLnBrk="1" hangingPunct="1"/>
            <a:r>
              <a:rPr lang="es-ES_tradnl" sz="2400" dirty="0" smtClean="0">
                <a:solidFill>
                  <a:schemeClr val="bg1"/>
                </a:solidFill>
              </a:rPr>
              <a:t>WHERE ?                                   	</a:t>
            </a:r>
            <a:r>
              <a:rPr lang="es-ES_tradnl" sz="2400" dirty="0" smtClean="0">
                <a:solidFill>
                  <a:srgbClr val="FFFF00"/>
                </a:solidFill>
              </a:rPr>
              <a:t>ENI</a:t>
            </a:r>
            <a:endParaRPr lang="en-GB" sz="2400" dirty="0">
              <a:solidFill>
                <a:srgbClr val="FFFF00"/>
              </a:solidFill>
            </a:endParaRPr>
          </a:p>
        </p:txBody>
      </p:sp>
      <p:graphicFrame>
        <p:nvGraphicFramePr>
          <p:cNvPr id="3085" name="Group 13"/>
          <p:cNvGraphicFramePr>
            <a:graphicFrameLocks noGrp="1"/>
          </p:cNvGraphicFramePr>
          <p:nvPr>
            <p:ph idx="4294967295"/>
            <p:extLst>
              <p:ext uri="{D42A27DB-BD31-4B8C-83A1-F6EECF244321}">
                <p14:modId xmlns:p14="http://schemas.microsoft.com/office/powerpoint/2010/main" val="4066318541"/>
              </p:ext>
            </p:extLst>
          </p:nvPr>
        </p:nvGraphicFramePr>
        <p:xfrm>
          <a:off x="0" y="1066800"/>
          <a:ext cx="8964613" cy="5791200"/>
        </p:xfrm>
        <a:graphic>
          <a:graphicData uri="http://schemas.openxmlformats.org/drawingml/2006/table">
            <a:tbl>
              <a:tblPr/>
              <a:tblGrid>
                <a:gridCol w="7162800"/>
                <a:gridCol w="1801813"/>
              </a:tblGrid>
              <a:tr h="5791200">
                <a:tc>
                  <a:txBody>
                    <a:bodyPr/>
                    <a:lstStyle/>
                    <a:p>
                      <a:pPr marL="0" marR="0" lvl="0" indent="0" algn="l" defTabSz="914400" rtl="0" eaLnBrk="1" fontAlgn="base" latinLnBrk="0" hangingPunct="1">
                        <a:lnSpc>
                          <a:spcPct val="100000"/>
                        </a:lnSpc>
                        <a:spcBef>
                          <a:spcPct val="20000"/>
                        </a:spcBef>
                        <a:spcAft>
                          <a:spcPct val="0"/>
                        </a:spcAft>
                        <a:buClr>
                          <a:schemeClr val="bg1"/>
                        </a:buClr>
                        <a:buSzTx/>
                        <a:buFontTx/>
                        <a:buNone/>
                        <a:tabLst/>
                      </a:pPr>
                      <a:endParaRPr kumimoji="0" lang="it-IT" sz="1400" b="0" i="0" u="sng" strike="noStrike" cap="none" normalizeH="0" baseline="0" dirty="0" smtClean="0">
                        <a:ln>
                          <a:noFill/>
                        </a:ln>
                        <a:solidFill>
                          <a:schemeClr val="tx1"/>
                        </a:solidFill>
                        <a:effectLst/>
                        <a:latin typeface="Tahoma" pitchFamily="34" charset="0"/>
                      </a:endParaRPr>
                    </a:p>
                  </a:txBody>
                  <a:tcPr marL="90000" marR="90000" marT="46791" marB="4679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1" dirty="0" smtClean="0">
                          <a:solidFill>
                            <a:schemeClr val="tx2"/>
                          </a:solidFill>
                          <a:latin typeface="+mj-lt"/>
                          <a:ea typeface="+mj-ea"/>
                          <a:cs typeface="+mj-cs"/>
                        </a:rPr>
                        <a:t>ENI Countries (in orange)</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Morocco </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Algeria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Tunisia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Libya*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Egypt</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Israel</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Palestine</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Jordan</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Lebanon  Syria*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Armenia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Georgia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Azerbaijan Ukraine</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Moldova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Belarus</a:t>
                      </a:r>
                    </a:p>
                  </a:txBody>
                  <a:tcPr marL="90000" marR="90000" marT="46791" marB="46791" horzOverflow="overflow">
                    <a:lnL>
                      <a:noFill/>
                    </a:lnL>
                    <a:lnR>
                      <a:noFill/>
                    </a:lnR>
                    <a:lnT>
                      <a:noFill/>
                    </a:lnT>
                    <a:lnB>
                      <a:noFill/>
                    </a:lnB>
                    <a:lnTlToBr>
                      <a:noFill/>
                    </a:lnTlToBr>
                    <a:lnBlToTr>
                      <a:noFill/>
                    </a:lnBlToTr>
                    <a:noFill/>
                  </a:tcPr>
                </a:tc>
              </a:tr>
            </a:tbl>
          </a:graphicData>
        </a:graphic>
      </p:graphicFrame>
      <p:pic>
        <p:nvPicPr>
          <p:cNvPr id="4103" name="Picture 13"/>
          <p:cNvPicPr>
            <a:picLocks noChangeAspect="1" noChangeArrowheads="1"/>
          </p:cNvPicPr>
          <p:nvPr/>
        </p:nvPicPr>
        <p:blipFill>
          <a:blip r:embed="rId3">
            <a:extLst>
              <a:ext uri="{28A0092B-C50C-407E-A947-70E740481C1C}">
                <a14:useLocalDpi xmlns:a14="http://schemas.microsoft.com/office/drawing/2010/main" val="0"/>
              </a:ext>
            </a:extLst>
          </a:blip>
          <a:srcRect l="24902" t="19429" r="3125" b="5167"/>
          <a:stretch>
            <a:fillRect/>
          </a:stretch>
        </p:blipFill>
        <p:spPr bwMode="auto">
          <a:xfrm>
            <a:off x="381000" y="1447800"/>
            <a:ext cx="6638925" cy="507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318198644"/>
      </p:ext>
    </p:extLst>
  </p:cSld>
  <p:clrMapOvr>
    <a:masterClrMapping/>
  </p:clrMapOvr>
  <p:transition spd="slow"/>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179388" y="1052513"/>
            <a:ext cx="8856662" cy="936625"/>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EXPENDITURE VERIFICATION REPORT</a:t>
            </a:r>
          </a:p>
        </p:txBody>
      </p:sp>
      <p:sp>
        <p:nvSpPr>
          <p:cNvPr id="52227" name="Rectangle 3"/>
          <p:cNvSpPr>
            <a:spLocks noGrp="1" noChangeArrowheads="1"/>
          </p:cNvSpPr>
          <p:nvPr>
            <p:ph type="body" idx="1"/>
          </p:nvPr>
        </p:nvSpPr>
        <p:spPr>
          <a:xfrm>
            <a:off x="539750" y="2133600"/>
            <a:ext cx="8229600" cy="3529013"/>
          </a:xfrm>
        </p:spPr>
        <p:txBody>
          <a:bodyPr/>
          <a:lstStyle/>
          <a:p>
            <a:pPr algn="just" eaLnBrk="1" hangingPunct="1">
              <a:buClr>
                <a:srgbClr val="2D5EC1"/>
              </a:buClr>
            </a:pPr>
            <a:r>
              <a:rPr lang="en-GB" dirty="0" smtClean="0"/>
              <a:t>An auditor must certify that all transactions invoiced by the </a:t>
            </a:r>
            <a:r>
              <a:rPr lang="en-GB" smtClean="0"/>
              <a:t>Lead MS were </a:t>
            </a:r>
            <a:r>
              <a:rPr lang="en-GB" dirty="0" smtClean="0">
                <a:solidFill>
                  <a:srgbClr val="DC280A"/>
                </a:solidFill>
              </a:rPr>
              <a:t>duly justified</a:t>
            </a:r>
            <a:r>
              <a:rPr lang="en-GB" dirty="0" smtClean="0"/>
              <a:t> in </a:t>
            </a:r>
            <a:r>
              <a:rPr lang="en-GB" dirty="0" smtClean="0">
                <a:solidFill>
                  <a:srgbClr val="DC280A"/>
                </a:solidFill>
              </a:rPr>
              <a:t>accordance with the</a:t>
            </a:r>
            <a:r>
              <a:rPr lang="en-GB" dirty="0" smtClean="0"/>
              <a:t> established </a:t>
            </a:r>
            <a:r>
              <a:rPr lang="en-GB" dirty="0" smtClean="0">
                <a:solidFill>
                  <a:srgbClr val="DC280A"/>
                </a:solidFill>
              </a:rPr>
              <a:t>rules </a:t>
            </a:r>
            <a:r>
              <a:rPr lang="en-GB" dirty="0" smtClean="0"/>
              <a:t>and arose solely as a result of the Twinning Contract. Veracity as well as eligibility of the transactions must be audited.</a:t>
            </a:r>
          </a:p>
          <a:p>
            <a:pPr algn="just" eaLnBrk="1" hangingPunct="1">
              <a:buClr>
                <a:srgbClr val="2D5EC1"/>
              </a:buClr>
            </a:pPr>
            <a:endParaRPr lang="en-GB" dirty="0" smtClean="0"/>
          </a:p>
          <a:p>
            <a:pPr algn="just" eaLnBrk="1" hangingPunct="1">
              <a:buClr>
                <a:srgbClr val="2D5EC1"/>
              </a:buClr>
            </a:pPr>
            <a:r>
              <a:rPr lang="en-GB" dirty="0" smtClean="0"/>
              <a:t>The expenditure verification report dispenses MS implementing bodies from submitting </a:t>
            </a:r>
            <a:r>
              <a:rPr lang="en-GB" dirty="0" smtClean="0">
                <a:solidFill>
                  <a:srgbClr val="DC280A"/>
                </a:solidFill>
              </a:rPr>
              <a:t>original documentary evidence</a:t>
            </a:r>
            <a:r>
              <a:rPr lang="en-GB" dirty="0" smtClean="0"/>
              <a:t> to the contracting authority when requesting payment.</a:t>
            </a:r>
          </a:p>
        </p:txBody>
      </p:sp>
      <p:graphicFrame>
        <p:nvGraphicFramePr>
          <p:cNvPr id="52228" name="Object 4"/>
          <p:cNvGraphicFramePr>
            <a:graphicFrameLocks noChangeAspect="1"/>
          </p:cNvGraphicFramePr>
          <p:nvPr>
            <p:extLst>
              <p:ext uri="{D42A27DB-BD31-4B8C-83A1-F6EECF244321}">
                <p14:modId xmlns:p14="http://schemas.microsoft.com/office/powerpoint/2010/main" val="119336733"/>
              </p:ext>
            </p:extLst>
          </p:nvPr>
        </p:nvGraphicFramePr>
        <p:xfrm>
          <a:off x="7020272" y="6143625"/>
          <a:ext cx="914400" cy="714375"/>
        </p:xfrm>
        <a:graphic>
          <a:graphicData uri="http://schemas.openxmlformats.org/presentationml/2006/ole">
            <mc:AlternateContent xmlns:mc="http://schemas.openxmlformats.org/markup-compatibility/2006">
              <mc:Choice xmlns:v="urn:schemas-microsoft-com:vml" Requires="v">
                <p:oleObj spid="_x0000_s6146" name="Document" showAsIcon="1" r:id="rId4" imgW="914400" imgH="714375" progId="Word.Document.8">
                  <p:embed/>
                </p:oleObj>
              </mc:Choice>
              <mc:Fallback>
                <p:oleObj name="Document" showAsIcon="1" r:id="rId4" imgW="914400" imgH="714375"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20272" y="6143625"/>
                        <a:ext cx="914400" cy="714375"/>
                      </a:xfrm>
                      <a:prstGeom prst="rect">
                        <a:avLst/>
                      </a:prstGeom>
                      <a:noFill/>
                      <a:ln>
                        <a:noFill/>
                      </a:ln>
                      <a:effec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70</a:t>
            </a:fld>
            <a:endParaRPr lang="en-GB">
              <a:solidFill>
                <a:srgbClr val="000000"/>
              </a:solidFill>
            </a:endParaRPr>
          </a:p>
        </p:txBody>
      </p:sp>
    </p:spTree>
    <p:extLst>
      <p:ext uri="{BB962C8B-B14F-4D97-AF65-F5344CB8AC3E}">
        <p14:creationId xmlns:p14="http://schemas.microsoft.com/office/powerpoint/2010/main" val="1992070382"/>
      </p:ext>
    </p:extLst>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152400" y="1295400"/>
            <a:ext cx="8785225" cy="1143000"/>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DOCUMENTATION IN SUPPORT OF INVOICES</a:t>
            </a:r>
          </a:p>
        </p:txBody>
      </p:sp>
      <p:sp>
        <p:nvSpPr>
          <p:cNvPr id="53251" name="Rectangle 3"/>
          <p:cNvSpPr>
            <a:spLocks noGrp="1" noChangeArrowheads="1"/>
          </p:cNvSpPr>
          <p:nvPr>
            <p:ph type="body" idx="1"/>
          </p:nvPr>
        </p:nvSpPr>
        <p:spPr>
          <a:xfrm>
            <a:off x="457200" y="2492375"/>
            <a:ext cx="8229600" cy="3888953"/>
          </a:xfrm>
        </p:spPr>
        <p:txBody>
          <a:bodyPr/>
          <a:lstStyle/>
          <a:p>
            <a:pPr algn="just" eaLnBrk="1" hangingPunct="1">
              <a:lnSpc>
                <a:spcPct val="80000"/>
              </a:lnSpc>
              <a:buClr>
                <a:srgbClr val="2D5EC1"/>
              </a:buClr>
            </a:pPr>
            <a:r>
              <a:rPr lang="en-GB" dirty="0" smtClean="0"/>
              <a:t>The MS is obliged to keep full accurate and systematic </a:t>
            </a:r>
            <a:r>
              <a:rPr lang="en-GB" dirty="0" smtClean="0">
                <a:solidFill>
                  <a:srgbClr val="DC280A"/>
                </a:solidFill>
              </a:rPr>
              <a:t>record and accounts</a:t>
            </a:r>
            <a:r>
              <a:rPr lang="en-GB" dirty="0" smtClean="0"/>
              <a:t> of the activities implemented </a:t>
            </a:r>
          </a:p>
          <a:p>
            <a:pPr algn="just" eaLnBrk="1" hangingPunct="1">
              <a:lnSpc>
                <a:spcPct val="80000"/>
              </a:lnSpc>
              <a:buClr>
                <a:srgbClr val="2D5EC1"/>
              </a:buClr>
            </a:pPr>
            <a:endParaRPr lang="en-GB" dirty="0" smtClean="0"/>
          </a:p>
          <a:p>
            <a:pPr algn="just" eaLnBrk="1" hangingPunct="1">
              <a:lnSpc>
                <a:spcPct val="80000"/>
              </a:lnSpc>
              <a:buClr>
                <a:srgbClr val="2D5EC1"/>
              </a:buClr>
            </a:pPr>
            <a:r>
              <a:rPr lang="en-GB" dirty="0" smtClean="0"/>
              <a:t>Records must be kept for a </a:t>
            </a:r>
            <a:r>
              <a:rPr lang="en-GB" dirty="0" smtClean="0">
                <a:solidFill>
                  <a:srgbClr val="DC280A"/>
                </a:solidFill>
              </a:rPr>
              <a:t>7-year period</a:t>
            </a:r>
            <a:r>
              <a:rPr lang="en-GB" dirty="0" smtClean="0"/>
              <a:t> after the last payment made by the BA and the MS </a:t>
            </a:r>
          </a:p>
          <a:p>
            <a:pPr algn="just" eaLnBrk="1" hangingPunct="1">
              <a:lnSpc>
                <a:spcPct val="80000"/>
              </a:lnSpc>
              <a:buClr>
                <a:srgbClr val="2D5EC1"/>
              </a:buClr>
            </a:pPr>
            <a:endParaRPr lang="en-GB" dirty="0" smtClean="0"/>
          </a:p>
          <a:p>
            <a:pPr algn="just" eaLnBrk="1" hangingPunct="1">
              <a:lnSpc>
                <a:spcPct val="80000"/>
              </a:lnSpc>
              <a:buClr>
                <a:srgbClr val="2D5EC1"/>
              </a:buClr>
            </a:pPr>
            <a:r>
              <a:rPr lang="en-GB" dirty="0" smtClean="0"/>
              <a:t>These documents comprise </a:t>
            </a:r>
            <a:r>
              <a:rPr lang="en-GB" dirty="0" smtClean="0">
                <a:solidFill>
                  <a:srgbClr val="DC280A"/>
                </a:solidFill>
              </a:rPr>
              <a:t>any documentation</a:t>
            </a:r>
            <a:r>
              <a:rPr lang="en-GB" dirty="0" smtClean="0"/>
              <a:t> concerning income and expenditure, inventory necessary for the checking of supporting documents, mission/timesheets, transport tickets, pay slips for experts and other invoices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71</a:t>
            </a:fld>
            <a:endParaRPr lang="en-GB">
              <a:solidFill>
                <a:srgbClr val="000000"/>
              </a:solidFill>
            </a:endParaRPr>
          </a:p>
        </p:txBody>
      </p:sp>
    </p:spTree>
    <p:extLst>
      <p:ext uri="{BB962C8B-B14F-4D97-AF65-F5344CB8AC3E}">
        <p14:creationId xmlns:p14="http://schemas.microsoft.com/office/powerpoint/2010/main" val="1329240630"/>
      </p:ext>
    </p:extLst>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81000" y="1447800"/>
            <a:ext cx="8229600" cy="936625"/>
          </a:xfrm>
        </p:spPr>
        <p:txBody>
          <a:bodyPr/>
          <a:lstStyle/>
          <a:p>
            <a:pPr indent="0" eaLnBrk="1" hangingPunct="1"/>
            <a:r>
              <a:rPr lang="en-GB" sz="3200" dirty="0" smtClean="0">
                <a:solidFill>
                  <a:srgbClr val="C00000"/>
                </a:solidFill>
              </a:rPr>
              <a:t>ARTICLE 9 Twinning Review Missions</a:t>
            </a:r>
          </a:p>
        </p:txBody>
      </p:sp>
      <p:sp>
        <p:nvSpPr>
          <p:cNvPr id="18435" name="Rectangle 3"/>
          <p:cNvSpPr>
            <a:spLocks noGrp="1" noChangeArrowheads="1"/>
          </p:cNvSpPr>
          <p:nvPr>
            <p:ph type="body" idx="1"/>
          </p:nvPr>
        </p:nvSpPr>
        <p:spPr>
          <a:xfrm>
            <a:off x="457200" y="2590800"/>
            <a:ext cx="8229600" cy="3646512"/>
          </a:xfrm>
        </p:spPr>
        <p:txBody>
          <a:bodyPr/>
          <a:lstStyle/>
          <a:p>
            <a:pPr algn="just" eaLnBrk="1" hangingPunct="1">
              <a:lnSpc>
                <a:spcPct val="90000"/>
              </a:lnSpc>
              <a:buClr>
                <a:srgbClr val="0F5494"/>
              </a:buClr>
            </a:pPr>
            <a:r>
              <a:rPr lang="en-GB" dirty="0" smtClean="0"/>
              <a:t>Each project is in principle followed, </a:t>
            </a:r>
            <a:r>
              <a:rPr lang="en-GB" b="1" dirty="0" smtClean="0"/>
              <a:t>6 to 12 months after </a:t>
            </a:r>
            <a:r>
              <a:rPr lang="en-GB" dirty="0" smtClean="0"/>
              <a:t>its finalisation, by a Twinning Review Mission </a:t>
            </a:r>
          </a:p>
          <a:p>
            <a:pPr algn="just" eaLnBrk="1" hangingPunct="1">
              <a:lnSpc>
                <a:spcPct val="90000"/>
              </a:lnSpc>
              <a:buClr>
                <a:srgbClr val="0F5494"/>
              </a:buClr>
            </a:pPr>
            <a:endParaRPr lang="fr-BE" dirty="0" smtClean="0"/>
          </a:p>
          <a:p>
            <a:pPr marL="0" indent="0" algn="just" eaLnBrk="1" hangingPunct="1">
              <a:lnSpc>
                <a:spcPct val="90000"/>
              </a:lnSpc>
              <a:buClr>
                <a:srgbClr val="0F5494"/>
              </a:buClr>
              <a:buNone/>
            </a:pPr>
            <a:endParaRPr lang="en-GB" dirty="0" smtClean="0"/>
          </a:p>
          <a:p>
            <a:pPr algn="just" eaLnBrk="1" hangingPunct="1">
              <a:lnSpc>
                <a:spcPct val="90000"/>
              </a:lnSpc>
              <a:buClr>
                <a:srgbClr val="0F5494"/>
              </a:buClr>
            </a:pPr>
            <a:r>
              <a:rPr lang="en-GB" dirty="0" smtClean="0"/>
              <a:t>This mission aims at reporting whether </a:t>
            </a:r>
            <a:r>
              <a:rPr lang="en-GB" b="1" dirty="0" smtClean="0"/>
              <a:t>sustainable impacts </a:t>
            </a:r>
            <a:r>
              <a:rPr lang="en-GB" dirty="0" smtClean="0"/>
              <a:t>or spin offs have been observed after the Twinning project finalisation. </a:t>
            </a:r>
          </a:p>
          <a:p>
            <a:pPr algn="just" eaLnBrk="1" hangingPunct="1">
              <a:lnSpc>
                <a:spcPct val="90000"/>
              </a:lnSpc>
              <a:buClr>
                <a:srgbClr val="0F5494"/>
              </a:buClr>
            </a:pPr>
            <a:endParaRPr lang="en-GB" dirty="0" smtClean="0"/>
          </a:p>
          <a:p>
            <a:pPr eaLnBrk="1" hangingPunct="1">
              <a:lnSpc>
                <a:spcPct val="90000"/>
              </a:lnSpc>
              <a:buFontTx/>
              <a:buNone/>
            </a:pPr>
            <a:endParaRPr lang="en-GB" sz="20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72</a:t>
            </a:fld>
            <a:endParaRPr lang="en-GB">
              <a:solidFill>
                <a:srgbClr val="000000"/>
              </a:solidFill>
            </a:endParaRPr>
          </a:p>
        </p:txBody>
      </p:sp>
    </p:spTree>
    <p:extLst>
      <p:ext uri="{BB962C8B-B14F-4D97-AF65-F5344CB8AC3E}">
        <p14:creationId xmlns:p14="http://schemas.microsoft.com/office/powerpoint/2010/main" val="2022273509"/>
      </p:ext>
    </p:extLst>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447800"/>
            <a:ext cx="8229600" cy="936625"/>
          </a:xfrm>
        </p:spPr>
        <p:txBody>
          <a:bodyPr/>
          <a:lstStyle/>
          <a:p>
            <a:r>
              <a:rPr lang="en-GB" sz="3600" dirty="0">
                <a:solidFill>
                  <a:srgbClr val="C00000"/>
                </a:solidFill>
              </a:rPr>
              <a:t>Twinning Review Missions (Article 9 – Annex A1)</a:t>
            </a:r>
          </a:p>
        </p:txBody>
      </p:sp>
      <p:sp>
        <p:nvSpPr>
          <p:cNvPr id="3" name="Content Placeholder 2"/>
          <p:cNvSpPr>
            <a:spLocks noGrp="1"/>
          </p:cNvSpPr>
          <p:nvPr>
            <p:ph idx="1"/>
          </p:nvPr>
        </p:nvSpPr>
        <p:spPr>
          <a:xfrm>
            <a:off x="457200" y="2743200"/>
            <a:ext cx="8229600" cy="3529013"/>
          </a:xfrm>
        </p:spPr>
        <p:txBody>
          <a:bodyPr/>
          <a:lstStyle/>
          <a:p>
            <a:pPr marL="365760" lvl="0" indent="-256032" eaLnBrk="1" fontAlgn="auto" hangingPunct="1">
              <a:spcBef>
                <a:spcPts val="400"/>
              </a:spcBef>
              <a:spcAft>
                <a:spcPts val="0"/>
              </a:spcAft>
              <a:buClr>
                <a:srgbClr val="2D5EC1"/>
              </a:buClr>
              <a:buSzPct val="68000"/>
              <a:buFont typeface="Wingdings 3"/>
              <a:buChar char=""/>
            </a:pPr>
            <a:r>
              <a:rPr lang="en-GB" u="sng" dirty="0"/>
              <a:t>Triggered by EU Delegation</a:t>
            </a:r>
          </a:p>
          <a:p>
            <a:pPr marL="365760" lvl="0" indent="-256032" eaLnBrk="1" fontAlgn="auto" hangingPunct="1">
              <a:spcBef>
                <a:spcPts val="400"/>
              </a:spcBef>
              <a:spcAft>
                <a:spcPts val="0"/>
              </a:spcAft>
              <a:buClr>
                <a:srgbClr val="2D5EC1"/>
              </a:buClr>
              <a:buSzPct val="68000"/>
              <a:buFont typeface="Wingdings 3"/>
              <a:buChar char=""/>
            </a:pPr>
            <a:r>
              <a:rPr lang="en-GB" dirty="0"/>
              <a:t>Final Report to be provided</a:t>
            </a:r>
          </a:p>
          <a:p>
            <a:pPr marL="365760" lvl="0" indent="-256032" eaLnBrk="1" fontAlgn="auto" hangingPunct="1">
              <a:spcBef>
                <a:spcPts val="400"/>
              </a:spcBef>
              <a:spcAft>
                <a:spcPts val="0"/>
              </a:spcAft>
              <a:buClr>
                <a:srgbClr val="2D5EC1"/>
              </a:buClr>
              <a:buSzPct val="68000"/>
              <a:buFont typeface="Wingdings 3"/>
              <a:buChar char=""/>
            </a:pPr>
            <a:r>
              <a:rPr lang="en-GB" dirty="0" smtClean="0"/>
              <a:t>2 </a:t>
            </a:r>
            <a:r>
              <a:rPr lang="en-GB" dirty="0"/>
              <a:t>experts (RTA + former RTA)</a:t>
            </a:r>
          </a:p>
          <a:p>
            <a:pPr marL="365760" lvl="0" indent="-256032" eaLnBrk="1" fontAlgn="auto" hangingPunct="1">
              <a:spcBef>
                <a:spcPts val="400"/>
              </a:spcBef>
              <a:spcAft>
                <a:spcPts val="0"/>
              </a:spcAft>
              <a:buClr>
                <a:srgbClr val="2D5EC1"/>
              </a:buClr>
              <a:buSzPct val="68000"/>
              <a:buFont typeface="Wingdings 3"/>
              <a:buChar char=""/>
            </a:pPr>
            <a:r>
              <a:rPr lang="en-GB" dirty="0"/>
              <a:t>3-5 days</a:t>
            </a:r>
          </a:p>
          <a:p>
            <a:pPr marL="365760" lvl="0" indent="-256032" eaLnBrk="1" fontAlgn="auto" hangingPunct="1">
              <a:spcBef>
                <a:spcPts val="400"/>
              </a:spcBef>
              <a:spcAft>
                <a:spcPts val="0"/>
              </a:spcAft>
              <a:buClr>
                <a:srgbClr val="2D5EC1"/>
              </a:buClr>
              <a:buSzPct val="68000"/>
              <a:buFont typeface="Wingdings 3"/>
              <a:buChar char=""/>
            </a:pPr>
            <a:r>
              <a:rPr lang="en-GB" dirty="0"/>
              <a:t>Obligation to provide report</a:t>
            </a:r>
            <a:r>
              <a:rPr lang="en-GB" dirty="0" smtClean="0"/>
              <a:t>.</a:t>
            </a:r>
          </a:p>
          <a:p>
            <a:pPr marL="365760" indent="-256032" eaLnBrk="1" fontAlgn="auto" hangingPunct="1">
              <a:spcBef>
                <a:spcPts val="400"/>
              </a:spcBef>
              <a:spcAft>
                <a:spcPts val="0"/>
              </a:spcAft>
              <a:buClr>
                <a:srgbClr val="2D5EC1"/>
              </a:buClr>
              <a:buSzPct val="68000"/>
              <a:buFont typeface="Wingdings 3"/>
              <a:buChar char=""/>
            </a:pPr>
            <a:r>
              <a:rPr lang="en-GB" dirty="0"/>
              <a:t>Twinning Review Missions are </a:t>
            </a:r>
            <a:r>
              <a:rPr lang="en-GB" b="1" dirty="0"/>
              <a:t>organized and financed by TAIEX</a:t>
            </a:r>
          </a:p>
          <a:p>
            <a:pPr marL="365760" lvl="0" indent="-256032" eaLnBrk="1" fontAlgn="auto" hangingPunct="1">
              <a:spcBef>
                <a:spcPts val="400"/>
              </a:spcBef>
              <a:spcAft>
                <a:spcPts val="0"/>
              </a:spcAft>
              <a:buClr>
                <a:srgbClr val="2D5EC1"/>
              </a:buClr>
              <a:buSzPct val="68000"/>
              <a:buFont typeface="Wingdings 3"/>
              <a:buChar char=""/>
            </a:pPr>
            <a:endParaRPr lang="en-GB"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73</a:t>
            </a:fld>
            <a:endParaRPr lang="en-GB">
              <a:solidFill>
                <a:srgbClr val="000000"/>
              </a:solidFill>
            </a:endParaRPr>
          </a:p>
        </p:txBody>
      </p:sp>
    </p:spTree>
    <p:extLst>
      <p:ext uri="{BB962C8B-B14F-4D97-AF65-F5344CB8AC3E}">
        <p14:creationId xmlns:p14="http://schemas.microsoft.com/office/powerpoint/2010/main" val="164105453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26" name="Object 2"/>
          <p:cNvGraphicFramePr>
            <a:graphicFrameLocks noChangeAspect="1"/>
          </p:cNvGraphicFramePr>
          <p:nvPr/>
        </p:nvGraphicFramePr>
        <p:xfrm>
          <a:off x="8172450" y="0"/>
          <a:ext cx="971550" cy="971550"/>
        </p:xfrm>
        <a:graphic>
          <a:graphicData uri="http://schemas.openxmlformats.org/presentationml/2006/ole">
            <mc:AlternateContent xmlns:mc="http://schemas.openxmlformats.org/markup-compatibility/2006">
              <mc:Choice xmlns:v="urn:schemas-microsoft-com:vml" Requires="v">
                <p:oleObj spid="_x0000_s7170" name="Picture" r:id="rId4" imgW="1514196" imgH="1514196" progId="StaticMetafile">
                  <p:embed/>
                </p:oleObj>
              </mc:Choice>
              <mc:Fallback>
                <p:oleObj name="Picture" r:id="rId4" imgW="1514196" imgH="1514196" progId="StaticMetafil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2450" y="0"/>
                        <a:ext cx="971550"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6627" name="Rectangle 3"/>
          <p:cNvSpPr>
            <a:spLocks noGrp="1" noChangeArrowheads="1"/>
          </p:cNvSpPr>
          <p:nvPr>
            <p:ph type="subTitle" idx="1"/>
          </p:nvPr>
        </p:nvSpPr>
        <p:spPr>
          <a:xfrm>
            <a:off x="611188" y="3141663"/>
            <a:ext cx="7848600" cy="1430337"/>
          </a:xfrm>
        </p:spPr>
        <p:txBody>
          <a:bodyPr/>
          <a:lstStyle/>
          <a:p>
            <a:pPr marL="609600" indent="-609600" algn="ctr" eaLnBrk="1" hangingPunct="1"/>
            <a:r>
              <a:rPr lang="en-GB" altLang="en-US" sz="3200" dirty="0"/>
              <a:t>IMPLEMENTATION TIPS</a:t>
            </a:r>
          </a:p>
          <a:p>
            <a:pPr marL="609600" indent="-609600" algn="ctr" eaLnBrk="1" hangingPunct="1"/>
            <a:r>
              <a:rPr lang="fr-BE" altLang="en-US" sz="3200" dirty="0" smtClean="0"/>
              <a:t>Twinning Best Practices</a:t>
            </a:r>
          </a:p>
          <a:p>
            <a:pPr marL="609600" indent="-609600" algn="ctr" eaLnBrk="1" hangingPunct="1"/>
            <a:endParaRPr lang="en-GB" altLang="en-US" sz="3200" dirty="0" smtClean="0"/>
          </a:p>
        </p:txBody>
      </p:sp>
      <p:sp>
        <p:nvSpPr>
          <p:cNvPr id="2" name="Slide Number Placeholder 1"/>
          <p:cNvSpPr>
            <a:spLocks noGrp="1"/>
          </p:cNvSpPr>
          <p:nvPr>
            <p:ph type="sldNum" sz="quarter" idx="12"/>
          </p:nvPr>
        </p:nvSpPr>
        <p:spPr/>
        <p:txBody>
          <a:bodyPr/>
          <a:lstStyle/>
          <a:p>
            <a:pPr>
              <a:defRPr/>
            </a:pPr>
            <a:fld id="{2F0E02F3-5968-494D-8089-CE8B086A4392}" type="slidenum">
              <a:rPr lang="en-GB" smtClean="0"/>
              <a:pPr>
                <a:defRPr/>
              </a:pPr>
              <a:t>74</a:t>
            </a:fld>
            <a:endParaRPr lang="en-GB"/>
          </a:p>
        </p:txBody>
      </p:sp>
    </p:spTree>
    <p:extLst>
      <p:ext uri="{BB962C8B-B14F-4D97-AF65-F5344CB8AC3E}">
        <p14:creationId xmlns:p14="http://schemas.microsoft.com/office/powerpoint/2010/main" val="3849298791"/>
      </p:ext>
    </p:extLst>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GB" altLang="en-US" smtClean="0"/>
              <a:t>Preconditions for a successful Twinning:</a:t>
            </a:r>
            <a:br>
              <a:rPr lang="en-GB" altLang="en-US" smtClean="0"/>
            </a:br>
            <a:endParaRPr lang="en-GB" altLang="en-US" smtClean="0"/>
          </a:p>
        </p:txBody>
      </p:sp>
      <p:sp>
        <p:nvSpPr>
          <p:cNvPr id="27651" name="Content Placeholder 2"/>
          <p:cNvSpPr>
            <a:spLocks noGrp="1"/>
          </p:cNvSpPr>
          <p:nvPr>
            <p:ph idx="1"/>
          </p:nvPr>
        </p:nvSpPr>
        <p:spPr>
          <a:xfrm>
            <a:off x="457200" y="2133600"/>
            <a:ext cx="8229600" cy="4175125"/>
          </a:xfrm>
        </p:spPr>
        <p:txBody>
          <a:bodyPr/>
          <a:lstStyle/>
          <a:p>
            <a:pPr algn="just"/>
            <a:r>
              <a:rPr lang="en-GB" altLang="en-US" smtClean="0"/>
              <a:t>A well designed Twinning fiche (Terms of reference)</a:t>
            </a:r>
          </a:p>
          <a:p>
            <a:pPr algn="just"/>
            <a:endParaRPr lang="en-GB" altLang="en-US" smtClean="0"/>
          </a:p>
          <a:p>
            <a:pPr algn="just"/>
            <a:r>
              <a:rPr lang="en-GB" altLang="en-US" smtClean="0"/>
              <a:t>Short gap between Twinning fiche approval and its circulation so that mandatory results, priorities, overall context and involved administrations remain unchanged.</a:t>
            </a:r>
          </a:p>
          <a:p>
            <a:pPr algn="just"/>
            <a:endParaRPr lang="en-GB" altLang="en-US" smtClean="0"/>
          </a:p>
          <a:p>
            <a:pPr algn="just"/>
            <a:r>
              <a:rPr lang="en-GB" altLang="en-US" smtClean="0"/>
              <a:t>High level of commitment of the beneficiary administration</a:t>
            </a:r>
          </a:p>
          <a:p>
            <a:endParaRPr lang="en-GB" altLang="en-US" smtClean="0"/>
          </a:p>
        </p:txBody>
      </p:sp>
      <p:sp>
        <p:nvSpPr>
          <p:cNvPr id="2765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59025FDC-7177-48A9-B522-48AEFA6E9235}" type="slidenum">
              <a:rPr lang="en-GB" altLang="en-US" sz="1400" i="0" smtClean="0">
                <a:solidFill>
                  <a:schemeClr val="tx1"/>
                </a:solidFill>
                <a:latin typeface="Arial" charset="0"/>
              </a:rPr>
              <a:pPr eaLnBrk="1" hangingPunct="1">
                <a:spcBef>
                  <a:spcPct val="0"/>
                </a:spcBef>
                <a:buClrTx/>
                <a:buFontTx/>
                <a:buNone/>
              </a:pPr>
              <a:t>75</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62241430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2"/>
          <p:cNvSpPr>
            <a:spLocks noGrp="1"/>
          </p:cNvSpPr>
          <p:nvPr>
            <p:ph idx="1"/>
          </p:nvPr>
        </p:nvSpPr>
        <p:spPr>
          <a:xfrm>
            <a:off x="539750" y="1341438"/>
            <a:ext cx="8229600" cy="5111750"/>
          </a:xfrm>
        </p:spPr>
        <p:txBody>
          <a:bodyPr/>
          <a:lstStyle/>
          <a:p>
            <a:pPr algn="just"/>
            <a:r>
              <a:rPr lang="en-GB" altLang="en-US" b="1" smtClean="0"/>
              <a:t>Absorption capacity</a:t>
            </a:r>
            <a:r>
              <a:rPr lang="en-GB" altLang="en-US" smtClean="0"/>
              <a:t> of the beneficiary administration well apprehended within the Twinning fiche (a 20 staff unit cannot easily cope with a 2.5 million euros project assistance involving dozens of short term experts and carry out its daily work at the same time)</a:t>
            </a:r>
          </a:p>
          <a:p>
            <a:pPr algn="just"/>
            <a:endParaRPr lang="en-GB" altLang="en-US" smtClean="0"/>
          </a:p>
          <a:p>
            <a:pPr algn="just"/>
            <a:r>
              <a:rPr lang="en-GB" altLang="en-US" b="1" smtClean="0"/>
              <a:t>Project Leader counterpart </a:t>
            </a:r>
            <a:r>
              <a:rPr lang="en-GB" altLang="en-US" smtClean="0"/>
              <a:t>must make himself available to participate in the management of the project</a:t>
            </a:r>
          </a:p>
        </p:txBody>
      </p:sp>
      <p:sp>
        <p:nvSpPr>
          <p:cNvPr id="2867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7E9D14CD-0CDF-4C6E-B2CA-F508A3744606}" type="slidenum">
              <a:rPr lang="en-GB" altLang="en-US" sz="1400" i="0" smtClean="0">
                <a:solidFill>
                  <a:schemeClr val="tx1"/>
                </a:solidFill>
                <a:latin typeface="Arial" charset="0"/>
              </a:rPr>
              <a:pPr eaLnBrk="1" hangingPunct="1">
                <a:spcBef>
                  <a:spcPct val="0"/>
                </a:spcBef>
                <a:buClrTx/>
                <a:buFontTx/>
                <a:buNone/>
              </a:pPr>
              <a:t>76</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94834575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2"/>
          <p:cNvSpPr>
            <a:spLocks noGrp="1"/>
          </p:cNvSpPr>
          <p:nvPr>
            <p:ph idx="1"/>
          </p:nvPr>
        </p:nvSpPr>
        <p:spPr>
          <a:xfrm>
            <a:off x="457200" y="1143000"/>
            <a:ext cx="8229600" cy="5334000"/>
          </a:xfrm>
        </p:spPr>
        <p:txBody>
          <a:bodyPr/>
          <a:lstStyle/>
          <a:p>
            <a:pPr algn="just"/>
            <a:r>
              <a:rPr lang="en-GB" altLang="en-US" dirty="0" smtClean="0"/>
              <a:t>(T)</a:t>
            </a:r>
            <a:r>
              <a:rPr lang="en-GB" altLang="en-US" b="1" dirty="0" smtClean="0"/>
              <a:t>winning team</a:t>
            </a:r>
            <a:r>
              <a:rPr lang="en-GB" altLang="en-US" dirty="0" smtClean="0"/>
              <a:t>: PL and RTAs from the MS(s) and the beneficiary administration should </a:t>
            </a:r>
            <a:r>
              <a:rPr lang="en-GB" altLang="en-US" b="1" dirty="0" smtClean="0"/>
              <a:t>work as a team</a:t>
            </a:r>
            <a:r>
              <a:rPr lang="en-GB" altLang="en-US" dirty="0" smtClean="0"/>
              <a:t> and remain in close contact, good understanding between MS PL and RTA, </a:t>
            </a:r>
            <a:r>
              <a:rPr lang="en-GB" altLang="en-US" b="1" dirty="0" smtClean="0"/>
              <a:t>clear distribution of tasks</a:t>
            </a:r>
          </a:p>
          <a:p>
            <a:pPr algn="just"/>
            <a:endParaRPr lang="en-GB" altLang="en-US" dirty="0" smtClean="0"/>
          </a:p>
          <a:p>
            <a:pPr algn="just"/>
            <a:r>
              <a:rPr lang="en-GB" altLang="en-US" b="1" dirty="0" smtClean="0"/>
              <a:t>Open door policy</a:t>
            </a:r>
            <a:r>
              <a:rPr lang="en-GB" altLang="en-US" dirty="0" smtClean="0"/>
              <a:t>, MS RTA and RTA counterpart should be sitting not too far away (offices at walking distance), they should always be available one for each other. If the counterpart PL is also available anytime for the MS RTA this can be key for success</a:t>
            </a:r>
          </a:p>
          <a:p>
            <a:endParaRPr lang="fr-BE" altLang="en-US" b="1" dirty="0" smtClean="0"/>
          </a:p>
          <a:p>
            <a:r>
              <a:rPr lang="fr-BE" altLang="en-US" dirty="0" smtClean="0"/>
              <a:t>Suggestion: </a:t>
            </a:r>
            <a:r>
              <a:rPr lang="fr-BE" altLang="en-US" b="1" dirty="0" err="1" smtClean="0"/>
              <a:t>RTA's</a:t>
            </a:r>
            <a:r>
              <a:rPr lang="fr-BE" altLang="en-US" b="1" dirty="0" smtClean="0"/>
              <a:t> Office </a:t>
            </a:r>
            <a:r>
              <a:rPr lang="fr-BE" altLang="en-US" b="1" dirty="0" err="1" smtClean="0"/>
              <a:t>is</a:t>
            </a:r>
            <a:r>
              <a:rPr lang="fr-BE" altLang="en-US" b="1" dirty="0" smtClean="0"/>
              <a:t> a meeting room</a:t>
            </a:r>
            <a:endParaRPr lang="en-GB" altLang="en-US" b="1" dirty="0" smtClean="0"/>
          </a:p>
        </p:txBody>
      </p:sp>
      <p:sp>
        <p:nvSpPr>
          <p:cNvPr id="2969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ABE1BDE7-0ACF-48A0-9C63-D8224208C540}" type="slidenum">
              <a:rPr lang="en-GB" altLang="en-US" sz="1400" i="0" smtClean="0">
                <a:solidFill>
                  <a:schemeClr val="tx1"/>
                </a:solidFill>
                <a:latin typeface="Arial" charset="0"/>
              </a:rPr>
              <a:pPr eaLnBrk="1" hangingPunct="1">
                <a:spcBef>
                  <a:spcPct val="0"/>
                </a:spcBef>
                <a:buClrTx/>
                <a:buFontTx/>
                <a:buNone/>
              </a:pPr>
              <a:t>77</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311295226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2"/>
          <p:cNvSpPr>
            <a:spLocks noGrp="1"/>
          </p:cNvSpPr>
          <p:nvPr>
            <p:ph idx="1"/>
          </p:nvPr>
        </p:nvSpPr>
        <p:spPr>
          <a:xfrm>
            <a:off x="457200" y="1196975"/>
            <a:ext cx="8229600" cy="5472113"/>
          </a:xfrm>
        </p:spPr>
        <p:txBody>
          <a:bodyPr/>
          <a:lstStyle/>
          <a:p>
            <a:pPr algn="just"/>
            <a:r>
              <a:rPr lang="en-GB" altLang="en-US" smtClean="0"/>
              <a:t>If there is a  </a:t>
            </a:r>
            <a:r>
              <a:rPr lang="en-GB" altLang="en-US" b="1" smtClean="0"/>
              <a:t>junior partner</a:t>
            </a:r>
            <a:r>
              <a:rPr lang="en-GB" altLang="en-US" smtClean="0"/>
              <a:t>, he should work closely and in good terms with the lead MS</a:t>
            </a:r>
          </a:p>
          <a:p>
            <a:pPr algn="just"/>
            <a:r>
              <a:rPr lang="en-GB" altLang="en-US" smtClean="0"/>
              <a:t>If there is a consortium of MS', its better to make </a:t>
            </a:r>
            <a:r>
              <a:rPr lang="en-GB" altLang="en-US" b="1" smtClean="0"/>
              <a:t>mix of experts </a:t>
            </a:r>
            <a:r>
              <a:rPr lang="en-GB" altLang="en-US" smtClean="0"/>
              <a:t>of different nationalities instead of attributing one component of the project to each MS.</a:t>
            </a:r>
          </a:p>
          <a:p>
            <a:pPr algn="just"/>
            <a:r>
              <a:rPr lang="en-GB" altLang="en-US" smtClean="0"/>
              <a:t>Very useful to set up a </a:t>
            </a:r>
            <a:r>
              <a:rPr lang="en-GB" altLang="en-US" b="1" smtClean="0"/>
              <a:t>working group</a:t>
            </a:r>
            <a:r>
              <a:rPr lang="en-GB" altLang="en-US" smtClean="0"/>
              <a:t> </a:t>
            </a:r>
            <a:r>
              <a:rPr lang="en-GB" altLang="en-US" b="1" smtClean="0"/>
              <a:t>for each component</a:t>
            </a:r>
          </a:p>
          <a:p>
            <a:pPr algn="just"/>
            <a:r>
              <a:rPr lang="en-GB" altLang="en-US" smtClean="0"/>
              <a:t>Very useful if the </a:t>
            </a:r>
            <a:r>
              <a:rPr lang="en-GB" altLang="en-US" b="1" smtClean="0"/>
              <a:t>beneficiary</a:t>
            </a:r>
            <a:r>
              <a:rPr lang="en-GB" altLang="en-US" smtClean="0"/>
              <a:t> administration </a:t>
            </a:r>
            <a:r>
              <a:rPr lang="en-GB" altLang="en-US" b="1" smtClean="0"/>
              <a:t>officially appoints components leaders </a:t>
            </a:r>
            <a:r>
              <a:rPr lang="en-GB" altLang="en-US" smtClean="0"/>
              <a:t>of its own (one for each component) and if they can actively participate in the </a:t>
            </a:r>
            <a:r>
              <a:rPr lang="en-GB" altLang="en-US" b="1" smtClean="0"/>
              <a:t>steering committees</a:t>
            </a:r>
            <a:r>
              <a:rPr lang="en-GB" altLang="en-US" smtClean="0"/>
              <a:t>, in a working group ideally the component leader from the beneficiary should be the leader.</a:t>
            </a:r>
          </a:p>
          <a:p>
            <a:endParaRPr lang="en-GB" altLang="en-US" smtClean="0"/>
          </a:p>
        </p:txBody>
      </p:sp>
      <p:sp>
        <p:nvSpPr>
          <p:cNvPr id="3072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0CC27326-EFF1-4389-AB00-53B487017C5E}" type="slidenum">
              <a:rPr lang="en-GB" altLang="en-US" sz="1400" i="0" smtClean="0">
                <a:solidFill>
                  <a:schemeClr val="tx1"/>
                </a:solidFill>
                <a:latin typeface="Arial" charset="0"/>
              </a:rPr>
              <a:pPr eaLnBrk="1" hangingPunct="1">
                <a:spcBef>
                  <a:spcPct val="0"/>
                </a:spcBef>
                <a:buClrTx/>
                <a:buFontTx/>
                <a:buNone/>
              </a:pPr>
              <a:t>78</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370593740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ontent Placeholder 2"/>
          <p:cNvSpPr>
            <a:spLocks noGrp="1"/>
          </p:cNvSpPr>
          <p:nvPr>
            <p:ph idx="1"/>
          </p:nvPr>
        </p:nvSpPr>
        <p:spPr>
          <a:xfrm>
            <a:off x="457200" y="1143000"/>
            <a:ext cx="8229600" cy="5516562"/>
          </a:xfrm>
        </p:spPr>
        <p:txBody>
          <a:bodyPr/>
          <a:lstStyle/>
          <a:p>
            <a:pPr algn="just"/>
            <a:r>
              <a:rPr lang="en-GB" altLang="en-US" i="0" dirty="0" smtClean="0"/>
              <a:t>Develop </a:t>
            </a:r>
            <a:r>
              <a:rPr lang="en-GB" altLang="en-US" b="1" i="0" dirty="0" smtClean="0"/>
              <a:t>synergies</a:t>
            </a:r>
            <a:r>
              <a:rPr lang="en-GB" altLang="en-US" i="0" dirty="0" smtClean="0"/>
              <a:t> between Twinning projects, with other related projects, between beneficiary administrations working in the same area (Parliament?)</a:t>
            </a:r>
          </a:p>
          <a:p>
            <a:pPr algn="just"/>
            <a:endParaRPr lang="fr-BE" altLang="en-US" i="0" dirty="0"/>
          </a:p>
          <a:p>
            <a:pPr algn="just"/>
            <a:r>
              <a:rPr lang="fr-BE" altLang="en-US" b="1" i="0" dirty="0" smtClean="0"/>
              <a:t>Inclusive </a:t>
            </a:r>
            <a:r>
              <a:rPr lang="fr-BE" altLang="en-US" b="1" i="0" dirty="0" err="1" smtClean="0"/>
              <a:t>process</a:t>
            </a:r>
            <a:r>
              <a:rPr lang="fr-BE" altLang="en-US" i="0" dirty="0" smtClean="0"/>
              <a:t>, civil society, </a:t>
            </a:r>
            <a:r>
              <a:rPr lang="fr-BE" altLang="en-US" i="0" dirty="0" err="1" smtClean="0"/>
              <a:t>private</a:t>
            </a:r>
            <a:r>
              <a:rPr lang="fr-BE" altLang="en-US" i="0" dirty="0" smtClean="0"/>
              <a:t> </a:t>
            </a:r>
            <a:r>
              <a:rPr lang="fr-BE" altLang="en-US" i="0" dirty="0" err="1" smtClean="0"/>
              <a:t>sector</a:t>
            </a:r>
            <a:r>
              <a:rPr lang="fr-BE" altLang="en-US" i="0" dirty="0" smtClean="0"/>
              <a:t>, </a:t>
            </a:r>
            <a:r>
              <a:rPr lang="fr-BE" altLang="en-US" i="0" dirty="0" err="1" smtClean="0"/>
              <a:t>professional</a:t>
            </a:r>
            <a:r>
              <a:rPr lang="fr-BE" altLang="en-US" i="0" dirty="0" smtClean="0"/>
              <a:t> associations, </a:t>
            </a:r>
            <a:r>
              <a:rPr lang="fr-BE" altLang="en-US" i="0" dirty="0" err="1" smtClean="0"/>
              <a:t>trade</a:t>
            </a:r>
            <a:r>
              <a:rPr lang="fr-BE" altLang="en-US" i="0" dirty="0" smtClean="0"/>
              <a:t> unions, </a:t>
            </a:r>
            <a:r>
              <a:rPr lang="fr-BE" altLang="en-US" i="0" dirty="0" err="1" smtClean="0"/>
              <a:t>Universities</a:t>
            </a:r>
            <a:endParaRPr lang="en-GB" altLang="en-US" i="0" dirty="0" smtClean="0"/>
          </a:p>
          <a:p>
            <a:pPr algn="just"/>
            <a:endParaRPr lang="en-GB" altLang="en-US" i="0" dirty="0" smtClean="0"/>
          </a:p>
          <a:p>
            <a:pPr algn="just"/>
            <a:r>
              <a:rPr lang="en-GB" altLang="en-US" i="0" dirty="0" smtClean="0"/>
              <a:t>The </a:t>
            </a:r>
            <a:r>
              <a:rPr lang="en-GB" altLang="en-US" b="1" i="0" dirty="0" smtClean="0"/>
              <a:t>Twinning Newsletter</a:t>
            </a:r>
            <a:r>
              <a:rPr lang="en-GB" altLang="en-US" i="0" dirty="0" smtClean="0"/>
              <a:t> on the Twinning webpage gives many hints and tips on best practices </a:t>
            </a:r>
            <a:r>
              <a:rPr lang="en-GB" altLang="en-US" i="0" u="sng" dirty="0" smtClean="0">
                <a:hlinkClick r:id="rId2"/>
              </a:rPr>
              <a:t>http://ec.europa.eu/twinning</a:t>
            </a:r>
            <a:endParaRPr lang="en-GB" altLang="en-US" i="0" dirty="0" smtClean="0"/>
          </a:p>
          <a:p>
            <a:pPr algn="just"/>
            <a:r>
              <a:rPr lang="en-GB" altLang="en-US" i="0" dirty="0"/>
              <a:t>Always remember Twinning is about </a:t>
            </a:r>
            <a:r>
              <a:rPr lang="en-GB" altLang="en-US" b="1" i="0" dirty="0"/>
              <a:t>sustainability!</a:t>
            </a:r>
          </a:p>
          <a:p>
            <a:endParaRPr lang="en-GB" altLang="en-US" dirty="0" smtClean="0"/>
          </a:p>
        </p:txBody>
      </p:sp>
      <p:sp>
        <p:nvSpPr>
          <p:cNvPr id="31747"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94AC5C97-F248-421E-BB90-EB857CFD1AC5}" type="slidenum">
              <a:rPr lang="en-GB" altLang="en-US" sz="1400" i="0" smtClean="0">
                <a:solidFill>
                  <a:schemeClr val="tx1"/>
                </a:solidFill>
                <a:latin typeface="Arial" charset="0"/>
              </a:rPr>
              <a:pPr eaLnBrk="1" hangingPunct="1">
                <a:spcBef>
                  <a:spcPct val="0"/>
                </a:spcBef>
                <a:buClrTx/>
                <a:buFontTx/>
                <a:buNone/>
              </a:pPr>
              <a:t>79</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21142393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BE" sz="2800" dirty="0" err="1">
                <a:solidFill>
                  <a:srgbClr val="C00000"/>
                </a:solidFill>
                <a:latin typeface="+mn-lt"/>
              </a:rPr>
              <a:t>Priority</a:t>
            </a:r>
            <a:r>
              <a:rPr lang="fr-BE" sz="2800" dirty="0">
                <a:solidFill>
                  <a:srgbClr val="C00000"/>
                </a:solidFill>
                <a:latin typeface="+mn-lt"/>
              </a:rPr>
              <a:t> </a:t>
            </a:r>
            <a:r>
              <a:rPr lang="fr-BE" sz="2800" dirty="0" err="1">
                <a:solidFill>
                  <a:srgbClr val="C00000"/>
                </a:solidFill>
                <a:latin typeface="+mn-lt"/>
              </a:rPr>
              <a:t>Sectors</a:t>
            </a:r>
            <a:r>
              <a:rPr lang="fr-BE" sz="2800" dirty="0">
                <a:solidFill>
                  <a:srgbClr val="C00000"/>
                </a:solidFill>
                <a:latin typeface="+mn-lt"/>
              </a:rPr>
              <a:t> per </a:t>
            </a:r>
            <a:r>
              <a:rPr lang="fr-BE" sz="2800" dirty="0" err="1">
                <a:solidFill>
                  <a:srgbClr val="C00000"/>
                </a:solidFill>
                <a:latin typeface="+mn-lt"/>
              </a:rPr>
              <a:t>region</a:t>
            </a:r>
            <a:endParaRPr lang="fr-FR" sz="2800" dirty="0">
              <a:solidFill>
                <a:srgbClr val="C00000"/>
              </a:solidFill>
              <a:latin typeface="+mn-lt"/>
            </a:endParaRPr>
          </a:p>
        </p:txBody>
      </p:sp>
      <p:sp>
        <p:nvSpPr>
          <p:cNvPr id="3" name="Content Placeholder 2"/>
          <p:cNvSpPr>
            <a:spLocks noGrp="1"/>
          </p:cNvSpPr>
          <p:nvPr>
            <p:ph idx="1"/>
          </p:nvPr>
        </p:nvSpPr>
        <p:spPr/>
        <p:txBody>
          <a:bodyPr/>
          <a:lstStyle/>
          <a:p>
            <a:pPr algn="just" eaLnBrk="1" hangingPunct="1">
              <a:spcBef>
                <a:spcPct val="0"/>
              </a:spcBef>
              <a:buClrTx/>
              <a:buFontTx/>
              <a:buNone/>
            </a:pPr>
            <a:r>
              <a:rPr lang="en-GB" altLang="en-US" b="1" i="0" dirty="0"/>
              <a:t>IPA priority sectors: </a:t>
            </a:r>
            <a:r>
              <a:rPr lang="en-GB" altLang="en-US" i="0" dirty="0"/>
              <a:t>Justice, Agriculture, Public Finance, Environment and social sector issues</a:t>
            </a:r>
          </a:p>
          <a:p>
            <a:pPr algn="just" eaLnBrk="1" hangingPunct="1">
              <a:spcBef>
                <a:spcPct val="0"/>
              </a:spcBef>
              <a:buClrTx/>
              <a:buFontTx/>
              <a:buNone/>
            </a:pPr>
            <a:endParaRPr lang="fr-BE" altLang="en-US" i="0" dirty="0"/>
          </a:p>
          <a:p>
            <a:pPr algn="just" eaLnBrk="1" hangingPunct="1">
              <a:spcBef>
                <a:spcPct val="0"/>
              </a:spcBef>
              <a:buClrTx/>
              <a:buFontTx/>
              <a:buNone/>
            </a:pPr>
            <a:r>
              <a:rPr lang="fr-BE" altLang="en-US" b="1" i="0" dirty="0"/>
              <a:t>ENI </a:t>
            </a:r>
            <a:r>
              <a:rPr lang="fr-BE" altLang="en-US" b="1" i="0" dirty="0" err="1"/>
              <a:t>priority</a:t>
            </a:r>
            <a:r>
              <a:rPr lang="fr-BE" altLang="en-US" b="1" i="0" dirty="0"/>
              <a:t> </a:t>
            </a:r>
            <a:r>
              <a:rPr lang="fr-BE" altLang="en-US" b="1" i="0" dirty="0" err="1"/>
              <a:t>sectors</a:t>
            </a:r>
            <a:r>
              <a:rPr lang="fr-BE" altLang="en-US" b="1" i="0" dirty="0"/>
              <a:t>: </a:t>
            </a:r>
            <a:r>
              <a:rPr lang="en-GB" altLang="en-US" i="0" dirty="0"/>
              <a:t>Finance, Trade and Industry, Justice, Health, Employment and social Affairs, Transport, Environment, Others (Tourism, craft industry, Parliament, etc.), Energy, Statistics, Agriculture and Telecommunications</a:t>
            </a:r>
          </a:p>
          <a:p>
            <a:endParaRPr lang="fr-FR"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8</a:t>
            </a:fld>
            <a:endParaRPr lang="en-GB">
              <a:solidFill>
                <a:srgbClr val="000000"/>
              </a:solidFill>
            </a:endParaRPr>
          </a:p>
        </p:txBody>
      </p:sp>
    </p:spTree>
    <p:extLst>
      <p:ext uri="{BB962C8B-B14F-4D97-AF65-F5344CB8AC3E}">
        <p14:creationId xmlns:p14="http://schemas.microsoft.com/office/powerpoint/2010/main" val="281621323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395288" y="1339850"/>
            <a:ext cx="8229600" cy="793750"/>
          </a:xfrm>
        </p:spPr>
        <p:txBody>
          <a:bodyPr/>
          <a:lstStyle/>
          <a:p>
            <a:r>
              <a:rPr lang="fr-BE" altLang="en-US" sz="2800" smtClean="0">
                <a:solidFill>
                  <a:srgbClr val="FF0000"/>
                </a:solidFill>
              </a:rPr>
              <a:t>The Extra-mile, </a:t>
            </a:r>
            <a:r>
              <a:rPr lang="fr-BE" altLang="en-US" sz="2800" smtClean="0"/>
              <a:t>implementation tips</a:t>
            </a:r>
            <a:br>
              <a:rPr lang="fr-BE" altLang="en-US" sz="2800" smtClean="0"/>
            </a:br>
            <a:endParaRPr lang="en-GB" altLang="en-US" smtClean="0"/>
          </a:p>
        </p:txBody>
      </p:sp>
      <p:sp>
        <p:nvSpPr>
          <p:cNvPr id="21507" name="Content Placeholder 2"/>
          <p:cNvSpPr>
            <a:spLocks noGrp="1"/>
          </p:cNvSpPr>
          <p:nvPr>
            <p:ph idx="1"/>
          </p:nvPr>
        </p:nvSpPr>
        <p:spPr>
          <a:xfrm>
            <a:off x="457200" y="1412875"/>
            <a:ext cx="8229600" cy="5445125"/>
          </a:xfrm>
        </p:spPr>
        <p:txBody>
          <a:bodyPr/>
          <a:lstStyle/>
          <a:p>
            <a:pPr marL="457200" lvl="1" indent="0">
              <a:buFontTx/>
              <a:buNone/>
              <a:defRPr/>
            </a:pPr>
            <a:endParaRPr lang="fr-BE" altLang="en-US" sz="2800" dirty="0" smtClean="0"/>
          </a:p>
          <a:p>
            <a:pPr lvl="1">
              <a:defRPr/>
            </a:pPr>
            <a:r>
              <a:rPr lang="fr-BE" altLang="en-US" sz="1600" dirty="0" err="1" smtClean="0"/>
              <a:t>Who</a:t>
            </a:r>
            <a:r>
              <a:rPr lang="fr-BE" altLang="en-US" sz="1600" dirty="0" smtClean="0"/>
              <a:t> </a:t>
            </a:r>
            <a:r>
              <a:rPr lang="fr-BE" altLang="en-US" sz="1600" dirty="0" err="1" smtClean="0"/>
              <a:t>is</a:t>
            </a:r>
            <a:r>
              <a:rPr lang="fr-BE" altLang="en-US" sz="1600" dirty="0" smtClean="0"/>
              <a:t> </a:t>
            </a:r>
            <a:r>
              <a:rPr lang="fr-BE" altLang="en-US" sz="1600" dirty="0" err="1" smtClean="0"/>
              <a:t>your</a:t>
            </a:r>
            <a:r>
              <a:rPr lang="fr-BE" altLang="en-US" sz="1600" dirty="0" smtClean="0"/>
              <a:t> </a:t>
            </a:r>
            <a:r>
              <a:rPr lang="fr-BE" altLang="en-US" sz="1600" dirty="0" err="1" smtClean="0"/>
              <a:t>target</a:t>
            </a:r>
            <a:r>
              <a:rPr lang="fr-BE" altLang="en-US" sz="1600" dirty="0" smtClean="0"/>
              <a:t>? (</a:t>
            </a:r>
            <a:r>
              <a:rPr lang="fr-BE" altLang="en-US" sz="1600" dirty="0" err="1" smtClean="0"/>
              <a:t>legislation</a:t>
            </a:r>
            <a:r>
              <a:rPr lang="fr-BE" altLang="en-US" sz="1600" dirty="0" smtClean="0"/>
              <a:t>, </a:t>
            </a:r>
            <a:r>
              <a:rPr lang="fr-BE" altLang="en-US" sz="1600" dirty="0" err="1" smtClean="0"/>
              <a:t>statistics</a:t>
            </a:r>
            <a:r>
              <a:rPr lang="fr-BE" altLang="en-US" sz="1600" dirty="0" smtClean="0"/>
              <a:t>, IT?)</a:t>
            </a:r>
          </a:p>
          <a:p>
            <a:pPr marL="457200" lvl="1" indent="0">
              <a:buFontTx/>
              <a:buNone/>
              <a:defRPr/>
            </a:pPr>
            <a:endParaRPr lang="fr-BE" altLang="en-US" sz="1600" dirty="0" smtClean="0"/>
          </a:p>
          <a:p>
            <a:pPr lvl="1">
              <a:defRPr/>
            </a:pPr>
            <a:r>
              <a:rPr lang="fr-BE" altLang="en-US" sz="1600" dirty="0" err="1" smtClean="0"/>
              <a:t>Widening</a:t>
            </a:r>
            <a:r>
              <a:rPr lang="fr-BE" altLang="en-US" sz="1600" dirty="0" smtClean="0"/>
              <a:t> the audience, </a:t>
            </a:r>
            <a:r>
              <a:rPr lang="fr-BE" altLang="en-US" sz="1600" dirty="0" err="1" smtClean="0"/>
              <a:t>regional</a:t>
            </a:r>
            <a:r>
              <a:rPr lang="fr-BE" altLang="en-US" sz="1600" dirty="0" smtClean="0"/>
              <a:t>, </a:t>
            </a:r>
            <a:r>
              <a:rPr lang="fr-BE" altLang="en-US" sz="1600" dirty="0" err="1" smtClean="0"/>
              <a:t>interinstitutional</a:t>
            </a:r>
            <a:r>
              <a:rPr lang="fr-BE" altLang="en-US" sz="1600" dirty="0" smtClean="0"/>
              <a:t> </a:t>
            </a:r>
            <a:r>
              <a:rPr lang="fr-BE" altLang="en-US" sz="1600" dirty="0" err="1" smtClean="0"/>
              <a:t>coverage</a:t>
            </a:r>
            <a:r>
              <a:rPr lang="fr-BE" altLang="en-US" sz="1600" dirty="0" smtClean="0"/>
              <a:t>? </a:t>
            </a:r>
          </a:p>
          <a:p>
            <a:pPr marL="457200" lvl="1" indent="0">
              <a:buFontTx/>
              <a:buNone/>
              <a:defRPr/>
            </a:pPr>
            <a:endParaRPr lang="fr-BE" altLang="en-US" sz="1600" dirty="0" smtClean="0"/>
          </a:p>
          <a:p>
            <a:pPr lvl="1">
              <a:defRPr/>
            </a:pPr>
            <a:r>
              <a:rPr lang="fr-BE" altLang="en-US" sz="1600" dirty="0" smtClean="0"/>
              <a:t>EU </a:t>
            </a:r>
            <a:r>
              <a:rPr lang="fr-BE" altLang="en-US" sz="1600" dirty="0" err="1" smtClean="0"/>
              <a:t>visibility</a:t>
            </a:r>
            <a:r>
              <a:rPr lang="fr-BE" altLang="en-US" sz="1600" dirty="0" smtClean="0"/>
              <a:t>: </a:t>
            </a:r>
            <a:r>
              <a:rPr lang="fr-BE" altLang="en-US" sz="1600" dirty="0" err="1" smtClean="0"/>
              <a:t>thematic</a:t>
            </a:r>
            <a:r>
              <a:rPr lang="fr-BE" altLang="en-US" sz="1600" dirty="0" smtClean="0"/>
              <a:t> </a:t>
            </a:r>
            <a:r>
              <a:rPr lang="fr-BE" altLang="en-US" sz="1600" dirty="0" err="1" smtClean="0"/>
              <a:t>events</a:t>
            </a:r>
            <a:r>
              <a:rPr lang="fr-BE" altLang="en-US" sz="1600" dirty="0" smtClean="0"/>
              <a:t>, </a:t>
            </a:r>
            <a:r>
              <a:rPr lang="fr-BE" altLang="en-US" sz="1600" dirty="0" err="1" smtClean="0"/>
              <a:t>project</a:t>
            </a:r>
            <a:r>
              <a:rPr lang="fr-BE" altLang="en-US" sz="1600" dirty="0" smtClean="0"/>
              <a:t> </a:t>
            </a:r>
            <a:r>
              <a:rPr lang="fr-BE" altLang="en-US" sz="1600" dirty="0" err="1" smtClean="0"/>
              <a:t>website</a:t>
            </a:r>
            <a:r>
              <a:rPr lang="fr-BE" altLang="en-US" sz="1600" dirty="0" smtClean="0"/>
              <a:t> (IT), </a:t>
            </a:r>
            <a:r>
              <a:rPr lang="fr-BE" altLang="en-US" sz="1600" dirty="0" err="1" smtClean="0"/>
              <a:t>visibity</a:t>
            </a:r>
            <a:r>
              <a:rPr lang="fr-BE" altLang="en-US" sz="1600" dirty="0" smtClean="0"/>
              <a:t> </a:t>
            </a:r>
            <a:r>
              <a:rPr lang="fr-BE" altLang="en-US" sz="1600" dirty="0" err="1" smtClean="0"/>
              <a:t>starts</a:t>
            </a:r>
            <a:r>
              <a:rPr lang="fr-BE" altLang="en-US" sz="1600" dirty="0" smtClean="0"/>
              <a:t> the first </a:t>
            </a:r>
            <a:r>
              <a:rPr lang="fr-BE" altLang="en-US" sz="1600" dirty="0" err="1" smtClean="0"/>
              <a:t>day</a:t>
            </a:r>
            <a:r>
              <a:rPr lang="fr-BE" altLang="en-US" sz="1600" dirty="0" smtClean="0"/>
              <a:t>!</a:t>
            </a:r>
          </a:p>
          <a:p>
            <a:pPr marL="457200" lvl="1" indent="0">
              <a:buFontTx/>
              <a:buNone/>
              <a:defRPr/>
            </a:pPr>
            <a:endParaRPr lang="fr-BE" altLang="en-US" sz="1600" dirty="0" smtClean="0"/>
          </a:p>
          <a:p>
            <a:pPr lvl="1">
              <a:defRPr/>
            </a:pPr>
            <a:r>
              <a:rPr lang="fr-BE" altLang="en-US" sz="1600" u="sng" dirty="0" err="1" smtClean="0"/>
              <a:t>Appointing</a:t>
            </a:r>
            <a:r>
              <a:rPr lang="fr-BE" altLang="en-US" sz="1600" u="sng" dirty="0" smtClean="0"/>
              <a:t> component leaders </a:t>
            </a:r>
            <a:r>
              <a:rPr lang="fr-BE" altLang="en-US" sz="1600" u="sng" dirty="0" err="1" smtClean="0"/>
              <a:t>from</a:t>
            </a:r>
            <a:r>
              <a:rPr lang="fr-BE" altLang="en-US" sz="1600" u="sng" dirty="0" smtClean="0"/>
              <a:t> BC, WG</a:t>
            </a:r>
          </a:p>
          <a:p>
            <a:pPr marL="457200" lvl="1" indent="0">
              <a:buFontTx/>
              <a:buNone/>
              <a:defRPr/>
            </a:pPr>
            <a:endParaRPr lang="fr-BE" altLang="en-US" sz="1600" dirty="0" smtClean="0"/>
          </a:p>
          <a:p>
            <a:pPr lvl="1">
              <a:defRPr/>
            </a:pPr>
            <a:r>
              <a:rPr lang="fr-BE" altLang="en-US" sz="1600" dirty="0" smtClean="0"/>
              <a:t>Synergies </a:t>
            </a:r>
            <a:r>
              <a:rPr lang="fr-BE" altLang="en-US" sz="1600" dirty="0" err="1" smtClean="0"/>
              <a:t>other</a:t>
            </a:r>
            <a:r>
              <a:rPr lang="fr-BE" altLang="en-US" sz="1600" dirty="0" smtClean="0"/>
              <a:t> </a:t>
            </a:r>
            <a:r>
              <a:rPr lang="fr-BE" altLang="en-US" sz="1600" dirty="0" err="1" smtClean="0"/>
              <a:t>projects</a:t>
            </a:r>
            <a:r>
              <a:rPr lang="fr-BE" altLang="en-US" sz="1600" dirty="0" smtClean="0"/>
              <a:t> (</a:t>
            </a:r>
            <a:r>
              <a:rPr lang="fr-BE" altLang="en-US" sz="1600" dirty="0" err="1" smtClean="0"/>
              <a:t>statistics</a:t>
            </a:r>
            <a:r>
              <a:rPr lang="fr-BE" altLang="en-US" sz="1600" dirty="0" smtClean="0"/>
              <a:t>, social protection)</a:t>
            </a:r>
          </a:p>
          <a:p>
            <a:pPr marL="457200" lvl="1" indent="0">
              <a:buFontTx/>
              <a:buNone/>
              <a:defRPr/>
            </a:pPr>
            <a:endParaRPr lang="fr-BE" altLang="en-US" sz="1600" dirty="0" smtClean="0"/>
          </a:p>
          <a:p>
            <a:pPr lvl="1">
              <a:defRPr/>
            </a:pPr>
            <a:r>
              <a:rPr lang="fr-BE" altLang="en-US" sz="1600" dirty="0" smtClean="0"/>
              <a:t>TAIEX, SIGMA </a:t>
            </a:r>
            <a:r>
              <a:rPr lang="fr-BE" altLang="en-US" sz="1600" u="sng" dirty="0" smtClean="0"/>
              <a:t>no duplication</a:t>
            </a:r>
          </a:p>
          <a:p>
            <a:pPr marL="457200" lvl="1" indent="0">
              <a:buFontTx/>
              <a:buNone/>
              <a:defRPr/>
            </a:pPr>
            <a:endParaRPr lang="fr-BE" altLang="en-US" sz="1600" u="sng" dirty="0" smtClean="0"/>
          </a:p>
          <a:p>
            <a:pPr lvl="1">
              <a:defRPr/>
            </a:pPr>
            <a:r>
              <a:rPr lang="fr-BE" altLang="en-US" sz="1600" dirty="0" smtClean="0"/>
              <a:t>SUSTAINABILITY</a:t>
            </a:r>
          </a:p>
          <a:p>
            <a:pPr lvl="1">
              <a:defRPr/>
            </a:pPr>
            <a:endParaRPr lang="fr-BE" altLang="en-US" sz="1600" dirty="0" smtClean="0"/>
          </a:p>
          <a:p>
            <a:pPr lvl="1">
              <a:defRPr/>
            </a:pPr>
            <a:r>
              <a:rPr lang="fr-BE" altLang="en-US" sz="1600" dirty="0" err="1" smtClean="0"/>
              <a:t>Its</a:t>
            </a:r>
            <a:r>
              <a:rPr lang="fr-BE" altLang="en-US" sz="1600" dirty="0" smtClean="0"/>
              <a:t> not the end, </a:t>
            </a:r>
            <a:r>
              <a:rPr lang="fr-BE" altLang="en-US" sz="1600" dirty="0" err="1" smtClean="0"/>
              <a:t>just</a:t>
            </a:r>
            <a:r>
              <a:rPr lang="fr-BE" altLang="en-US" sz="1600" dirty="0" smtClean="0"/>
              <a:t> the </a:t>
            </a:r>
            <a:r>
              <a:rPr lang="fr-BE" altLang="en-US" sz="1600" dirty="0" err="1" smtClean="0"/>
              <a:t>beginning</a:t>
            </a:r>
            <a:r>
              <a:rPr lang="fr-BE" altLang="en-US" sz="1600" dirty="0" smtClean="0"/>
              <a:t>, open </a:t>
            </a:r>
            <a:r>
              <a:rPr lang="fr-BE" altLang="en-US" sz="1600" dirty="0" err="1" smtClean="0"/>
              <a:t>doors</a:t>
            </a:r>
            <a:r>
              <a:rPr lang="fr-BE" altLang="en-US" sz="1600" dirty="0" smtClean="0"/>
              <a:t> </a:t>
            </a:r>
            <a:r>
              <a:rPr lang="fr-BE" altLang="en-US" sz="1600" dirty="0" err="1" smtClean="0"/>
              <a:t>policy</a:t>
            </a:r>
            <a:endParaRPr lang="fr-BE" altLang="en-US" sz="1600" dirty="0" smtClean="0"/>
          </a:p>
        </p:txBody>
      </p:sp>
      <p:sp>
        <p:nvSpPr>
          <p:cNvPr id="32772" name="Slide Number Placeholder 1"/>
          <p:cNvSpPr>
            <a:spLocks noGrp="1"/>
          </p:cNvSpPr>
          <p:nvPr>
            <p:ph type="sldNum" sz="quarter" idx="12"/>
          </p:nvPr>
        </p:nvSpPr>
        <p:spPr>
          <a:xfrm>
            <a:off x="8243888" y="6245225"/>
            <a:ext cx="442912"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D17BAAC8-8557-4B08-86CC-86F5C8FCE842}" type="slidenum">
              <a:rPr lang="en-GB" altLang="en-US" sz="1400" i="0" smtClean="0">
                <a:solidFill>
                  <a:schemeClr val="tx1"/>
                </a:solidFill>
                <a:latin typeface="Arial" charset="0"/>
              </a:rPr>
              <a:pPr eaLnBrk="1" hangingPunct="1">
                <a:spcBef>
                  <a:spcPct val="0"/>
                </a:spcBef>
                <a:buClrTx/>
                <a:buFontTx/>
                <a:buNone/>
              </a:pPr>
              <a:t>80</a:t>
            </a:fld>
            <a:endParaRPr lang="en-GB" altLang="en-US" sz="1400" i="0" smtClean="0">
              <a:solidFill>
                <a:schemeClr val="tx1"/>
              </a:solidFill>
              <a:latin typeface="Arial" charset="0"/>
            </a:endParaRPr>
          </a:p>
        </p:txBody>
      </p:sp>
      <p:sp>
        <p:nvSpPr>
          <p:cNvPr id="3" name="TextBox 2"/>
          <p:cNvSpPr txBox="1"/>
          <p:nvPr/>
        </p:nvSpPr>
        <p:spPr>
          <a:xfrm>
            <a:off x="250825" y="188913"/>
            <a:ext cx="3384550" cy="554037"/>
          </a:xfrm>
          <a:prstGeom prst="rect">
            <a:avLst/>
          </a:prstGeom>
          <a:noFill/>
        </p:spPr>
        <p:txBody>
          <a:bodyPr>
            <a:spAutoFit/>
          </a:bodyPr>
          <a:lstStyle/>
          <a:p>
            <a:pPr>
              <a:defRPr/>
            </a:pPr>
            <a:r>
              <a:rPr lang="en-GB" altLang="en-US" sz="3000" b="1" kern="0" dirty="0">
                <a:solidFill>
                  <a:srgbClr val="FF0000"/>
                </a:solidFill>
                <a:latin typeface="Verdana"/>
              </a:rPr>
              <a:t>Summary</a:t>
            </a:r>
            <a:endParaRPr lang="en-GB" dirty="0"/>
          </a:p>
        </p:txBody>
      </p:sp>
    </p:spTree>
    <p:extLst>
      <p:ext uri="{BB962C8B-B14F-4D97-AF65-F5344CB8AC3E}">
        <p14:creationId xmlns:p14="http://schemas.microsoft.com/office/powerpoint/2010/main" val="206060051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95536" y="1052736"/>
            <a:ext cx="8229600" cy="936625"/>
          </a:xfrm>
        </p:spPr>
        <p:txBody>
          <a:bodyPr/>
          <a:lstStyle/>
          <a:p>
            <a:r>
              <a:rPr lang="fr-BE" altLang="en-US" dirty="0" smtClean="0">
                <a:solidFill>
                  <a:srgbClr val="C00000"/>
                </a:solidFill>
              </a:rPr>
              <a:t>TAIEX </a:t>
            </a:r>
            <a:r>
              <a:rPr lang="fr-BE" altLang="en-US" dirty="0" err="1" smtClean="0">
                <a:solidFill>
                  <a:srgbClr val="C00000"/>
                </a:solidFill>
              </a:rPr>
              <a:t>latest</a:t>
            </a:r>
            <a:r>
              <a:rPr lang="fr-BE" altLang="en-US" dirty="0" smtClean="0">
                <a:solidFill>
                  <a:srgbClr val="C00000"/>
                </a:solidFill>
              </a:rPr>
              <a:t> </a:t>
            </a:r>
            <a:r>
              <a:rPr lang="fr-BE" altLang="en-US" dirty="0" err="1" smtClean="0">
                <a:solidFill>
                  <a:srgbClr val="C00000"/>
                </a:solidFill>
              </a:rPr>
              <a:t>developments</a:t>
            </a:r>
            <a:endParaRPr lang="en-GB" altLang="en-US" dirty="0" smtClean="0">
              <a:solidFill>
                <a:srgbClr val="C00000"/>
              </a:solidFill>
            </a:endParaRPr>
          </a:p>
        </p:txBody>
      </p:sp>
      <p:sp>
        <p:nvSpPr>
          <p:cNvPr id="10243" name="Content Placeholder 2"/>
          <p:cNvSpPr>
            <a:spLocks noGrp="1"/>
          </p:cNvSpPr>
          <p:nvPr>
            <p:ph idx="1"/>
          </p:nvPr>
        </p:nvSpPr>
        <p:spPr>
          <a:xfrm>
            <a:off x="467544" y="1916832"/>
            <a:ext cx="8229600" cy="4653136"/>
          </a:xfrm>
        </p:spPr>
        <p:txBody>
          <a:bodyPr/>
          <a:lstStyle/>
          <a:p>
            <a:pPr algn="just"/>
            <a:r>
              <a:rPr lang="en-GB" sz="2000" i="0" dirty="0" smtClean="0"/>
              <a:t>is </a:t>
            </a:r>
            <a:r>
              <a:rPr lang="en-GB" sz="2000" i="0" dirty="0"/>
              <a:t>the </a:t>
            </a:r>
            <a:r>
              <a:rPr lang="en-GB" sz="2000" b="1" i="0" dirty="0"/>
              <a:t>Technical Assistance and Information Exchange </a:t>
            </a:r>
            <a:r>
              <a:rPr lang="en-GB" sz="2000" b="1" i="0" dirty="0" smtClean="0"/>
              <a:t>instrument</a:t>
            </a:r>
            <a:endParaRPr lang="en-GB" sz="2000" i="0" dirty="0" smtClean="0"/>
          </a:p>
          <a:p>
            <a:pPr algn="just"/>
            <a:r>
              <a:rPr lang="en-GB" sz="2000" i="0" dirty="0" smtClean="0"/>
              <a:t>supports </a:t>
            </a:r>
            <a:r>
              <a:rPr lang="en-GB" sz="2000" i="0" dirty="0"/>
              <a:t>public administrations </a:t>
            </a:r>
            <a:r>
              <a:rPr lang="en-GB" sz="2000" i="0" dirty="0" smtClean="0"/>
              <a:t>in </a:t>
            </a:r>
            <a:r>
              <a:rPr lang="en-GB" sz="2000" i="0" dirty="0"/>
              <a:t>the </a:t>
            </a:r>
            <a:r>
              <a:rPr lang="en-GB" sz="2000" b="1" i="0" dirty="0"/>
              <a:t>approximation, application and enforcement of EU legislation </a:t>
            </a:r>
            <a:r>
              <a:rPr lang="en-GB" sz="2000" i="0" dirty="0"/>
              <a:t>as well as facilitating the </a:t>
            </a:r>
            <a:r>
              <a:rPr lang="en-GB" sz="2000" b="1" i="0" dirty="0"/>
              <a:t>sharing of EU best </a:t>
            </a:r>
            <a:r>
              <a:rPr lang="en-GB" sz="2000" b="1" i="0" dirty="0" smtClean="0"/>
              <a:t>practices</a:t>
            </a:r>
            <a:endParaRPr lang="en-GB" sz="2000" i="0" dirty="0"/>
          </a:p>
          <a:p>
            <a:pPr algn="just"/>
            <a:r>
              <a:rPr lang="en-GB" sz="2000" i="0" dirty="0" smtClean="0"/>
              <a:t>largely </a:t>
            </a:r>
            <a:r>
              <a:rPr lang="en-GB" sz="2000" i="0" dirty="0"/>
              <a:t>needs-driven </a:t>
            </a:r>
            <a:r>
              <a:rPr lang="en-GB" sz="2000" i="0" dirty="0" smtClean="0"/>
              <a:t>to </a:t>
            </a:r>
            <a:r>
              <a:rPr lang="en-GB" sz="2000" i="0" dirty="0"/>
              <a:t>address issues at short notice in three ways:</a:t>
            </a:r>
          </a:p>
          <a:p>
            <a:pPr marL="0" indent="0">
              <a:buNone/>
            </a:pPr>
            <a:r>
              <a:rPr lang="en-GB" sz="2000" b="1" i="0" dirty="0" smtClean="0"/>
              <a:t>	Workshops</a:t>
            </a:r>
          </a:p>
          <a:p>
            <a:pPr marL="0" indent="0">
              <a:buNone/>
            </a:pPr>
            <a:r>
              <a:rPr lang="en-GB" sz="2000" b="1" i="0" dirty="0" smtClean="0"/>
              <a:t>	Expert </a:t>
            </a:r>
            <a:r>
              <a:rPr lang="en-GB" sz="2000" b="1" i="0" dirty="0"/>
              <a:t>missions</a:t>
            </a:r>
          </a:p>
          <a:p>
            <a:pPr marL="0" indent="0">
              <a:buNone/>
            </a:pPr>
            <a:r>
              <a:rPr lang="en-GB" sz="2000" b="1" i="0" dirty="0" smtClean="0"/>
              <a:t>	Study </a:t>
            </a:r>
            <a:r>
              <a:rPr lang="en-GB" sz="2000" b="1" i="0" dirty="0"/>
              <a:t>visits</a:t>
            </a:r>
          </a:p>
          <a:p>
            <a:endParaRPr lang="en-GB" altLang="en-US" sz="2000" b="1" i="0" dirty="0"/>
          </a:p>
          <a:p>
            <a:r>
              <a:rPr lang="fr-BE" altLang="en-US" sz="2000" b="1" i="0" dirty="0" err="1" smtClean="0"/>
              <a:t>Where</a:t>
            </a:r>
            <a:r>
              <a:rPr lang="fr-BE" altLang="en-US" sz="2000" b="1" i="0" dirty="0" smtClean="0"/>
              <a:t> </a:t>
            </a:r>
            <a:r>
              <a:rPr lang="fr-BE" altLang="en-US" sz="2000" b="1" i="0" dirty="0"/>
              <a:t>to </a:t>
            </a:r>
            <a:r>
              <a:rPr lang="fr-BE" altLang="en-US" sz="2000" b="1" i="0" dirty="0" err="1"/>
              <a:t>register</a:t>
            </a:r>
            <a:r>
              <a:rPr lang="fr-BE" altLang="en-US" sz="2000" b="1" i="0" dirty="0"/>
              <a:t> as TAIEX expert?</a:t>
            </a:r>
          </a:p>
          <a:p>
            <a:r>
              <a:rPr lang="en-GB" sz="2000" i="0" u="sng" dirty="0">
                <a:hlinkClick r:id="rId3"/>
              </a:rPr>
              <a:t>http://ec.europa.eu/taiex/experts</a:t>
            </a:r>
            <a:endParaRPr lang="en-GB" sz="2000" i="0" u="sng" dirty="0"/>
          </a:p>
          <a:p>
            <a:endParaRPr lang="en-GB" altLang="en-US" dirty="0" smtClean="0"/>
          </a:p>
        </p:txBody>
      </p:sp>
      <p:sp>
        <p:nvSpPr>
          <p:cNvPr id="1024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FBF86F50-2074-4BC6-ABFF-A7A2964408B3}" type="slidenum">
              <a:rPr lang="en-GB" altLang="en-US" sz="1400" i="0" smtClean="0">
                <a:solidFill>
                  <a:schemeClr val="tx1"/>
                </a:solidFill>
                <a:latin typeface="Arial" charset="0"/>
              </a:rPr>
              <a:pPr eaLnBrk="1" hangingPunct="1">
                <a:spcBef>
                  <a:spcPct val="0"/>
                </a:spcBef>
                <a:buClrTx/>
                <a:buFontTx/>
                <a:buNone/>
              </a:pPr>
              <a:t>81</a:t>
            </a:fld>
            <a:endParaRPr lang="en-GB" altLang="en-US" sz="1400" i="0" dirty="0" smtClean="0">
              <a:solidFill>
                <a:schemeClr val="tx1"/>
              </a:solidFill>
              <a:latin typeface="Arial" charset="0"/>
            </a:endParaRPr>
          </a:p>
        </p:txBody>
      </p:sp>
    </p:spTree>
    <p:extLst>
      <p:ext uri="{BB962C8B-B14F-4D97-AF65-F5344CB8AC3E}">
        <p14:creationId xmlns:p14="http://schemas.microsoft.com/office/powerpoint/2010/main" val="40590391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936625"/>
          </a:xfrm>
        </p:spPr>
        <p:txBody>
          <a:bodyPr/>
          <a:lstStyle/>
          <a:p>
            <a:r>
              <a:rPr lang="fr-BE" sz="2800" kern="1200" dirty="0" err="1">
                <a:solidFill>
                  <a:srgbClr val="C00000"/>
                </a:solidFill>
                <a:effectLst>
                  <a:outerShdw blurRad="31750" dist="25400" dir="5400000" algn="tl" rotWithShape="0">
                    <a:srgbClr val="000000">
                      <a:alpha val="25000"/>
                    </a:srgbClr>
                  </a:outerShdw>
                </a:effectLst>
              </a:rPr>
              <a:t>Useful</a:t>
            </a:r>
            <a:r>
              <a:rPr lang="fr-BE" sz="2800" kern="1200" dirty="0">
                <a:solidFill>
                  <a:srgbClr val="C00000"/>
                </a:solidFill>
                <a:effectLst>
                  <a:outerShdw blurRad="31750" dist="25400" dir="5400000" algn="tl" rotWithShape="0">
                    <a:srgbClr val="000000">
                      <a:alpha val="25000"/>
                    </a:srgbClr>
                  </a:outerShdw>
                </a:effectLst>
              </a:rPr>
              <a:t> links</a:t>
            </a:r>
            <a:endParaRPr lang="fr-FR" sz="2800" kern="1200" dirty="0">
              <a:solidFill>
                <a:srgbClr val="C00000"/>
              </a:solidFill>
              <a:effectLst>
                <a:outerShdw blurRad="31750" dist="25400" dir="5400000" algn="tl" rotWithShape="0">
                  <a:srgbClr val="000000">
                    <a:alpha val="25000"/>
                  </a:srgbClr>
                </a:outerShdw>
              </a:effectLst>
            </a:endParaRPr>
          </a:p>
        </p:txBody>
      </p:sp>
      <p:sp>
        <p:nvSpPr>
          <p:cNvPr id="3" name="Content Placeholder 2"/>
          <p:cNvSpPr>
            <a:spLocks noGrp="1"/>
          </p:cNvSpPr>
          <p:nvPr>
            <p:ph idx="1"/>
          </p:nvPr>
        </p:nvSpPr>
        <p:spPr>
          <a:xfrm>
            <a:off x="228600" y="1447800"/>
            <a:ext cx="8839200" cy="3529013"/>
          </a:xfrm>
        </p:spPr>
        <p:txBody>
          <a:bodyPr/>
          <a:lstStyle/>
          <a:p>
            <a:pPr eaLnBrk="1" hangingPunct="1">
              <a:lnSpc>
                <a:spcPct val="80000"/>
              </a:lnSpc>
            </a:pPr>
            <a:endParaRPr lang="en-GB" sz="1100" dirty="0"/>
          </a:p>
          <a:p>
            <a:r>
              <a:rPr lang="en-GB" sz="2000" dirty="0" smtClean="0"/>
              <a:t>PRAG: </a:t>
            </a:r>
            <a:r>
              <a:rPr lang="en-GB" sz="2000" u="sng" dirty="0" smtClean="0">
                <a:hlinkClick r:id="rId2"/>
              </a:rPr>
              <a:t>https</a:t>
            </a:r>
            <a:r>
              <a:rPr lang="en-GB" sz="2000" u="sng" dirty="0">
                <a:hlinkClick r:id="rId2"/>
              </a:rPr>
              <a:t>://</a:t>
            </a:r>
            <a:r>
              <a:rPr lang="en-GB" sz="2000" u="sng" dirty="0" smtClean="0">
                <a:hlinkClick r:id="rId2"/>
              </a:rPr>
              <a:t>ec.europa.eu/europeaid/funding/about-funding-and-procedures/procedures-and-practical-guide-prag_en</a:t>
            </a:r>
            <a:endParaRPr lang="en-GB" sz="2000" u="sng" dirty="0" smtClean="0"/>
          </a:p>
          <a:p>
            <a:r>
              <a:rPr lang="en-GB" sz="2000" dirty="0" smtClean="0"/>
              <a:t>updated </a:t>
            </a:r>
            <a:r>
              <a:rPr lang="en-GB" sz="2000" dirty="0"/>
              <a:t>information on ENI countries:</a:t>
            </a:r>
            <a:endParaRPr lang="fr-FR" sz="2000" dirty="0"/>
          </a:p>
          <a:p>
            <a:r>
              <a:rPr lang="en-GB" sz="2000" u="sng" dirty="0">
                <a:hlinkClick r:id="rId3"/>
              </a:rPr>
              <a:t>http://</a:t>
            </a:r>
            <a:r>
              <a:rPr lang="en-GB" sz="2000" u="sng" dirty="0" smtClean="0">
                <a:hlinkClick r:id="rId3"/>
              </a:rPr>
              <a:t>www.euneighbours.eu/en</a:t>
            </a:r>
            <a:endParaRPr lang="en-GB" sz="2000" u="sng" dirty="0" smtClean="0"/>
          </a:p>
          <a:p>
            <a:r>
              <a:rPr lang="en-GB" sz="2000" u="sng" dirty="0">
                <a:hlinkClick r:id="rId4"/>
              </a:rPr>
              <a:t>https://</a:t>
            </a:r>
            <a:r>
              <a:rPr lang="en-GB" sz="2000" u="sng" dirty="0" smtClean="0">
                <a:hlinkClick r:id="rId4"/>
              </a:rPr>
              <a:t>eeas.europa.eu/diplomatic-</a:t>
            </a:r>
            <a:endParaRPr lang="en-GB" sz="2000" u="sng" dirty="0" smtClean="0"/>
          </a:p>
          <a:p>
            <a:r>
              <a:rPr lang="en-GB" sz="2000" dirty="0" smtClean="0"/>
              <a:t>updated </a:t>
            </a:r>
            <a:r>
              <a:rPr lang="en-GB" sz="2000" dirty="0"/>
              <a:t>information on </a:t>
            </a:r>
            <a:r>
              <a:rPr lang="en-GB" sz="2000" dirty="0" smtClean="0"/>
              <a:t>IPA </a:t>
            </a:r>
            <a:r>
              <a:rPr lang="en-GB" sz="2000" dirty="0"/>
              <a:t>countries:</a:t>
            </a:r>
            <a:endParaRPr lang="fr-FR" sz="2000" dirty="0"/>
          </a:p>
          <a:p>
            <a:r>
              <a:rPr lang="en-GB" sz="2000" u="sng" dirty="0" smtClean="0">
                <a:hlinkClick r:id="rId5"/>
              </a:rPr>
              <a:t>network/western-</a:t>
            </a:r>
            <a:r>
              <a:rPr lang="en-GB" sz="2000" u="sng" dirty="0" err="1" smtClean="0">
                <a:hlinkClick r:id="rId5"/>
              </a:rPr>
              <a:t>balkans_en</a:t>
            </a:r>
            <a:r>
              <a:rPr lang="en-GB" sz="2000" dirty="0" smtClean="0"/>
              <a:t> </a:t>
            </a:r>
            <a:endParaRPr lang="fr-FR" sz="2000" dirty="0"/>
          </a:p>
          <a:p>
            <a:r>
              <a:rPr lang="en-GB" sz="2000" u="sng" dirty="0">
                <a:hlinkClick r:id="rId6"/>
              </a:rPr>
              <a:t>https://eeas.europa.eu/headquarters/headquarters-homepage_en/29660/Factsheet:%20EU%20Engagement%20in%20the%20Western%20Balkans</a:t>
            </a:r>
            <a:r>
              <a:rPr lang="en-GB" sz="2000" dirty="0"/>
              <a:t> </a:t>
            </a:r>
            <a:endParaRPr lang="fr-FR" sz="2000" dirty="0"/>
          </a:p>
          <a:p>
            <a:r>
              <a:rPr lang="en-GB" sz="2000" u="sng" dirty="0">
                <a:hlinkClick r:id="rId7"/>
              </a:rPr>
              <a:t>http://</a:t>
            </a:r>
            <a:r>
              <a:rPr lang="en-GB" sz="2000" u="sng" dirty="0" smtClean="0">
                <a:hlinkClick r:id="rId7"/>
              </a:rPr>
              <a:t>europa.eu/rapid/press-release_IP-17-1938_en.htm</a:t>
            </a:r>
            <a:endParaRPr lang="en-GB" sz="2000" u="sng" dirty="0" smtClean="0"/>
          </a:p>
          <a:p>
            <a:r>
              <a:rPr lang="en-GB" sz="2000" u="sng" dirty="0">
                <a:hlinkClick r:id="rId8"/>
              </a:rPr>
              <a:t>https://ec.europa.eu/neighbourhood-enlargement/index_en</a:t>
            </a:r>
            <a:endParaRPr lang="fr-FR" sz="2000"/>
          </a:p>
          <a:p>
            <a:r>
              <a:rPr lang="en-GB" sz="2000" smtClean="0"/>
              <a:t>Twinning </a:t>
            </a:r>
            <a:r>
              <a:rPr lang="en-GB" sz="2000" dirty="0"/>
              <a:t>website: </a:t>
            </a:r>
            <a:r>
              <a:rPr lang="nl-NL" sz="2000" u="sng" dirty="0">
                <a:solidFill>
                  <a:srgbClr val="00CC99"/>
                </a:solidFill>
              </a:rPr>
              <a:t>http://ec.europa.eu/twinning/</a:t>
            </a:r>
          </a:p>
          <a:p>
            <a:r>
              <a:rPr lang="en-GB" sz="2000" dirty="0" smtClean="0"/>
              <a:t>NEAR </a:t>
            </a:r>
            <a:r>
              <a:rPr lang="en-GB" sz="2000" dirty="0"/>
              <a:t>Twinning Mail: </a:t>
            </a:r>
            <a:r>
              <a:rPr lang="en-GB" sz="2000" u="sng" dirty="0">
                <a:solidFill>
                  <a:srgbClr val="00FF99"/>
                </a:solidFill>
                <a:hlinkClick r:id="rId9"/>
              </a:rPr>
              <a:t>NEAR-TWINNING@ec.europa.eu</a:t>
            </a:r>
            <a:endParaRPr lang="en-GB" sz="2000" u="sng" dirty="0">
              <a:solidFill>
                <a:srgbClr val="00FF99"/>
              </a:solidFill>
            </a:endParaRPr>
          </a:p>
          <a:p>
            <a:endParaRPr lang="fr-FR" dirty="0"/>
          </a:p>
          <a:p>
            <a:endParaRPr lang="fr-FR"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82</a:t>
            </a:fld>
            <a:endParaRPr lang="en-GB">
              <a:solidFill>
                <a:srgbClr val="000000"/>
              </a:solidFill>
            </a:endParaRPr>
          </a:p>
        </p:txBody>
      </p:sp>
    </p:spTree>
    <p:extLst>
      <p:ext uri="{BB962C8B-B14F-4D97-AF65-F5344CB8AC3E}">
        <p14:creationId xmlns:p14="http://schemas.microsoft.com/office/powerpoint/2010/main" val="79069287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BE" dirty="0" err="1">
                <a:solidFill>
                  <a:srgbClr val="C00000"/>
                </a:solidFill>
              </a:rPr>
              <a:t>Now</a:t>
            </a:r>
            <a:r>
              <a:rPr lang="fr-BE" dirty="0">
                <a:solidFill>
                  <a:srgbClr val="C00000"/>
                </a:solidFill>
              </a:rPr>
              <a:t> a challenge for </a:t>
            </a:r>
            <a:r>
              <a:rPr lang="fr-BE" dirty="0" err="1">
                <a:solidFill>
                  <a:srgbClr val="C00000"/>
                </a:solidFill>
              </a:rPr>
              <a:t>you</a:t>
            </a:r>
            <a:endParaRPr lang="fr-FR" dirty="0">
              <a:solidFill>
                <a:srgbClr val="C00000"/>
              </a:solidFill>
            </a:endParaRPr>
          </a:p>
        </p:txBody>
      </p:sp>
      <p:sp>
        <p:nvSpPr>
          <p:cNvPr id="7" name="Content Placeholder 6"/>
          <p:cNvSpPr>
            <a:spLocks noGrp="1"/>
          </p:cNvSpPr>
          <p:nvPr>
            <p:ph idx="1"/>
          </p:nvPr>
        </p:nvSpPr>
        <p:spPr/>
        <p:txBody>
          <a:bodyPr/>
          <a:lstStyle/>
          <a:p>
            <a:pPr algn="ctr"/>
            <a:endParaRPr lang="fr-BE" sz="4000" b="1" dirty="0" smtClean="0"/>
          </a:p>
          <a:p>
            <a:pPr algn="ctr"/>
            <a:r>
              <a:rPr lang="fr-BE" sz="5400" b="1" dirty="0"/>
              <a:t>Q</a:t>
            </a:r>
            <a:r>
              <a:rPr lang="fr-BE" sz="5400" b="1" dirty="0" smtClean="0"/>
              <a:t>UESTIONS</a:t>
            </a:r>
            <a:endParaRPr lang="fr-FR" sz="4000" b="1"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83</a:t>
            </a:fld>
            <a:endParaRPr lang="en-GB">
              <a:solidFill>
                <a:srgbClr val="000000"/>
              </a:solidFill>
            </a:endParaRPr>
          </a:p>
        </p:txBody>
      </p:sp>
    </p:spTree>
    <p:extLst>
      <p:ext uri="{BB962C8B-B14F-4D97-AF65-F5344CB8AC3E}">
        <p14:creationId xmlns:p14="http://schemas.microsoft.com/office/powerpoint/2010/main" val="2844087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barn(inVertical)">
                                      <p:cBhvr>
                                        <p:cTn id="7"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sz="3200" dirty="0">
                <a:solidFill>
                  <a:srgbClr val="C00000"/>
                </a:solidFill>
              </a:rPr>
              <a:t>Twinning in numbers since 1998 IPA+ENI</a:t>
            </a:r>
            <a:endParaRPr lang="fr-FR" sz="3200" dirty="0">
              <a:solidFill>
                <a:srgbClr val="C00000"/>
              </a:solidFill>
            </a:endParaRPr>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9</a:t>
            </a:fld>
            <a:endParaRPr lang="en-GB">
              <a:solidFill>
                <a:srgbClr val="000000"/>
              </a:solidFill>
            </a:endParaRPr>
          </a:p>
        </p:txBody>
      </p:sp>
      <p:sp>
        <p:nvSpPr>
          <p:cNvPr id="5" name="Oval 4"/>
          <p:cNvSpPr/>
          <p:nvPr/>
        </p:nvSpPr>
        <p:spPr>
          <a:xfrm>
            <a:off x="3200400" y="3581400"/>
            <a:ext cx="2838395" cy="2452946"/>
          </a:xfrm>
          <a:prstGeom prst="ellipse">
            <a:avLst/>
          </a:prstGeom>
          <a:solidFill>
            <a:srgbClr val="BBE0E3">
              <a:lumMod val="60000"/>
              <a:lumOff val="40000"/>
            </a:srgbClr>
          </a:solidFill>
          <a:ln w="9525" cap="flat" cmpd="sng" algn="ctr">
            <a:solidFill>
              <a:srgbClr val="BBE0E3">
                <a:hueOff val="0"/>
                <a:satOff val="0"/>
                <a:lumOff val="0"/>
                <a:alphaOff val="0"/>
                <a:shade val="95000"/>
                <a:satMod val="105000"/>
              </a:srgb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p:spPr>
      </p:sp>
      <p:sp>
        <p:nvSpPr>
          <p:cNvPr id="6" name="TextBox 12"/>
          <p:cNvSpPr txBox="1">
            <a:spLocks noChangeArrowheads="1"/>
          </p:cNvSpPr>
          <p:nvPr/>
        </p:nvSpPr>
        <p:spPr bwMode="auto">
          <a:xfrm>
            <a:off x="3657600" y="3899932"/>
            <a:ext cx="1820863"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fr-BE" altLang="en-US" sz="2800" b="1" i="0" u="none" strike="noStrike" kern="0" cap="none" spc="0" normalizeH="0" baseline="0" noProof="0" dirty="0" smtClean="0">
                <a:ln>
                  <a:noFill/>
                </a:ln>
                <a:solidFill>
                  <a:srgbClr val="1F4E79"/>
                </a:solidFill>
                <a:effectLst/>
                <a:uLnTx/>
                <a:uFillTx/>
                <a:latin typeface="Verdana" pitchFamily="34" charset="0"/>
              </a:rPr>
              <a:t>More </a:t>
            </a:r>
            <a:r>
              <a:rPr kumimoji="0" lang="fr-BE" altLang="en-US" sz="2800" b="1" i="0" u="none" strike="noStrike" kern="0" cap="none" spc="0" normalizeH="0" baseline="0" noProof="0" dirty="0" err="1" smtClean="0">
                <a:ln>
                  <a:noFill/>
                </a:ln>
                <a:solidFill>
                  <a:srgbClr val="1F4E79"/>
                </a:solidFill>
                <a:effectLst/>
                <a:uLnTx/>
                <a:uFillTx/>
                <a:latin typeface="Verdana" pitchFamily="34" charset="0"/>
              </a:rPr>
              <a:t>than</a:t>
            </a:r>
            <a:r>
              <a:rPr kumimoji="0" lang="fr-BE" altLang="en-US" sz="2800" b="1" i="0" u="none" strike="noStrike" kern="0" cap="none" spc="0" normalizeH="0" baseline="0" noProof="0" dirty="0" smtClean="0">
                <a:ln>
                  <a:noFill/>
                </a:ln>
                <a:solidFill>
                  <a:srgbClr val="1F4E79"/>
                </a:solidFill>
                <a:effectLst/>
                <a:uLnTx/>
                <a:uFillTx/>
                <a:latin typeface="Verdana" pitchFamily="34" charset="0"/>
              </a:rPr>
              <a:t> €2 Billion</a:t>
            </a:r>
            <a:endParaRPr kumimoji="0" lang="en-GB" altLang="en-US" sz="2800" b="1" i="0" u="none" strike="noStrike" kern="0" cap="none" spc="0" normalizeH="0" baseline="0" noProof="0" dirty="0">
              <a:ln>
                <a:noFill/>
              </a:ln>
              <a:solidFill>
                <a:srgbClr val="1F4E79"/>
              </a:solidFill>
              <a:effectLst/>
              <a:uLnTx/>
              <a:uFillTx/>
              <a:latin typeface="Verdana" pitchFamily="34" charset="0"/>
            </a:endParaRPr>
          </a:p>
        </p:txBody>
      </p:sp>
      <p:sp>
        <p:nvSpPr>
          <p:cNvPr id="7" name="Rectangle 6"/>
          <p:cNvSpPr/>
          <p:nvPr/>
        </p:nvSpPr>
        <p:spPr bwMode="auto">
          <a:xfrm>
            <a:off x="3871912" y="2590800"/>
            <a:ext cx="1392238" cy="1182687"/>
          </a:xfrm>
          <a:prstGeom prst="rect">
            <a:avLst/>
          </a:prstGeom>
          <a:noFill/>
          <a:ln>
            <a:noFill/>
          </a:ln>
          <a:effectLst/>
        </p:spPr>
        <p:txBody>
          <a:bodyPr lIns="19050" tIns="19050" rIns="19050" bIns="19050" spcCol="1270" anchor="ctr"/>
          <a:lstStyle/>
          <a:p>
            <a:pPr marL="0" marR="0" lvl="0" indent="0" defTabSz="666750" eaLnBrk="1" fontAlgn="auto" latinLnBrk="0" hangingPunct="1">
              <a:lnSpc>
                <a:spcPct val="90000"/>
              </a:lnSpc>
              <a:spcBef>
                <a:spcPts val="0"/>
              </a:spcBef>
              <a:spcAft>
                <a:spcPct val="35000"/>
              </a:spcAft>
              <a:buClrTx/>
              <a:buSzTx/>
              <a:buFontTx/>
              <a:buNone/>
              <a:tabLst/>
              <a:defRPr/>
            </a:pPr>
            <a:r>
              <a:rPr kumimoji="0" lang="fr-BE" sz="1500" b="1" i="0" u="none" strike="noStrike" kern="0" cap="none" spc="0" normalizeH="0" baseline="0" noProof="0" dirty="0">
                <a:ln>
                  <a:noFill/>
                </a:ln>
                <a:solidFill>
                  <a:srgbClr val="DAEDEF">
                    <a:lumMod val="50000"/>
                  </a:srgbClr>
                </a:solidFill>
                <a:effectLst/>
                <a:uLnTx/>
                <a:uFillTx/>
              </a:rPr>
              <a:t>Budget expenditure</a:t>
            </a:r>
            <a:endParaRPr kumimoji="0" lang="en-GB" sz="1500" b="1" i="0" u="none" strike="noStrike" kern="0" cap="none" spc="0" normalizeH="0" baseline="0" noProof="0" dirty="0">
              <a:ln>
                <a:noFill/>
              </a:ln>
              <a:solidFill>
                <a:srgbClr val="DAEDEF">
                  <a:lumMod val="50000"/>
                </a:srgbClr>
              </a:solidFill>
              <a:effectLst/>
              <a:uLnTx/>
              <a:uFillTx/>
            </a:endParaRPr>
          </a:p>
        </p:txBody>
      </p:sp>
      <p:sp>
        <p:nvSpPr>
          <p:cNvPr id="8" name="Oval 7"/>
          <p:cNvSpPr/>
          <p:nvPr/>
        </p:nvSpPr>
        <p:spPr>
          <a:xfrm>
            <a:off x="202129" y="4149725"/>
            <a:ext cx="2541072" cy="2452946"/>
          </a:xfrm>
          <a:prstGeom prst="ellipse">
            <a:avLst/>
          </a:prstGeom>
          <a:solidFill>
            <a:srgbClr val="BBE0E3">
              <a:lumMod val="60000"/>
              <a:lumOff val="40000"/>
            </a:srgbClr>
          </a:solidFill>
          <a:ln w="9525" cap="flat" cmpd="sng" algn="ctr">
            <a:solidFill>
              <a:srgbClr val="BBE0E3">
                <a:hueOff val="0"/>
                <a:satOff val="0"/>
                <a:lumOff val="0"/>
                <a:alphaOff val="0"/>
                <a:shade val="95000"/>
                <a:satMod val="105000"/>
              </a:srgb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p:spPr>
      </p:sp>
      <p:sp>
        <p:nvSpPr>
          <p:cNvPr id="9" name="TextBox 13"/>
          <p:cNvSpPr txBox="1">
            <a:spLocks noChangeArrowheads="1"/>
          </p:cNvSpPr>
          <p:nvPr/>
        </p:nvSpPr>
        <p:spPr bwMode="auto">
          <a:xfrm>
            <a:off x="685800" y="4975225"/>
            <a:ext cx="1870075"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fr-BE" altLang="en-US" sz="2300" b="1" i="0" u="none" strike="noStrike" kern="0" cap="none" spc="0" normalizeH="0" baseline="0" noProof="0" dirty="0">
                <a:ln>
                  <a:noFill/>
                </a:ln>
                <a:solidFill>
                  <a:srgbClr val="1F4E79"/>
                </a:solidFill>
                <a:effectLst/>
                <a:uLnTx/>
                <a:uFillTx/>
                <a:latin typeface="Verdana" pitchFamily="34" charset="0"/>
              </a:rPr>
              <a:t>More than </a:t>
            </a:r>
            <a:r>
              <a:rPr kumimoji="0" lang="fr-BE" altLang="en-US" sz="2300" b="1" i="0" u="none" strike="noStrike" kern="0" cap="none" spc="0" normalizeH="0" baseline="0" noProof="0" dirty="0" smtClean="0">
                <a:ln>
                  <a:noFill/>
                </a:ln>
                <a:solidFill>
                  <a:srgbClr val="1F4E79"/>
                </a:solidFill>
                <a:effectLst/>
                <a:uLnTx/>
                <a:uFillTx/>
                <a:latin typeface="Verdana" pitchFamily="34" charset="0"/>
              </a:rPr>
              <a:t>2,700 </a:t>
            </a:r>
            <a:endParaRPr kumimoji="0" lang="en-GB" altLang="en-US" sz="2300" b="1" i="0" u="none" strike="noStrike" kern="0" cap="none" spc="0" normalizeH="0" baseline="0" noProof="0" dirty="0">
              <a:ln>
                <a:noFill/>
              </a:ln>
              <a:solidFill>
                <a:srgbClr val="1F4E79"/>
              </a:solidFill>
              <a:effectLst/>
              <a:uLnTx/>
              <a:uFillTx/>
              <a:latin typeface="Verdana" pitchFamily="34" charset="0"/>
            </a:endParaRPr>
          </a:p>
        </p:txBody>
      </p:sp>
      <p:sp>
        <p:nvSpPr>
          <p:cNvPr id="11" name="Rectangle 10"/>
          <p:cNvSpPr/>
          <p:nvPr/>
        </p:nvSpPr>
        <p:spPr bwMode="auto">
          <a:xfrm>
            <a:off x="533399" y="3506679"/>
            <a:ext cx="2022475" cy="643046"/>
          </a:xfrm>
          <a:prstGeom prst="rect">
            <a:avLst/>
          </a:prstGeom>
          <a:noFill/>
          <a:ln>
            <a:noFill/>
          </a:ln>
          <a:effectLst/>
        </p:spPr>
        <p:txBody>
          <a:bodyPr lIns="19050" tIns="19050" rIns="19050" bIns="1905" spcCol="1270" anchor="b"/>
          <a:lstStyle/>
          <a:p>
            <a:pPr marL="0" marR="0" lvl="0" indent="0" defTabSz="666750" eaLnBrk="1" fontAlgn="auto" latinLnBrk="0" hangingPunct="1">
              <a:lnSpc>
                <a:spcPct val="90000"/>
              </a:lnSpc>
              <a:spcBef>
                <a:spcPts val="0"/>
              </a:spcBef>
              <a:spcAft>
                <a:spcPct val="35000"/>
              </a:spcAft>
              <a:buClrTx/>
              <a:buSzTx/>
              <a:buFontTx/>
              <a:buNone/>
              <a:tabLst/>
              <a:defRPr/>
            </a:pPr>
            <a:r>
              <a:rPr kumimoji="0" lang="fr-BE" sz="1500" b="1" i="0" u="none" strike="noStrike" kern="0" cap="none" spc="0" normalizeH="0" baseline="0" noProof="0" dirty="0">
                <a:ln>
                  <a:noFill/>
                </a:ln>
                <a:solidFill>
                  <a:srgbClr val="DAEDEF">
                    <a:lumMod val="50000"/>
                  </a:srgbClr>
                </a:solidFill>
                <a:effectLst/>
                <a:uLnTx/>
                <a:uFillTx/>
                <a:latin typeface="Verdana"/>
                <a:ea typeface="+mn-ea"/>
                <a:cs typeface="+mn-cs"/>
              </a:rPr>
              <a:t>Twinning projects circulated</a:t>
            </a:r>
            <a:endParaRPr kumimoji="0" lang="en-GB" sz="1500" b="1" i="0" u="none" strike="noStrike" kern="0" cap="none" spc="0" normalizeH="0" baseline="0" noProof="0" dirty="0">
              <a:ln>
                <a:noFill/>
              </a:ln>
              <a:solidFill>
                <a:srgbClr val="DAEDEF">
                  <a:lumMod val="50000"/>
                </a:srgbClr>
              </a:solidFill>
              <a:effectLst/>
              <a:uLnTx/>
              <a:uFillTx/>
              <a:latin typeface="Verdana"/>
              <a:ea typeface="+mn-ea"/>
              <a:cs typeface="+mn-cs"/>
            </a:endParaRPr>
          </a:p>
        </p:txBody>
      </p:sp>
      <p:sp>
        <p:nvSpPr>
          <p:cNvPr id="12" name="Oval 11"/>
          <p:cNvSpPr/>
          <p:nvPr/>
        </p:nvSpPr>
        <p:spPr>
          <a:xfrm>
            <a:off x="6324600" y="4267200"/>
            <a:ext cx="2758732" cy="2275809"/>
          </a:xfrm>
          <a:prstGeom prst="ellipse">
            <a:avLst/>
          </a:prstGeom>
          <a:solidFill>
            <a:srgbClr val="BBE0E3">
              <a:lumMod val="60000"/>
              <a:lumOff val="40000"/>
            </a:srgbClr>
          </a:solidFill>
          <a:ln w="9525" cap="flat" cmpd="sng" algn="ctr">
            <a:solidFill>
              <a:srgbClr val="BBE0E3">
                <a:hueOff val="0"/>
                <a:satOff val="0"/>
                <a:lumOff val="0"/>
                <a:alphaOff val="0"/>
                <a:shade val="95000"/>
                <a:satMod val="105000"/>
              </a:srgb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p:spPr>
      </p:sp>
      <p:sp>
        <p:nvSpPr>
          <p:cNvPr id="13" name="TextBox 12"/>
          <p:cNvSpPr txBox="1">
            <a:spLocks noChangeArrowheads="1"/>
          </p:cNvSpPr>
          <p:nvPr/>
        </p:nvSpPr>
        <p:spPr bwMode="auto">
          <a:xfrm>
            <a:off x="6392863" y="4497847"/>
            <a:ext cx="275113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fr-BE" altLang="en-US" sz="2800" b="1" i="0" dirty="0">
                <a:solidFill>
                  <a:srgbClr val="1F4E79"/>
                </a:solidFill>
              </a:rPr>
              <a:t>Justice, Agriculture,</a:t>
            </a:r>
          </a:p>
          <a:p>
            <a:pPr algn="ctr" eaLnBrk="1" hangingPunct="1">
              <a:spcBef>
                <a:spcPct val="0"/>
              </a:spcBef>
              <a:buClrTx/>
              <a:buFontTx/>
              <a:buNone/>
            </a:pPr>
            <a:r>
              <a:rPr lang="fr-BE" altLang="en-US" sz="2800" b="1" i="0" dirty="0" smtClean="0">
                <a:solidFill>
                  <a:srgbClr val="1F4E79"/>
                </a:solidFill>
              </a:rPr>
              <a:t>and </a:t>
            </a:r>
            <a:r>
              <a:rPr lang="fr-BE" altLang="en-US" sz="2800" b="1" i="0" dirty="0">
                <a:solidFill>
                  <a:srgbClr val="1F4E79"/>
                </a:solidFill>
              </a:rPr>
              <a:t>Finance</a:t>
            </a:r>
          </a:p>
        </p:txBody>
      </p:sp>
      <p:sp>
        <p:nvSpPr>
          <p:cNvPr id="15" name="Rectangle 14"/>
          <p:cNvSpPr/>
          <p:nvPr/>
        </p:nvSpPr>
        <p:spPr bwMode="auto">
          <a:xfrm>
            <a:off x="6864868" y="3501241"/>
            <a:ext cx="1693863" cy="1182687"/>
          </a:xfrm>
          <a:prstGeom prst="rect">
            <a:avLst/>
          </a:prstGeom>
          <a:noFill/>
          <a:ln>
            <a:noFill/>
          </a:ln>
          <a:effectLst/>
        </p:spPr>
        <p:txBody>
          <a:bodyPr lIns="19050" tIns="19050" rIns="19050" bIns="19050" spcCol="1270" anchor="ctr"/>
          <a:lstStyle/>
          <a:p>
            <a:pPr marL="0" marR="0" lvl="0" indent="0" defTabSz="666750" eaLnBrk="1" fontAlgn="auto" latinLnBrk="0" hangingPunct="1">
              <a:lnSpc>
                <a:spcPct val="90000"/>
              </a:lnSpc>
              <a:spcBef>
                <a:spcPts val="0"/>
              </a:spcBef>
              <a:spcAft>
                <a:spcPct val="35000"/>
              </a:spcAft>
              <a:buClrTx/>
              <a:buSzTx/>
              <a:buFontTx/>
              <a:buNone/>
              <a:tabLst/>
              <a:defRPr/>
            </a:pPr>
            <a:r>
              <a:rPr kumimoji="0" lang="fr-BE" sz="1500" b="1" i="0" u="none" strike="noStrike" kern="0" cap="none" spc="0" normalizeH="0" baseline="0" noProof="0" dirty="0">
                <a:ln>
                  <a:noFill/>
                </a:ln>
                <a:solidFill>
                  <a:srgbClr val="DAEDEF">
                    <a:lumMod val="50000"/>
                  </a:srgbClr>
                </a:solidFill>
                <a:effectLst/>
                <a:uLnTx/>
                <a:uFillTx/>
                <a:latin typeface="Verdana"/>
                <a:ea typeface="+mn-ea"/>
                <a:cs typeface="+mn-cs"/>
              </a:rPr>
              <a:t>Main sectors</a:t>
            </a:r>
            <a:endParaRPr kumimoji="0" lang="en-GB" sz="1500" b="1" i="0" u="none" strike="noStrike" kern="0" cap="none" spc="0" normalizeH="0" baseline="0" noProof="0" dirty="0">
              <a:ln>
                <a:noFill/>
              </a:ln>
              <a:solidFill>
                <a:srgbClr val="DAEDEF">
                  <a:lumMod val="50000"/>
                </a:srgbClr>
              </a:solidFill>
              <a:effectLst/>
              <a:uLnTx/>
              <a:uFillTx/>
              <a:latin typeface="Verdana"/>
              <a:ea typeface="+mn-ea"/>
              <a:cs typeface="+mn-cs"/>
            </a:endParaRPr>
          </a:p>
        </p:txBody>
      </p:sp>
    </p:spTree>
    <p:extLst>
      <p:ext uri="{BB962C8B-B14F-4D97-AF65-F5344CB8AC3E}">
        <p14:creationId xmlns:p14="http://schemas.microsoft.com/office/powerpoint/2010/main" val="765928230"/>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3185</TotalTime>
  <Words>6484</Words>
  <Application>Microsoft Office PowerPoint</Application>
  <PresentationFormat>On-screen Show (4:3)</PresentationFormat>
  <Paragraphs>976</Paragraphs>
  <Slides>83</Slides>
  <Notes>65</Notes>
  <HiddenSlides>0</HiddenSlides>
  <MMClips>0</MMClips>
  <ScaleCrop>false</ScaleCrop>
  <HeadingPairs>
    <vt:vector size="6" baseType="variant">
      <vt:variant>
        <vt:lpstr>Theme</vt:lpstr>
      </vt:variant>
      <vt:variant>
        <vt:i4>2</vt:i4>
      </vt:variant>
      <vt:variant>
        <vt:lpstr>Embedded OLE Servers</vt:lpstr>
      </vt:variant>
      <vt:variant>
        <vt:i4>2</vt:i4>
      </vt:variant>
      <vt:variant>
        <vt:lpstr>Slide Titles</vt:lpstr>
      </vt:variant>
      <vt:variant>
        <vt:i4>83</vt:i4>
      </vt:variant>
    </vt:vector>
  </HeadingPairs>
  <TitlesOfParts>
    <vt:vector size="87" baseType="lpstr">
      <vt:lpstr>Slide_Master</vt:lpstr>
      <vt:lpstr>2_Slide_Master</vt:lpstr>
      <vt:lpstr>Picture</vt:lpstr>
      <vt:lpstr>Document</vt:lpstr>
      <vt:lpstr>PowerPoint Presentation</vt:lpstr>
      <vt:lpstr>PowerPoint Presentation</vt:lpstr>
      <vt:lpstr>Presentation structure</vt:lpstr>
      <vt:lpstr>When it all started…</vt:lpstr>
      <vt:lpstr>When it started in the ENI region?</vt:lpstr>
      <vt:lpstr>WHERE?                                       </vt:lpstr>
      <vt:lpstr>WHERE ?                                    ENI</vt:lpstr>
      <vt:lpstr>Priority Sectors per region</vt:lpstr>
      <vt:lpstr>Twinning in numbers since 1998 IPA+ENI</vt:lpstr>
      <vt:lpstr>PowerPoint Presentation</vt:lpstr>
      <vt:lpstr>How to implement Twinning?</vt:lpstr>
      <vt:lpstr>TWINNING CYCLE: KEY ACTORS</vt:lpstr>
      <vt:lpstr>Mandated Bodies</vt:lpstr>
      <vt:lpstr>Different kinds of status</vt:lpstr>
      <vt:lpstr>Also important to remember… </vt:lpstr>
      <vt:lpstr>MS Project Leader</vt:lpstr>
      <vt:lpstr>Junior Project Leader</vt:lpstr>
      <vt:lpstr>Role of the RTA</vt:lpstr>
      <vt:lpstr>Repeated assignments as RTA</vt:lpstr>
      <vt:lpstr>RTA assistant(s)</vt:lpstr>
      <vt:lpstr>Role of the Beneficiary PL and RTA</vt:lpstr>
      <vt:lpstr>CONTRACTING AUTHORITY (CA)</vt:lpstr>
      <vt:lpstr>PowerPoint Presentation</vt:lpstr>
      <vt:lpstr>What is a Twinning contract? </vt:lpstr>
      <vt:lpstr>Structure of the standard Twinning Contract</vt:lpstr>
      <vt:lpstr>MANDATORY RESULTS (Components)</vt:lpstr>
      <vt:lpstr>Assumptions </vt:lpstr>
      <vt:lpstr>ANNEX A1 Description of the Action + WP</vt:lpstr>
      <vt:lpstr>PowerPoint Presentation</vt:lpstr>
      <vt:lpstr>PowerPoint Presentation</vt:lpstr>
      <vt:lpstr>Annex A3: Budget</vt:lpstr>
      <vt:lpstr>Annex A3: Budget</vt:lpstr>
      <vt:lpstr>Annex A7: Special Financial Annex</vt:lpstr>
      <vt:lpstr>COSTS for Lead MS in brief</vt:lpstr>
      <vt:lpstr>COSTS COVERED BY BENEFICIARY ADMINISTRATION (BA)</vt:lpstr>
      <vt:lpstr>ELIGIBLE COSTS (1)</vt:lpstr>
      <vt:lpstr>ELIGIBLE COSTS (2)</vt:lpstr>
      <vt:lpstr>Project Management Costs</vt:lpstr>
      <vt:lpstr>PowerPoint Presentation</vt:lpstr>
      <vt:lpstr>PowerPoint Presentation</vt:lpstr>
      <vt:lpstr>PROJECT LEADER COSTS</vt:lpstr>
      <vt:lpstr>PER DIEMS</vt:lpstr>
      <vt:lpstr>VISIBILITY COSTS</vt:lpstr>
      <vt:lpstr>ELIGIBLE COSTS IN STUDY VISITS</vt:lpstr>
      <vt:lpstr>SHORT TERM EXPERTS FEES</vt:lpstr>
      <vt:lpstr>Class 3 expert</vt:lpstr>
      <vt:lpstr>PRIVATE SECTOR INPUTS</vt:lpstr>
      <vt:lpstr> CONTRACT PREPARATION COSTS</vt:lpstr>
      <vt:lpstr>CONTRACT PREPARATION COSTS</vt:lpstr>
      <vt:lpstr>Limitation on procurement of goods and services in Twinning</vt:lpstr>
      <vt:lpstr>Execution and Implementation period</vt:lpstr>
      <vt:lpstr>Preparation of the contract  (Annex A) </vt:lpstr>
      <vt:lpstr>  The Operative Side Letter (OSL) Annex C15, p.202: Template for OSL (IPA) </vt:lpstr>
      <vt:lpstr>PowerPoint Presentation</vt:lpstr>
      <vt:lpstr>REPORTING REQUIREMENTS</vt:lpstr>
      <vt:lpstr>REPORTING REQUIREMENTS</vt:lpstr>
      <vt:lpstr>INTERIM QUARTERLY REPORTS</vt:lpstr>
      <vt:lpstr>FINAL REPORT</vt:lpstr>
      <vt:lpstr>FINAL REPORT</vt:lpstr>
      <vt:lpstr>FINAL REPORT Financial part</vt:lpstr>
      <vt:lpstr>Basic principles</vt:lpstr>
      <vt:lpstr>CHANGES TO TWINNING CONTRACTS</vt:lpstr>
      <vt:lpstr>ADDENDUM (1)</vt:lpstr>
      <vt:lpstr>ADDENDUM (2)</vt:lpstr>
      <vt:lpstr>Exception</vt:lpstr>
      <vt:lpstr>SIDE LETTER</vt:lpstr>
      <vt:lpstr>BUDGET CHANGES </vt:lpstr>
      <vt:lpstr>PAYMENT PROCEDURE</vt:lpstr>
      <vt:lpstr>PAYMENT PROCEDURE</vt:lpstr>
      <vt:lpstr>EXPENDITURE VERIFICATION REPORT</vt:lpstr>
      <vt:lpstr>DOCUMENTATION IN SUPPORT OF INVOICES</vt:lpstr>
      <vt:lpstr>ARTICLE 9 Twinning Review Missions</vt:lpstr>
      <vt:lpstr>Twinning Review Missions (Article 9 – Annex A1)</vt:lpstr>
      <vt:lpstr>PowerPoint Presentation</vt:lpstr>
      <vt:lpstr>Preconditions for a successful Twinning: </vt:lpstr>
      <vt:lpstr>PowerPoint Presentation</vt:lpstr>
      <vt:lpstr>PowerPoint Presentation</vt:lpstr>
      <vt:lpstr>PowerPoint Presentation</vt:lpstr>
      <vt:lpstr>PowerPoint Presentation</vt:lpstr>
      <vt:lpstr>The Extra-mile, implementation tips </vt:lpstr>
      <vt:lpstr>TAIEX latest developments</vt:lpstr>
      <vt:lpstr>Useful links</vt:lpstr>
      <vt:lpstr>Now a challenge for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CASILLAS VACHER Christophe (ELARG)</dc:creator>
  <cp:lastModifiedBy>CASILLAS VACHER Christophe (NEAR)</cp:lastModifiedBy>
  <cp:revision>208</cp:revision>
  <cp:lastPrinted>2017-11-29T12:51:38Z</cp:lastPrinted>
  <dcterms:created xsi:type="dcterms:W3CDTF">2006-08-16T00:00:00Z</dcterms:created>
  <dcterms:modified xsi:type="dcterms:W3CDTF">2018-07-04T14:33:15Z</dcterms:modified>
</cp:coreProperties>
</file>