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2"/>
  </p:notesMasterIdLst>
  <p:handoutMasterIdLst>
    <p:handoutMasterId r:id="rId73"/>
  </p:handoutMasterIdLst>
  <p:sldIdLst>
    <p:sldId id="349" r:id="rId5"/>
    <p:sldId id="350" r:id="rId6"/>
    <p:sldId id="536" r:id="rId7"/>
    <p:sldId id="485" r:id="rId8"/>
    <p:sldId id="486" r:id="rId9"/>
    <p:sldId id="510" r:id="rId10"/>
    <p:sldId id="511" r:id="rId11"/>
    <p:sldId id="538" r:id="rId12"/>
    <p:sldId id="524" r:id="rId13"/>
    <p:sldId id="554" r:id="rId14"/>
    <p:sldId id="555" r:id="rId15"/>
    <p:sldId id="569" r:id="rId16"/>
    <p:sldId id="562" r:id="rId17"/>
    <p:sldId id="563" r:id="rId18"/>
    <p:sldId id="564" r:id="rId19"/>
    <p:sldId id="565" r:id="rId20"/>
    <p:sldId id="566" r:id="rId21"/>
    <p:sldId id="567" r:id="rId22"/>
    <p:sldId id="568" r:id="rId23"/>
    <p:sldId id="557" r:id="rId24"/>
    <p:sldId id="558" r:id="rId25"/>
    <p:sldId id="559" r:id="rId26"/>
    <p:sldId id="560" r:id="rId27"/>
    <p:sldId id="540" r:id="rId28"/>
    <p:sldId id="541" r:id="rId29"/>
    <p:sldId id="542" r:id="rId30"/>
    <p:sldId id="543" r:id="rId31"/>
    <p:sldId id="544" r:id="rId32"/>
    <p:sldId id="376" r:id="rId33"/>
    <p:sldId id="526" r:id="rId34"/>
    <p:sldId id="417" r:id="rId35"/>
    <p:sldId id="498" r:id="rId36"/>
    <p:sldId id="500" r:id="rId37"/>
    <p:sldId id="418" r:id="rId38"/>
    <p:sldId id="436" r:id="rId39"/>
    <p:sldId id="437" r:id="rId40"/>
    <p:sldId id="438" r:id="rId41"/>
    <p:sldId id="439" r:id="rId42"/>
    <p:sldId id="440" r:id="rId43"/>
    <p:sldId id="441" r:id="rId44"/>
    <p:sldId id="442" r:id="rId45"/>
    <p:sldId id="443" r:id="rId46"/>
    <p:sldId id="444" r:id="rId47"/>
    <p:sldId id="445" r:id="rId48"/>
    <p:sldId id="446" r:id="rId49"/>
    <p:sldId id="447" r:id="rId50"/>
    <p:sldId id="448" r:id="rId51"/>
    <p:sldId id="449" r:id="rId52"/>
    <p:sldId id="450" r:id="rId53"/>
    <p:sldId id="451" r:id="rId54"/>
    <p:sldId id="452" r:id="rId55"/>
    <p:sldId id="467" r:id="rId56"/>
    <p:sldId id="468" r:id="rId57"/>
    <p:sldId id="469" r:id="rId58"/>
    <p:sldId id="470" r:id="rId59"/>
    <p:sldId id="528" r:id="rId60"/>
    <p:sldId id="529" r:id="rId61"/>
    <p:sldId id="530" r:id="rId62"/>
    <p:sldId id="531" r:id="rId63"/>
    <p:sldId id="532" r:id="rId64"/>
    <p:sldId id="533" r:id="rId65"/>
    <p:sldId id="534" r:id="rId66"/>
    <p:sldId id="535" r:id="rId67"/>
    <p:sldId id="419" r:id="rId68"/>
    <p:sldId id="464" r:id="rId69"/>
    <p:sldId id="570" r:id="rId70"/>
    <p:sldId id="377" r:id="rId71"/>
  </p:sldIdLst>
  <p:sldSz cx="9144000" cy="6858000" type="screen4x3"/>
  <p:notesSz cx="6718300" cy="98552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521415D9-36F7-43E2-AB2F-B90AF26B5E84}">
      <p14:sectionLst xmlns:p14="http://schemas.microsoft.com/office/powerpoint/2010/main">
        <p14:section name="Untitled Section" id="{4A61D29D-E4A6-41E0-BE72-1ECE3CF4C9FE}">
          <p14:sldIdLst/>
        </p14:section>
        <p14:section name="Untitled Section" id="{D226DA61-FFA7-4DCE-9744-C98E16933168}">
          <p14:sldIdLst>
            <p14:sldId id="349"/>
            <p14:sldId id="350"/>
            <p14:sldId id="536"/>
            <p14:sldId id="485"/>
            <p14:sldId id="486"/>
            <p14:sldId id="510"/>
            <p14:sldId id="511"/>
            <p14:sldId id="538"/>
            <p14:sldId id="524"/>
            <p14:sldId id="554"/>
            <p14:sldId id="555"/>
            <p14:sldId id="569"/>
            <p14:sldId id="562"/>
            <p14:sldId id="563"/>
            <p14:sldId id="564"/>
            <p14:sldId id="565"/>
            <p14:sldId id="566"/>
            <p14:sldId id="567"/>
            <p14:sldId id="568"/>
            <p14:sldId id="557"/>
            <p14:sldId id="558"/>
            <p14:sldId id="559"/>
            <p14:sldId id="560"/>
            <p14:sldId id="540"/>
            <p14:sldId id="541"/>
            <p14:sldId id="542"/>
            <p14:sldId id="543"/>
            <p14:sldId id="544"/>
            <p14:sldId id="376"/>
            <p14:sldId id="526"/>
            <p14:sldId id="417"/>
            <p14:sldId id="498"/>
            <p14:sldId id="500"/>
            <p14:sldId id="418"/>
            <p14:sldId id="436"/>
            <p14:sldId id="437"/>
            <p14:sldId id="438"/>
            <p14:sldId id="439"/>
            <p14:sldId id="440"/>
            <p14:sldId id="441"/>
            <p14:sldId id="442"/>
            <p14:sldId id="443"/>
            <p14:sldId id="444"/>
            <p14:sldId id="445"/>
            <p14:sldId id="446"/>
            <p14:sldId id="447"/>
            <p14:sldId id="448"/>
            <p14:sldId id="449"/>
            <p14:sldId id="450"/>
            <p14:sldId id="451"/>
            <p14:sldId id="452"/>
            <p14:sldId id="467"/>
            <p14:sldId id="468"/>
            <p14:sldId id="469"/>
            <p14:sldId id="470"/>
            <p14:sldId id="528"/>
            <p14:sldId id="529"/>
            <p14:sldId id="530"/>
            <p14:sldId id="531"/>
            <p14:sldId id="532"/>
            <p14:sldId id="533"/>
            <p14:sldId id="534"/>
            <p14:sldId id="535"/>
            <p14:sldId id="419"/>
            <p14:sldId id="464"/>
            <p14:sldId id="570"/>
            <p14:sldId id="377"/>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31">
          <p15:clr>
            <a:srgbClr val="A4A3A4"/>
          </p15:clr>
        </p15:guide>
        <p15:guide id="2" pos="2144">
          <p15:clr>
            <a:srgbClr val="A4A3A4"/>
          </p15:clr>
        </p15:guide>
        <p15:guide id="3" orient="horz" pos="3103">
          <p15:clr>
            <a:srgbClr val="A4A3A4"/>
          </p15:clr>
        </p15:guide>
        <p15:guide id="4" pos="211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ERSTBREIN Heike (ELARG)" initials="GH(" lastIdx="8" clrIdx="0"/>
  <p:cmAuthor id="1" name="LECH Claus (NEAR)" initials="CL" lastIdx="2" clrIdx="1"/>
  <p:cmAuthor id="2" name="SANTUCCIONE Lucia (DEVCO)" initials="SL(" lastIdx="7"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09064A"/>
    <a:srgbClr val="75195B"/>
    <a:srgbClr val="EE8032"/>
    <a:srgbClr val="EE7D32"/>
    <a:srgbClr val="3E7E93"/>
    <a:srgbClr val="38D4D6"/>
    <a:srgbClr val="FFD624"/>
    <a:srgbClr val="3166CF"/>
    <a:srgbClr val="3E6F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7" autoAdjust="0"/>
    <p:restoredTop sz="79657" autoAdjust="0"/>
  </p:normalViewPr>
  <p:slideViewPr>
    <p:cSldViewPr>
      <p:cViewPr varScale="1">
        <p:scale>
          <a:sx n="92" d="100"/>
          <a:sy n="92" d="100"/>
        </p:scale>
        <p:origin x="-2184" y="-108"/>
      </p:cViewPr>
      <p:guideLst>
        <p:guide orient="horz" pos="2160"/>
        <p:guide pos="2880"/>
      </p:guideLst>
    </p:cSldViewPr>
  </p:slideViewPr>
  <p:outlineViewPr>
    <p:cViewPr>
      <p:scale>
        <a:sx n="33" d="100"/>
        <a:sy n="33" d="100"/>
      </p:scale>
      <p:origin x="48" y="2134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131"/>
        <p:guide orient="horz" pos="3103"/>
        <p:guide pos="2144"/>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C63CB2-0824-45FC-A7D7-3ADF7D1DE1F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B9F353B8-5479-4D4A-A9DC-EAE3AB7BD3E2}">
      <dgm:prSet phldrT="[Text]"/>
      <dgm:spPr/>
      <dgm:t>
        <a:bodyPr/>
        <a:lstStyle/>
        <a:p>
          <a:r>
            <a:rPr lang="en-GB" dirty="0" smtClean="0">
              <a:solidFill>
                <a:srgbClr val="000000"/>
              </a:solidFill>
            </a:rPr>
            <a:t>Laws and policies are prepared in an inclusive and evidence-based process (</a:t>
          </a:r>
          <a:r>
            <a:rPr lang="en-GB" b="1" dirty="0" smtClean="0">
              <a:solidFill>
                <a:srgbClr val="000000"/>
              </a:solidFill>
            </a:rPr>
            <a:t>Better Regulation</a:t>
          </a:r>
          <a:r>
            <a:rPr lang="en-GB" dirty="0" smtClean="0">
              <a:solidFill>
                <a:srgbClr val="000000"/>
              </a:solidFill>
            </a:rPr>
            <a:t>)</a:t>
          </a:r>
          <a:endParaRPr lang="en-GB" dirty="0"/>
        </a:p>
      </dgm:t>
    </dgm:pt>
    <dgm:pt modelId="{E0198346-B453-403A-AB2B-B065B34C6D1F}" type="parTrans" cxnId="{71BF7BCE-1EFC-400E-AD81-0D8D52963C69}">
      <dgm:prSet/>
      <dgm:spPr/>
      <dgm:t>
        <a:bodyPr/>
        <a:lstStyle/>
        <a:p>
          <a:endParaRPr lang="en-GB"/>
        </a:p>
      </dgm:t>
    </dgm:pt>
    <dgm:pt modelId="{8E6B3185-EAE2-4A1C-BADA-ED533979B736}" type="sibTrans" cxnId="{71BF7BCE-1EFC-400E-AD81-0D8D52963C69}">
      <dgm:prSet/>
      <dgm:spPr/>
      <dgm:t>
        <a:bodyPr/>
        <a:lstStyle/>
        <a:p>
          <a:endParaRPr lang="en-GB"/>
        </a:p>
      </dgm:t>
    </dgm:pt>
    <dgm:pt modelId="{43B32124-0465-4695-BB59-3FE7AC6AF023}">
      <dgm:prSet phldrT="[Text]"/>
      <dgm:spPr>
        <a:solidFill>
          <a:srgbClr val="33998F"/>
        </a:solidFill>
      </dgm:spPr>
      <dgm:t>
        <a:bodyPr/>
        <a:lstStyle/>
        <a:p>
          <a:r>
            <a:rPr lang="en-GB" dirty="0" smtClean="0"/>
            <a:t>Policy development and coordination</a:t>
          </a:r>
          <a:endParaRPr lang="en-GB" dirty="0"/>
        </a:p>
      </dgm:t>
    </dgm:pt>
    <dgm:pt modelId="{AC115EB0-B180-459D-A298-733C633D25DD}" type="sibTrans" cxnId="{CB2E587D-012A-4F5C-9663-68EB8C49F2DA}">
      <dgm:prSet/>
      <dgm:spPr/>
      <dgm:t>
        <a:bodyPr/>
        <a:lstStyle/>
        <a:p>
          <a:endParaRPr lang="en-GB"/>
        </a:p>
      </dgm:t>
    </dgm:pt>
    <dgm:pt modelId="{1441BFBD-9664-41BE-8FFA-9603FAE0ED59}" type="parTrans" cxnId="{CB2E587D-012A-4F5C-9663-68EB8C49F2DA}">
      <dgm:prSet/>
      <dgm:spPr/>
      <dgm:t>
        <a:bodyPr/>
        <a:lstStyle/>
        <a:p>
          <a:endParaRPr lang="en-GB"/>
        </a:p>
      </dgm:t>
    </dgm:pt>
    <dgm:pt modelId="{1CFE6E20-BA9E-4B58-A916-31F677A2EFFB}" type="pres">
      <dgm:prSet presAssocID="{D1C63CB2-0824-45FC-A7D7-3ADF7D1DE1F8}" presName="Name0" presStyleCnt="0">
        <dgm:presLayoutVars>
          <dgm:dir/>
          <dgm:animLvl val="lvl"/>
          <dgm:resizeHandles val="exact"/>
        </dgm:presLayoutVars>
      </dgm:prSet>
      <dgm:spPr/>
      <dgm:t>
        <a:bodyPr/>
        <a:lstStyle/>
        <a:p>
          <a:endParaRPr lang="en-GB"/>
        </a:p>
      </dgm:t>
    </dgm:pt>
    <dgm:pt modelId="{4996A1F7-244A-49AB-8146-436ECB45E989}" type="pres">
      <dgm:prSet presAssocID="{43B32124-0465-4695-BB59-3FE7AC6AF023}" presName="linNode" presStyleCnt="0"/>
      <dgm:spPr/>
    </dgm:pt>
    <dgm:pt modelId="{CC063D25-03C9-4447-A6B2-4BDCAA4C5EF0}" type="pres">
      <dgm:prSet presAssocID="{43B32124-0465-4695-BB59-3FE7AC6AF023}" presName="parentText" presStyleLbl="node1" presStyleIdx="0" presStyleCnt="1">
        <dgm:presLayoutVars>
          <dgm:chMax val="1"/>
          <dgm:bulletEnabled val="1"/>
        </dgm:presLayoutVars>
      </dgm:prSet>
      <dgm:spPr/>
      <dgm:t>
        <a:bodyPr/>
        <a:lstStyle/>
        <a:p>
          <a:endParaRPr lang="en-GB"/>
        </a:p>
      </dgm:t>
    </dgm:pt>
    <dgm:pt modelId="{8B8358F9-128F-4AF7-AE10-069FD1A924CB}" type="pres">
      <dgm:prSet presAssocID="{43B32124-0465-4695-BB59-3FE7AC6AF023}" presName="descendantText" presStyleLbl="alignAccFollowNode1" presStyleIdx="0" presStyleCnt="1">
        <dgm:presLayoutVars>
          <dgm:bulletEnabled val="1"/>
        </dgm:presLayoutVars>
      </dgm:prSet>
      <dgm:spPr/>
      <dgm:t>
        <a:bodyPr/>
        <a:lstStyle/>
        <a:p>
          <a:endParaRPr lang="en-GB"/>
        </a:p>
      </dgm:t>
    </dgm:pt>
  </dgm:ptLst>
  <dgm:cxnLst>
    <dgm:cxn modelId="{CB2E587D-012A-4F5C-9663-68EB8C49F2DA}" srcId="{D1C63CB2-0824-45FC-A7D7-3ADF7D1DE1F8}" destId="{43B32124-0465-4695-BB59-3FE7AC6AF023}" srcOrd="0" destOrd="0" parTransId="{1441BFBD-9664-41BE-8FFA-9603FAE0ED59}" sibTransId="{AC115EB0-B180-459D-A298-733C633D25DD}"/>
    <dgm:cxn modelId="{71BF7BCE-1EFC-400E-AD81-0D8D52963C69}" srcId="{43B32124-0465-4695-BB59-3FE7AC6AF023}" destId="{B9F353B8-5479-4D4A-A9DC-EAE3AB7BD3E2}" srcOrd="0" destOrd="0" parTransId="{E0198346-B453-403A-AB2B-B065B34C6D1F}" sibTransId="{8E6B3185-EAE2-4A1C-BADA-ED533979B736}"/>
    <dgm:cxn modelId="{2EF274C0-993D-494E-A88F-F9D8577EF46E}" type="presOf" srcId="{43B32124-0465-4695-BB59-3FE7AC6AF023}" destId="{CC063D25-03C9-4447-A6B2-4BDCAA4C5EF0}" srcOrd="0" destOrd="0" presId="urn:microsoft.com/office/officeart/2005/8/layout/vList5"/>
    <dgm:cxn modelId="{AFE6DCD4-68BC-48F6-AA6F-62C548AF3439}" type="presOf" srcId="{B9F353B8-5479-4D4A-A9DC-EAE3AB7BD3E2}" destId="{8B8358F9-128F-4AF7-AE10-069FD1A924CB}" srcOrd="0" destOrd="0" presId="urn:microsoft.com/office/officeart/2005/8/layout/vList5"/>
    <dgm:cxn modelId="{79117927-97B9-4809-9992-0C97D2FF0572}" type="presOf" srcId="{D1C63CB2-0824-45FC-A7D7-3ADF7D1DE1F8}" destId="{1CFE6E20-BA9E-4B58-A916-31F677A2EFFB}" srcOrd="0" destOrd="0" presId="urn:microsoft.com/office/officeart/2005/8/layout/vList5"/>
    <dgm:cxn modelId="{40D8D1C2-5BC9-4A6C-9573-5FB5CF4A0382}" type="presParOf" srcId="{1CFE6E20-BA9E-4B58-A916-31F677A2EFFB}" destId="{4996A1F7-244A-49AB-8146-436ECB45E989}" srcOrd="0" destOrd="0" presId="urn:microsoft.com/office/officeart/2005/8/layout/vList5"/>
    <dgm:cxn modelId="{0AF676BC-DB9F-4CE1-A768-676DAA487228}" type="presParOf" srcId="{4996A1F7-244A-49AB-8146-436ECB45E989}" destId="{CC063D25-03C9-4447-A6B2-4BDCAA4C5EF0}" srcOrd="0" destOrd="0" presId="urn:microsoft.com/office/officeart/2005/8/layout/vList5"/>
    <dgm:cxn modelId="{66C79B24-6803-420B-9F7C-83BCBCF0043D}" type="presParOf" srcId="{4996A1F7-244A-49AB-8146-436ECB45E989}" destId="{8B8358F9-128F-4AF7-AE10-069FD1A924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C63CB2-0824-45FC-A7D7-3ADF7D1DE1F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B9F353B8-5479-4D4A-A9DC-EAE3AB7BD3E2}">
      <dgm:prSet phldrT="[Text]"/>
      <dgm:spPr/>
      <dgm:t>
        <a:bodyPr/>
        <a:lstStyle/>
        <a:p>
          <a:r>
            <a:rPr lang="en-GB" dirty="0" smtClean="0">
              <a:solidFill>
                <a:srgbClr val="000000"/>
              </a:solidFill>
            </a:rPr>
            <a:t>The government ensures regular monitoring and reporting on implementation of policy objectives (incl. sector strategies) and publication of monitoring reports</a:t>
          </a:r>
          <a:endParaRPr lang="en-GB" dirty="0"/>
        </a:p>
      </dgm:t>
    </dgm:pt>
    <dgm:pt modelId="{E0198346-B453-403A-AB2B-B065B34C6D1F}" type="parTrans" cxnId="{71BF7BCE-1EFC-400E-AD81-0D8D52963C69}">
      <dgm:prSet/>
      <dgm:spPr/>
      <dgm:t>
        <a:bodyPr/>
        <a:lstStyle/>
        <a:p>
          <a:endParaRPr lang="en-GB"/>
        </a:p>
      </dgm:t>
    </dgm:pt>
    <dgm:pt modelId="{8E6B3185-EAE2-4A1C-BADA-ED533979B736}" type="sibTrans" cxnId="{71BF7BCE-1EFC-400E-AD81-0D8D52963C69}">
      <dgm:prSet/>
      <dgm:spPr/>
      <dgm:t>
        <a:bodyPr/>
        <a:lstStyle/>
        <a:p>
          <a:endParaRPr lang="en-GB"/>
        </a:p>
      </dgm:t>
    </dgm:pt>
    <dgm:pt modelId="{43B32124-0465-4695-BB59-3FE7AC6AF023}">
      <dgm:prSet phldrT="[Text]"/>
      <dgm:spPr>
        <a:solidFill>
          <a:srgbClr val="33998F"/>
        </a:solidFill>
      </dgm:spPr>
      <dgm:t>
        <a:bodyPr/>
        <a:lstStyle/>
        <a:p>
          <a:r>
            <a:rPr lang="en-GB" dirty="0" smtClean="0"/>
            <a:t>Policy development and coordination</a:t>
          </a:r>
          <a:endParaRPr lang="en-GB" dirty="0"/>
        </a:p>
      </dgm:t>
    </dgm:pt>
    <dgm:pt modelId="{AC115EB0-B180-459D-A298-733C633D25DD}" type="sibTrans" cxnId="{CB2E587D-012A-4F5C-9663-68EB8C49F2DA}">
      <dgm:prSet/>
      <dgm:spPr/>
      <dgm:t>
        <a:bodyPr/>
        <a:lstStyle/>
        <a:p>
          <a:endParaRPr lang="en-GB"/>
        </a:p>
      </dgm:t>
    </dgm:pt>
    <dgm:pt modelId="{1441BFBD-9664-41BE-8FFA-9603FAE0ED59}" type="parTrans" cxnId="{CB2E587D-012A-4F5C-9663-68EB8C49F2DA}">
      <dgm:prSet/>
      <dgm:spPr/>
      <dgm:t>
        <a:bodyPr/>
        <a:lstStyle/>
        <a:p>
          <a:endParaRPr lang="en-GB"/>
        </a:p>
      </dgm:t>
    </dgm:pt>
    <dgm:pt modelId="{1CFE6E20-BA9E-4B58-A916-31F677A2EFFB}" type="pres">
      <dgm:prSet presAssocID="{D1C63CB2-0824-45FC-A7D7-3ADF7D1DE1F8}" presName="Name0" presStyleCnt="0">
        <dgm:presLayoutVars>
          <dgm:dir/>
          <dgm:animLvl val="lvl"/>
          <dgm:resizeHandles val="exact"/>
        </dgm:presLayoutVars>
      </dgm:prSet>
      <dgm:spPr/>
      <dgm:t>
        <a:bodyPr/>
        <a:lstStyle/>
        <a:p>
          <a:endParaRPr lang="en-GB"/>
        </a:p>
      </dgm:t>
    </dgm:pt>
    <dgm:pt modelId="{4996A1F7-244A-49AB-8146-436ECB45E989}" type="pres">
      <dgm:prSet presAssocID="{43B32124-0465-4695-BB59-3FE7AC6AF023}" presName="linNode" presStyleCnt="0"/>
      <dgm:spPr/>
    </dgm:pt>
    <dgm:pt modelId="{CC063D25-03C9-4447-A6B2-4BDCAA4C5EF0}" type="pres">
      <dgm:prSet presAssocID="{43B32124-0465-4695-BB59-3FE7AC6AF023}" presName="parentText" presStyleLbl="node1" presStyleIdx="0" presStyleCnt="1">
        <dgm:presLayoutVars>
          <dgm:chMax val="1"/>
          <dgm:bulletEnabled val="1"/>
        </dgm:presLayoutVars>
      </dgm:prSet>
      <dgm:spPr/>
      <dgm:t>
        <a:bodyPr/>
        <a:lstStyle/>
        <a:p>
          <a:endParaRPr lang="en-GB"/>
        </a:p>
      </dgm:t>
    </dgm:pt>
    <dgm:pt modelId="{8B8358F9-128F-4AF7-AE10-069FD1A924CB}" type="pres">
      <dgm:prSet presAssocID="{43B32124-0465-4695-BB59-3FE7AC6AF023}" presName="descendantText" presStyleLbl="alignAccFollowNode1" presStyleIdx="0" presStyleCnt="1">
        <dgm:presLayoutVars>
          <dgm:bulletEnabled val="1"/>
        </dgm:presLayoutVars>
      </dgm:prSet>
      <dgm:spPr/>
      <dgm:t>
        <a:bodyPr/>
        <a:lstStyle/>
        <a:p>
          <a:endParaRPr lang="en-GB"/>
        </a:p>
      </dgm:t>
    </dgm:pt>
  </dgm:ptLst>
  <dgm:cxnLst>
    <dgm:cxn modelId="{256D3644-D781-46AD-950F-65288CE8D4FE}" type="presOf" srcId="{B9F353B8-5479-4D4A-A9DC-EAE3AB7BD3E2}" destId="{8B8358F9-128F-4AF7-AE10-069FD1A924CB}" srcOrd="0" destOrd="0" presId="urn:microsoft.com/office/officeart/2005/8/layout/vList5"/>
    <dgm:cxn modelId="{CB2E587D-012A-4F5C-9663-68EB8C49F2DA}" srcId="{D1C63CB2-0824-45FC-A7D7-3ADF7D1DE1F8}" destId="{43B32124-0465-4695-BB59-3FE7AC6AF023}" srcOrd="0" destOrd="0" parTransId="{1441BFBD-9664-41BE-8FFA-9603FAE0ED59}" sibTransId="{AC115EB0-B180-459D-A298-733C633D25DD}"/>
    <dgm:cxn modelId="{25DFA523-B5A1-4940-95D0-BFE2C53E7143}" type="presOf" srcId="{43B32124-0465-4695-BB59-3FE7AC6AF023}" destId="{CC063D25-03C9-4447-A6B2-4BDCAA4C5EF0}" srcOrd="0" destOrd="0" presId="urn:microsoft.com/office/officeart/2005/8/layout/vList5"/>
    <dgm:cxn modelId="{71BF7BCE-1EFC-400E-AD81-0D8D52963C69}" srcId="{43B32124-0465-4695-BB59-3FE7AC6AF023}" destId="{B9F353B8-5479-4D4A-A9DC-EAE3AB7BD3E2}" srcOrd="0" destOrd="0" parTransId="{E0198346-B453-403A-AB2B-B065B34C6D1F}" sibTransId="{8E6B3185-EAE2-4A1C-BADA-ED533979B736}"/>
    <dgm:cxn modelId="{BD569220-6BC3-4614-8C7B-146435C3DF8E}" type="presOf" srcId="{D1C63CB2-0824-45FC-A7D7-3ADF7D1DE1F8}" destId="{1CFE6E20-BA9E-4B58-A916-31F677A2EFFB}" srcOrd="0" destOrd="0" presId="urn:microsoft.com/office/officeart/2005/8/layout/vList5"/>
    <dgm:cxn modelId="{868F5104-8719-4E92-8C2E-DF7D7CF59EFE}" type="presParOf" srcId="{1CFE6E20-BA9E-4B58-A916-31F677A2EFFB}" destId="{4996A1F7-244A-49AB-8146-436ECB45E989}" srcOrd="0" destOrd="0" presId="urn:microsoft.com/office/officeart/2005/8/layout/vList5"/>
    <dgm:cxn modelId="{1C60966E-29E0-4BA2-BFC2-D307C80C8987}" type="presParOf" srcId="{4996A1F7-244A-49AB-8146-436ECB45E989}" destId="{CC063D25-03C9-4447-A6B2-4BDCAA4C5EF0}" srcOrd="0" destOrd="0" presId="urn:microsoft.com/office/officeart/2005/8/layout/vList5"/>
    <dgm:cxn modelId="{D2333E05-1F3C-42DB-A0BD-3FB5485392EE}" type="presParOf" srcId="{4996A1F7-244A-49AB-8146-436ECB45E989}" destId="{8B8358F9-128F-4AF7-AE10-069FD1A924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C63CB2-0824-45FC-A7D7-3ADF7D1DE1F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B9F353B8-5479-4D4A-A9DC-EAE3AB7BD3E2}">
      <dgm:prSet phldrT="[Text]"/>
      <dgm:spPr/>
      <dgm:t>
        <a:bodyPr/>
        <a:lstStyle/>
        <a:p>
          <a:r>
            <a:rPr lang="en-GB" dirty="0" smtClean="0">
              <a:solidFill>
                <a:srgbClr val="000000"/>
              </a:solidFill>
            </a:rPr>
            <a:t>Professional, merit-based civil service with transparent salary structures and human resources management</a:t>
          </a:r>
          <a:endParaRPr lang="en-GB" dirty="0"/>
        </a:p>
      </dgm:t>
    </dgm:pt>
    <dgm:pt modelId="{E0198346-B453-403A-AB2B-B065B34C6D1F}" type="parTrans" cxnId="{71BF7BCE-1EFC-400E-AD81-0D8D52963C69}">
      <dgm:prSet/>
      <dgm:spPr/>
      <dgm:t>
        <a:bodyPr/>
        <a:lstStyle/>
        <a:p>
          <a:endParaRPr lang="en-GB"/>
        </a:p>
      </dgm:t>
    </dgm:pt>
    <dgm:pt modelId="{8E6B3185-EAE2-4A1C-BADA-ED533979B736}" type="sibTrans" cxnId="{71BF7BCE-1EFC-400E-AD81-0D8D52963C69}">
      <dgm:prSet/>
      <dgm:spPr/>
      <dgm:t>
        <a:bodyPr/>
        <a:lstStyle/>
        <a:p>
          <a:endParaRPr lang="en-GB"/>
        </a:p>
      </dgm:t>
    </dgm:pt>
    <dgm:pt modelId="{43B32124-0465-4695-BB59-3FE7AC6AF023}">
      <dgm:prSet phldrT="[Text]"/>
      <dgm:spPr>
        <a:solidFill>
          <a:srgbClr val="33998F"/>
        </a:solidFill>
      </dgm:spPr>
      <dgm:t>
        <a:bodyPr/>
        <a:lstStyle/>
        <a:p>
          <a:r>
            <a:rPr lang="en-GB" dirty="0" smtClean="0"/>
            <a:t>Public service and human resources management</a:t>
          </a:r>
          <a:endParaRPr lang="en-GB" dirty="0"/>
        </a:p>
      </dgm:t>
    </dgm:pt>
    <dgm:pt modelId="{AC115EB0-B180-459D-A298-733C633D25DD}" type="sibTrans" cxnId="{CB2E587D-012A-4F5C-9663-68EB8C49F2DA}">
      <dgm:prSet/>
      <dgm:spPr/>
      <dgm:t>
        <a:bodyPr/>
        <a:lstStyle/>
        <a:p>
          <a:endParaRPr lang="en-GB"/>
        </a:p>
      </dgm:t>
    </dgm:pt>
    <dgm:pt modelId="{1441BFBD-9664-41BE-8FFA-9603FAE0ED59}" type="parTrans" cxnId="{CB2E587D-012A-4F5C-9663-68EB8C49F2DA}">
      <dgm:prSet/>
      <dgm:spPr/>
      <dgm:t>
        <a:bodyPr/>
        <a:lstStyle/>
        <a:p>
          <a:endParaRPr lang="en-GB"/>
        </a:p>
      </dgm:t>
    </dgm:pt>
    <dgm:pt modelId="{1CFE6E20-BA9E-4B58-A916-31F677A2EFFB}" type="pres">
      <dgm:prSet presAssocID="{D1C63CB2-0824-45FC-A7D7-3ADF7D1DE1F8}" presName="Name0" presStyleCnt="0">
        <dgm:presLayoutVars>
          <dgm:dir/>
          <dgm:animLvl val="lvl"/>
          <dgm:resizeHandles val="exact"/>
        </dgm:presLayoutVars>
      </dgm:prSet>
      <dgm:spPr/>
      <dgm:t>
        <a:bodyPr/>
        <a:lstStyle/>
        <a:p>
          <a:endParaRPr lang="en-GB"/>
        </a:p>
      </dgm:t>
    </dgm:pt>
    <dgm:pt modelId="{4996A1F7-244A-49AB-8146-436ECB45E989}" type="pres">
      <dgm:prSet presAssocID="{43B32124-0465-4695-BB59-3FE7AC6AF023}" presName="linNode" presStyleCnt="0"/>
      <dgm:spPr/>
    </dgm:pt>
    <dgm:pt modelId="{CC063D25-03C9-4447-A6B2-4BDCAA4C5EF0}" type="pres">
      <dgm:prSet presAssocID="{43B32124-0465-4695-BB59-3FE7AC6AF023}" presName="parentText" presStyleLbl="node1" presStyleIdx="0" presStyleCnt="1" custScaleY="100000" custLinFactNeighborY="-8571">
        <dgm:presLayoutVars>
          <dgm:chMax val="1"/>
          <dgm:bulletEnabled val="1"/>
        </dgm:presLayoutVars>
      </dgm:prSet>
      <dgm:spPr/>
      <dgm:t>
        <a:bodyPr/>
        <a:lstStyle/>
        <a:p>
          <a:endParaRPr lang="en-GB"/>
        </a:p>
      </dgm:t>
    </dgm:pt>
    <dgm:pt modelId="{8B8358F9-128F-4AF7-AE10-069FD1A924CB}" type="pres">
      <dgm:prSet presAssocID="{43B32124-0465-4695-BB59-3FE7AC6AF023}" presName="descendantText" presStyleLbl="alignAccFollowNode1" presStyleIdx="0" presStyleCnt="1" custScaleY="125000" custLinFactNeighborX="-4215">
        <dgm:presLayoutVars>
          <dgm:bulletEnabled val="1"/>
        </dgm:presLayoutVars>
      </dgm:prSet>
      <dgm:spPr/>
      <dgm:t>
        <a:bodyPr/>
        <a:lstStyle/>
        <a:p>
          <a:endParaRPr lang="en-GB"/>
        </a:p>
      </dgm:t>
    </dgm:pt>
  </dgm:ptLst>
  <dgm:cxnLst>
    <dgm:cxn modelId="{CB2E587D-012A-4F5C-9663-68EB8C49F2DA}" srcId="{D1C63CB2-0824-45FC-A7D7-3ADF7D1DE1F8}" destId="{43B32124-0465-4695-BB59-3FE7AC6AF023}" srcOrd="0" destOrd="0" parTransId="{1441BFBD-9664-41BE-8FFA-9603FAE0ED59}" sibTransId="{AC115EB0-B180-459D-A298-733C633D25DD}"/>
    <dgm:cxn modelId="{BE21FAA7-1B4C-4BC8-AEAF-58A3B6EBD74E}" type="presOf" srcId="{43B32124-0465-4695-BB59-3FE7AC6AF023}" destId="{CC063D25-03C9-4447-A6B2-4BDCAA4C5EF0}" srcOrd="0" destOrd="0" presId="urn:microsoft.com/office/officeart/2005/8/layout/vList5"/>
    <dgm:cxn modelId="{71BF7BCE-1EFC-400E-AD81-0D8D52963C69}" srcId="{43B32124-0465-4695-BB59-3FE7AC6AF023}" destId="{B9F353B8-5479-4D4A-A9DC-EAE3AB7BD3E2}" srcOrd="0" destOrd="0" parTransId="{E0198346-B453-403A-AB2B-B065B34C6D1F}" sibTransId="{8E6B3185-EAE2-4A1C-BADA-ED533979B736}"/>
    <dgm:cxn modelId="{BBEADC42-8E11-4712-950B-6A205F81DB87}" type="presOf" srcId="{B9F353B8-5479-4D4A-A9DC-EAE3AB7BD3E2}" destId="{8B8358F9-128F-4AF7-AE10-069FD1A924CB}" srcOrd="0" destOrd="0" presId="urn:microsoft.com/office/officeart/2005/8/layout/vList5"/>
    <dgm:cxn modelId="{F6C298C6-CB13-466B-B027-D95F70A3E99E}" type="presOf" srcId="{D1C63CB2-0824-45FC-A7D7-3ADF7D1DE1F8}" destId="{1CFE6E20-BA9E-4B58-A916-31F677A2EFFB}" srcOrd="0" destOrd="0" presId="urn:microsoft.com/office/officeart/2005/8/layout/vList5"/>
    <dgm:cxn modelId="{CF78994E-9C2F-4006-8F02-8A735F72793D}" type="presParOf" srcId="{1CFE6E20-BA9E-4B58-A916-31F677A2EFFB}" destId="{4996A1F7-244A-49AB-8146-436ECB45E989}" srcOrd="0" destOrd="0" presId="urn:microsoft.com/office/officeart/2005/8/layout/vList5"/>
    <dgm:cxn modelId="{0F5750F3-7B27-484B-96CB-974D899C7F62}" type="presParOf" srcId="{4996A1F7-244A-49AB-8146-436ECB45E989}" destId="{CC063D25-03C9-4447-A6B2-4BDCAA4C5EF0}" srcOrd="0" destOrd="0" presId="urn:microsoft.com/office/officeart/2005/8/layout/vList5"/>
    <dgm:cxn modelId="{E86F876F-F901-4EC4-8C17-59F64729B9F3}" type="presParOf" srcId="{4996A1F7-244A-49AB-8146-436ECB45E989}" destId="{8B8358F9-128F-4AF7-AE10-069FD1A924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1C63CB2-0824-45FC-A7D7-3ADF7D1DE1F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B9F353B8-5479-4D4A-A9DC-EAE3AB7BD3E2}">
      <dgm:prSet phldrT="[Text]"/>
      <dgm:spPr/>
      <dgm:t>
        <a:bodyPr/>
        <a:lstStyle/>
        <a:p>
          <a:r>
            <a:rPr lang="en-GB" dirty="0" smtClean="0">
              <a:solidFill>
                <a:srgbClr val="000000"/>
              </a:solidFill>
            </a:rPr>
            <a:t>Rational organisation of state administration and clear accountability lines between institutions, including supervision and reporting between parent ministries and agencies</a:t>
          </a:r>
          <a:endParaRPr lang="en-GB" dirty="0"/>
        </a:p>
      </dgm:t>
    </dgm:pt>
    <dgm:pt modelId="{E0198346-B453-403A-AB2B-B065B34C6D1F}" type="parTrans" cxnId="{71BF7BCE-1EFC-400E-AD81-0D8D52963C69}">
      <dgm:prSet/>
      <dgm:spPr/>
      <dgm:t>
        <a:bodyPr/>
        <a:lstStyle/>
        <a:p>
          <a:endParaRPr lang="en-GB"/>
        </a:p>
      </dgm:t>
    </dgm:pt>
    <dgm:pt modelId="{8E6B3185-EAE2-4A1C-BADA-ED533979B736}" type="sibTrans" cxnId="{71BF7BCE-1EFC-400E-AD81-0D8D52963C69}">
      <dgm:prSet/>
      <dgm:spPr/>
      <dgm:t>
        <a:bodyPr/>
        <a:lstStyle/>
        <a:p>
          <a:endParaRPr lang="en-GB"/>
        </a:p>
      </dgm:t>
    </dgm:pt>
    <dgm:pt modelId="{43B32124-0465-4695-BB59-3FE7AC6AF023}">
      <dgm:prSet phldrT="[Text]"/>
      <dgm:spPr>
        <a:solidFill>
          <a:srgbClr val="33998F"/>
        </a:solidFill>
      </dgm:spPr>
      <dgm:t>
        <a:bodyPr/>
        <a:lstStyle/>
        <a:p>
          <a:r>
            <a:rPr lang="en-GB" dirty="0" smtClean="0"/>
            <a:t>Accountability</a:t>
          </a:r>
          <a:endParaRPr lang="en-GB" dirty="0"/>
        </a:p>
      </dgm:t>
    </dgm:pt>
    <dgm:pt modelId="{AC115EB0-B180-459D-A298-733C633D25DD}" type="sibTrans" cxnId="{CB2E587D-012A-4F5C-9663-68EB8C49F2DA}">
      <dgm:prSet/>
      <dgm:spPr/>
      <dgm:t>
        <a:bodyPr/>
        <a:lstStyle/>
        <a:p>
          <a:endParaRPr lang="en-GB"/>
        </a:p>
      </dgm:t>
    </dgm:pt>
    <dgm:pt modelId="{1441BFBD-9664-41BE-8FFA-9603FAE0ED59}" type="parTrans" cxnId="{CB2E587D-012A-4F5C-9663-68EB8C49F2DA}">
      <dgm:prSet/>
      <dgm:spPr/>
      <dgm:t>
        <a:bodyPr/>
        <a:lstStyle/>
        <a:p>
          <a:endParaRPr lang="en-GB"/>
        </a:p>
      </dgm:t>
    </dgm:pt>
    <dgm:pt modelId="{1CFE6E20-BA9E-4B58-A916-31F677A2EFFB}" type="pres">
      <dgm:prSet presAssocID="{D1C63CB2-0824-45FC-A7D7-3ADF7D1DE1F8}" presName="Name0" presStyleCnt="0">
        <dgm:presLayoutVars>
          <dgm:dir/>
          <dgm:animLvl val="lvl"/>
          <dgm:resizeHandles val="exact"/>
        </dgm:presLayoutVars>
      </dgm:prSet>
      <dgm:spPr/>
      <dgm:t>
        <a:bodyPr/>
        <a:lstStyle/>
        <a:p>
          <a:endParaRPr lang="en-GB"/>
        </a:p>
      </dgm:t>
    </dgm:pt>
    <dgm:pt modelId="{4996A1F7-244A-49AB-8146-436ECB45E989}" type="pres">
      <dgm:prSet presAssocID="{43B32124-0465-4695-BB59-3FE7AC6AF023}" presName="linNode" presStyleCnt="0"/>
      <dgm:spPr/>
    </dgm:pt>
    <dgm:pt modelId="{CC063D25-03C9-4447-A6B2-4BDCAA4C5EF0}" type="pres">
      <dgm:prSet presAssocID="{43B32124-0465-4695-BB59-3FE7AC6AF023}" presName="parentText" presStyleLbl="node1" presStyleIdx="0" presStyleCnt="1">
        <dgm:presLayoutVars>
          <dgm:chMax val="1"/>
          <dgm:bulletEnabled val="1"/>
        </dgm:presLayoutVars>
      </dgm:prSet>
      <dgm:spPr/>
      <dgm:t>
        <a:bodyPr/>
        <a:lstStyle/>
        <a:p>
          <a:endParaRPr lang="en-GB"/>
        </a:p>
      </dgm:t>
    </dgm:pt>
    <dgm:pt modelId="{8B8358F9-128F-4AF7-AE10-069FD1A924CB}" type="pres">
      <dgm:prSet presAssocID="{43B32124-0465-4695-BB59-3FE7AC6AF023}" presName="descendantText" presStyleLbl="alignAccFollowNode1" presStyleIdx="0" presStyleCnt="1" custScaleY="109615">
        <dgm:presLayoutVars>
          <dgm:bulletEnabled val="1"/>
        </dgm:presLayoutVars>
      </dgm:prSet>
      <dgm:spPr/>
      <dgm:t>
        <a:bodyPr/>
        <a:lstStyle/>
        <a:p>
          <a:endParaRPr lang="en-GB"/>
        </a:p>
      </dgm:t>
    </dgm:pt>
  </dgm:ptLst>
  <dgm:cxnLst>
    <dgm:cxn modelId="{9EDC0D5D-D5C5-4762-9260-B38D1C25DBE0}" type="presOf" srcId="{B9F353B8-5479-4D4A-A9DC-EAE3AB7BD3E2}" destId="{8B8358F9-128F-4AF7-AE10-069FD1A924CB}" srcOrd="0" destOrd="0" presId="urn:microsoft.com/office/officeart/2005/8/layout/vList5"/>
    <dgm:cxn modelId="{CB2E587D-012A-4F5C-9663-68EB8C49F2DA}" srcId="{D1C63CB2-0824-45FC-A7D7-3ADF7D1DE1F8}" destId="{43B32124-0465-4695-BB59-3FE7AC6AF023}" srcOrd="0" destOrd="0" parTransId="{1441BFBD-9664-41BE-8FFA-9603FAE0ED59}" sibTransId="{AC115EB0-B180-459D-A298-733C633D25DD}"/>
    <dgm:cxn modelId="{71BF7BCE-1EFC-400E-AD81-0D8D52963C69}" srcId="{43B32124-0465-4695-BB59-3FE7AC6AF023}" destId="{B9F353B8-5479-4D4A-A9DC-EAE3AB7BD3E2}" srcOrd="0" destOrd="0" parTransId="{E0198346-B453-403A-AB2B-B065B34C6D1F}" sibTransId="{8E6B3185-EAE2-4A1C-BADA-ED533979B736}"/>
    <dgm:cxn modelId="{582A1490-3441-4488-AA68-D6FF23DAD170}" type="presOf" srcId="{D1C63CB2-0824-45FC-A7D7-3ADF7D1DE1F8}" destId="{1CFE6E20-BA9E-4B58-A916-31F677A2EFFB}" srcOrd="0" destOrd="0" presId="urn:microsoft.com/office/officeart/2005/8/layout/vList5"/>
    <dgm:cxn modelId="{1584E09A-9B84-4925-A886-6F1DC20793DD}" type="presOf" srcId="{43B32124-0465-4695-BB59-3FE7AC6AF023}" destId="{CC063D25-03C9-4447-A6B2-4BDCAA4C5EF0}" srcOrd="0" destOrd="0" presId="urn:microsoft.com/office/officeart/2005/8/layout/vList5"/>
    <dgm:cxn modelId="{F0A39C62-A383-481B-B38B-1CF2F8BFB99F}" type="presParOf" srcId="{1CFE6E20-BA9E-4B58-A916-31F677A2EFFB}" destId="{4996A1F7-244A-49AB-8146-436ECB45E989}" srcOrd="0" destOrd="0" presId="urn:microsoft.com/office/officeart/2005/8/layout/vList5"/>
    <dgm:cxn modelId="{5F428E8E-19C1-46E6-8FC0-248BB5CE81D2}" type="presParOf" srcId="{4996A1F7-244A-49AB-8146-436ECB45E989}" destId="{CC063D25-03C9-4447-A6B2-4BDCAA4C5EF0}" srcOrd="0" destOrd="0" presId="urn:microsoft.com/office/officeart/2005/8/layout/vList5"/>
    <dgm:cxn modelId="{DC2937DC-B071-4B9D-91B3-68AE95392E33}" type="presParOf" srcId="{4996A1F7-244A-49AB-8146-436ECB45E989}" destId="{8B8358F9-128F-4AF7-AE10-069FD1A924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1C63CB2-0824-45FC-A7D7-3ADF7D1DE1F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B9F353B8-5479-4D4A-A9DC-EAE3AB7BD3E2}">
      <dgm:prSet phldrT="[Text]"/>
      <dgm:spPr/>
      <dgm:t>
        <a:bodyPr/>
        <a:lstStyle/>
        <a:p>
          <a:r>
            <a:rPr lang="en-GB" dirty="0" smtClean="0">
              <a:solidFill>
                <a:srgbClr val="000000"/>
              </a:solidFill>
            </a:rPr>
            <a:t>One general law on administrative procedures and a limited number of sector laws with special procedures</a:t>
          </a:r>
          <a:endParaRPr lang="en-GB" dirty="0"/>
        </a:p>
      </dgm:t>
    </dgm:pt>
    <dgm:pt modelId="{E0198346-B453-403A-AB2B-B065B34C6D1F}" type="parTrans" cxnId="{71BF7BCE-1EFC-400E-AD81-0D8D52963C69}">
      <dgm:prSet/>
      <dgm:spPr/>
      <dgm:t>
        <a:bodyPr/>
        <a:lstStyle/>
        <a:p>
          <a:endParaRPr lang="en-GB"/>
        </a:p>
      </dgm:t>
    </dgm:pt>
    <dgm:pt modelId="{8E6B3185-EAE2-4A1C-BADA-ED533979B736}" type="sibTrans" cxnId="{71BF7BCE-1EFC-400E-AD81-0D8D52963C69}">
      <dgm:prSet/>
      <dgm:spPr/>
      <dgm:t>
        <a:bodyPr/>
        <a:lstStyle/>
        <a:p>
          <a:endParaRPr lang="en-GB"/>
        </a:p>
      </dgm:t>
    </dgm:pt>
    <dgm:pt modelId="{43B32124-0465-4695-BB59-3FE7AC6AF023}">
      <dgm:prSet phldrT="[Text]"/>
      <dgm:spPr>
        <a:solidFill>
          <a:srgbClr val="33998F"/>
        </a:solidFill>
      </dgm:spPr>
      <dgm:t>
        <a:bodyPr/>
        <a:lstStyle/>
        <a:p>
          <a:r>
            <a:rPr lang="en-GB" dirty="0" smtClean="0"/>
            <a:t>Service delivery</a:t>
          </a:r>
          <a:endParaRPr lang="en-GB" dirty="0"/>
        </a:p>
      </dgm:t>
    </dgm:pt>
    <dgm:pt modelId="{AC115EB0-B180-459D-A298-733C633D25DD}" type="sibTrans" cxnId="{CB2E587D-012A-4F5C-9663-68EB8C49F2DA}">
      <dgm:prSet/>
      <dgm:spPr/>
      <dgm:t>
        <a:bodyPr/>
        <a:lstStyle/>
        <a:p>
          <a:endParaRPr lang="en-GB"/>
        </a:p>
      </dgm:t>
    </dgm:pt>
    <dgm:pt modelId="{1441BFBD-9664-41BE-8FFA-9603FAE0ED59}" type="parTrans" cxnId="{CB2E587D-012A-4F5C-9663-68EB8C49F2DA}">
      <dgm:prSet/>
      <dgm:spPr/>
      <dgm:t>
        <a:bodyPr/>
        <a:lstStyle/>
        <a:p>
          <a:endParaRPr lang="en-GB"/>
        </a:p>
      </dgm:t>
    </dgm:pt>
    <dgm:pt modelId="{1CFE6E20-BA9E-4B58-A916-31F677A2EFFB}" type="pres">
      <dgm:prSet presAssocID="{D1C63CB2-0824-45FC-A7D7-3ADF7D1DE1F8}" presName="Name0" presStyleCnt="0">
        <dgm:presLayoutVars>
          <dgm:dir/>
          <dgm:animLvl val="lvl"/>
          <dgm:resizeHandles val="exact"/>
        </dgm:presLayoutVars>
      </dgm:prSet>
      <dgm:spPr/>
      <dgm:t>
        <a:bodyPr/>
        <a:lstStyle/>
        <a:p>
          <a:endParaRPr lang="en-GB"/>
        </a:p>
      </dgm:t>
    </dgm:pt>
    <dgm:pt modelId="{4996A1F7-244A-49AB-8146-436ECB45E989}" type="pres">
      <dgm:prSet presAssocID="{43B32124-0465-4695-BB59-3FE7AC6AF023}" presName="linNode" presStyleCnt="0"/>
      <dgm:spPr/>
    </dgm:pt>
    <dgm:pt modelId="{CC063D25-03C9-4447-A6B2-4BDCAA4C5EF0}" type="pres">
      <dgm:prSet presAssocID="{43B32124-0465-4695-BB59-3FE7AC6AF023}" presName="parentText" presStyleLbl="node1" presStyleIdx="0" presStyleCnt="1" custScaleX="107735" custLinFactNeighborX="1347">
        <dgm:presLayoutVars>
          <dgm:chMax val="1"/>
          <dgm:bulletEnabled val="1"/>
        </dgm:presLayoutVars>
      </dgm:prSet>
      <dgm:spPr/>
      <dgm:t>
        <a:bodyPr/>
        <a:lstStyle/>
        <a:p>
          <a:endParaRPr lang="en-GB"/>
        </a:p>
      </dgm:t>
    </dgm:pt>
    <dgm:pt modelId="{8B8358F9-128F-4AF7-AE10-069FD1A924CB}" type="pres">
      <dgm:prSet presAssocID="{43B32124-0465-4695-BB59-3FE7AC6AF023}" presName="descendantText" presStyleLbl="alignAccFollowNode1" presStyleIdx="0" presStyleCnt="1" custScaleY="109615">
        <dgm:presLayoutVars>
          <dgm:bulletEnabled val="1"/>
        </dgm:presLayoutVars>
      </dgm:prSet>
      <dgm:spPr/>
      <dgm:t>
        <a:bodyPr/>
        <a:lstStyle/>
        <a:p>
          <a:endParaRPr lang="en-GB"/>
        </a:p>
      </dgm:t>
    </dgm:pt>
  </dgm:ptLst>
  <dgm:cxnLst>
    <dgm:cxn modelId="{9E9B6A91-ED3B-408D-9FCC-2D5ABA0F24E7}" type="presOf" srcId="{D1C63CB2-0824-45FC-A7D7-3ADF7D1DE1F8}" destId="{1CFE6E20-BA9E-4B58-A916-31F677A2EFFB}" srcOrd="0" destOrd="0" presId="urn:microsoft.com/office/officeart/2005/8/layout/vList5"/>
    <dgm:cxn modelId="{CB2E587D-012A-4F5C-9663-68EB8C49F2DA}" srcId="{D1C63CB2-0824-45FC-A7D7-3ADF7D1DE1F8}" destId="{43B32124-0465-4695-BB59-3FE7AC6AF023}" srcOrd="0" destOrd="0" parTransId="{1441BFBD-9664-41BE-8FFA-9603FAE0ED59}" sibTransId="{AC115EB0-B180-459D-A298-733C633D25DD}"/>
    <dgm:cxn modelId="{71BF7BCE-1EFC-400E-AD81-0D8D52963C69}" srcId="{43B32124-0465-4695-BB59-3FE7AC6AF023}" destId="{B9F353B8-5479-4D4A-A9DC-EAE3AB7BD3E2}" srcOrd="0" destOrd="0" parTransId="{E0198346-B453-403A-AB2B-B065B34C6D1F}" sibTransId="{8E6B3185-EAE2-4A1C-BADA-ED533979B736}"/>
    <dgm:cxn modelId="{F0945755-609B-4E34-B3EA-0A7F46E41A9E}" type="presOf" srcId="{B9F353B8-5479-4D4A-A9DC-EAE3AB7BD3E2}" destId="{8B8358F9-128F-4AF7-AE10-069FD1A924CB}" srcOrd="0" destOrd="0" presId="urn:microsoft.com/office/officeart/2005/8/layout/vList5"/>
    <dgm:cxn modelId="{6A7C64B7-C34E-42C0-9BCF-1E7EE08C389A}" type="presOf" srcId="{43B32124-0465-4695-BB59-3FE7AC6AF023}" destId="{CC063D25-03C9-4447-A6B2-4BDCAA4C5EF0}" srcOrd="0" destOrd="0" presId="urn:microsoft.com/office/officeart/2005/8/layout/vList5"/>
    <dgm:cxn modelId="{F2104869-DB46-4220-9924-57BFDC60D98D}" type="presParOf" srcId="{1CFE6E20-BA9E-4B58-A916-31F677A2EFFB}" destId="{4996A1F7-244A-49AB-8146-436ECB45E989}" srcOrd="0" destOrd="0" presId="urn:microsoft.com/office/officeart/2005/8/layout/vList5"/>
    <dgm:cxn modelId="{8978DC6E-D459-44D4-9272-4F231023F29A}" type="presParOf" srcId="{4996A1F7-244A-49AB-8146-436ECB45E989}" destId="{CC063D25-03C9-4447-A6B2-4BDCAA4C5EF0}" srcOrd="0" destOrd="0" presId="urn:microsoft.com/office/officeart/2005/8/layout/vList5"/>
    <dgm:cxn modelId="{11C20E4E-A65D-4BC9-934D-3BFF55FF4571}" type="presParOf" srcId="{4996A1F7-244A-49AB-8146-436ECB45E989}" destId="{8B8358F9-128F-4AF7-AE10-069FD1A924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1C63CB2-0824-45FC-A7D7-3ADF7D1DE1F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B9F353B8-5479-4D4A-A9DC-EAE3AB7BD3E2}">
      <dgm:prSet phldrT="[Text]"/>
      <dgm:spPr/>
      <dgm:t>
        <a:bodyPr/>
        <a:lstStyle/>
        <a:p>
          <a:r>
            <a:rPr lang="en-GB" dirty="0" smtClean="0">
              <a:solidFill>
                <a:srgbClr val="000000"/>
              </a:solidFill>
            </a:rPr>
            <a:t>The budget is formulated with comprehensive spending appropriations, consistent with the medium-term budgetary framework. As part of this, capital investment projects are subject to appropriate investment analysis and prioritised according to their overall final costs and benefits</a:t>
          </a:r>
          <a:endParaRPr lang="en-GB" dirty="0"/>
        </a:p>
      </dgm:t>
    </dgm:pt>
    <dgm:pt modelId="{E0198346-B453-403A-AB2B-B065B34C6D1F}" type="parTrans" cxnId="{71BF7BCE-1EFC-400E-AD81-0D8D52963C69}">
      <dgm:prSet/>
      <dgm:spPr/>
      <dgm:t>
        <a:bodyPr/>
        <a:lstStyle/>
        <a:p>
          <a:endParaRPr lang="en-GB"/>
        </a:p>
      </dgm:t>
    </dgm:pt>
    <dgm:pt modelId="{8E6B3185-EAE2-4A1C-BADA-ED533979B736}" type="sibTrans" cxnId="{71BF7BCE-1EFC-400E-AD81-0D8D52963C69}">
      <dgm:prSet/>
      <dgm:spPr/>
      <dgm:t>
        <a:bodyPr/>
        <a:lstStyle/>
        <a:p>
          <a:endParaRPr lang="en-GB"/>
        </a:p>
      </dgm:t>
    </dgm:pt>
    <dgm:pt modelId="{43B32124-0465-4695-BB59-3FE7AC6AF023}">
      <dgm:prSet phldrT="[Text]"/>
      <dgm:spPr>
        <a:solidFill>
          <a:srgbClr val="33998F"/>
        </a:solidFill>
      </dgm:spPr>
      <dgm:t>
        <a:bodyPr/>
        <a:lstStyle/>
        <a:p>
          <a:r>
            <a:rPr lang="en-GB" dirty="0" smtClean="0"/>
            <a:t>Public financial management</a:t>
          </a:r>
          <a:endParaRPr lang="en-GB" dirty="0"/>
        </a:p>
      </dgm:t>
    </dgm:pt>
    <dgm:pt modelId="{AC115EB0-B180-459D-A298-733C633D25DD}" type="sibTrans" cxnId="{CB2E587D-012A-4F5C-9663-68EB8C49F2DA}">
      <dgm:prSet/>
      <dgm:spPr/>
      <dgm:t>
        <a:bodyPr/>
        <a:lstStyle/>
        <a:p>
          <a:endParaRPr lang="en-GB"/>
        </a:p>
      </dgm:t>
    </dgm:pt>
    <dgm:pt modelId="{1441BFBD-9664-41BE-8FFA-9603FAE0ED59}" type="parTrans" cxnId="{CB2E587D-012A-4F5C-9663-68EB8C49F2DA}">
      <dgm:prSet/>
      <dgm:spPr/>
      <dgm:t>
        <a:bodyPr/>
        <a:lstStyle/>
        <a:p>
          <a:endParaRPr lang="en-GB"/>
        </a:p>
      </dgm:t>
    </dgm:pt>
    <dgm:pt modelId="{1CFE6E20-BA9E-4B58-A916-31F677A2EFFB}" type="pres">
      <dgm:prSet presAssocID="{D1C63CB2-0824-45FC-A7D7-3ADF7D1DE1F8}" presName="Name0" presStyleCnt="0">
        <dgm:presLayoutVars>
          <dgm:dir/>
          <dgm:animLvl val="lvl"/>
          <dgm:resizeHandles val="exact"/>
        </dgm:presLayoutVars>
      </dgm:prSet>
      <dgm:spPr/>
      <dgm:t>
        <a:bodyPr/>
        <a:lstStyle/>
        <a:p>
          <a:endParaRPr lang="en-GB"/>
        </a:p>
      </dgm:t>
    </dgm:pt>
    <dgm:pt modelId="{4996A1F7-244A-49AB-8146-436ECB45E989}" type="pres">
      <dgm:prSet presAssocID="{43B32124-0465-4695-BB59-3FE7AC6AF023}" presName="linNode" presStyleCnt="0"/>
      <dgm:spPr/>
    </dgm:pt>
    <dgm:pt modelId="{CC063D25-03C9-4447-A6B2-4BDCAA4C5EF0}" type="pres">
      <dgm:prSet presAssocID="{43B32124-0465-4695-BB59-3FE7AC6AF023}" presName="parentText" presStyleLbl="node1" presStyleIdx="0" presStyleCnt="1">
        <dgm:presLayoutVars>
          <dgm:chMax val="1"/>
          <dgm:bulletEnabled val="1"/>
        </dgm:presLayoutVars>
      </dgm:prSet>
      <dgm:spPr/>
      <dgm:t>
        <a:bodyPr/>
        <a:lstStyle/>
        <a:p>
          <a:endParaRPr lang="en-GB"/>
        </a:p>
      </dgm:t>
    </dgm:pt>
    <dgm:pt modelId="{8B8358F9-128F-4AF7-AE10-069FD1A924CB}" type="pres">
      <dgm:prSet presAssocID="{43B32124-0465-4695-BB59-3FE7AC6AF023}" presName="descendantText" presStyleLbl="alignAccFollowNode1" presStyleIdx="0" presStyleCnt="1" custScaleY="109615" custLinFactNeighborX="0" custLinFactNeighborY="-550">
        <dgm:presLayoutVars>
          <dgm:bulletEnabled val="1"/>
        </dgm:presLayoutVars>
      </dgm:prSet>
      <dgm:spPr/>
      <dgm:t>
        <a:bodyPr/>
        <a:lstStyle/>
        <a:p>
          <a:endParaRPr lang="en-GB"/>
        </a:p>
      </dgm:t>
    </dgm:pt>
  </dgm:ptLst>
  <dgm:cxnLst>
    <dgm:cxn modelId="{F8DDF398-D913-4530-B28A-6FDB62F9436C}" type="presOf" srcId="{B9F353B8-5479-4D4A-A9DC-EAE3AB7BD3E2}" destId="{8B8358F9-128F-4AF7-AE10-069FD1A924CB}" srcOrd="0" destOrd="0" presId="urn:microsoft.com/office/officeart/2005/8/layout/vList5"/>
    <dgm:cxn modelId="{CB2E587D-012A-4F5C-9663-68EB8C49F2DA}" srcId="{D1C63CB2-0824-45FC-A7D7-3ADF7D1DE1F8}" destId="{43B32124-0465-4695-BB59-3FE7AC6AF023}" srcOrd="0" destOrd="0" parTransId="{1441BFBD-9664-41BE-8FFA-9603FAE0ED59}" sibTransId="{AC115EB0-B180-459D-A298-733C633D25DD}"/>
    <dgm:cxn modelId="{71BF7BCE-1EFC-400E-AD81-0D8D52963C69}" srcId="{43B32124-0465-4695-BB59-3FE7AC6AF023}" destId="{B9F353B8-5479-4D4A-A9DC-EAE3AB7BD3E2}" srcOrd="0" destOrd="0" parTransId="{E0198346-B453-403A-AB2B-B065B34C6D1F}" sibTransId="{8E6B3185-EAE2-4A1C-BADA-ED533979B736}"/>
    <dgm:cxn modelId="{6294C8FB-D902-4218-B242-95AE9A9A56C3}" type="presOf" srcId="{43B32124-0465-4695-BB59-3FE7AC6AF023}" destId="{CC063D25-03C9-4447-A6B2-4BDCAA4C5EF0}" srcOrd="0" destOrd="0" presId="urn:microsoft.com/office/officeart/2005/8/layout/vList5"/>
    <dgm:cxn modelId="{A8BBC105-69FE-46B8-B039-399063849300}" type="presOf" srcId="{D1C63CB2-0824-45FC-A7D7-3ADF7D1DE1F8}" destId="{1CFE6E20-BA9E-4B58-A916-31F677A2EFFB}" srcOrd="0" destOrd="0" presId="urn:microsoft.com/office/officeart/2005/8/layout/vList5"/>
    <dgm:cxn modelId="{EF0DD9C7-3B76-4740-A3C8-17D2DBFAFE13}" type="presParOf" srcId="{1CFE6E20-BA9E-4B58-A916-31F677A2EFFB}" destId="{4996A1F7-244A-49AB-8146-436ECB45E989}" srcOrd="0" destOrd="0" presId="urn:microsoft.com/office/officeart/2005/8/layout/vList5"/>
    <dgm:cxn modelId="{24A29224-5091-48DA-975B-D64F56F78C2F}" type="presParOf" srcId="{4996A1F7-244A-49AB-8146-436ECB45E989}" destId="{CC063D25-03C9-4447-A6B2-4BDCAA4C5EF0}" srcOrd="0" destOrd="0" presId="urn:microsoft.com/office/officeart/2005/8/layout/vList5"/>
    <dgm:cxn modelId="{CF331EB1-C646-4655-BCA4-44ECD92CB3B0}" type="presParOf" srcId="{4996A1F7-244A-49AB-8146-436ECB45E989}" destId="{8B8358F9-128F-4AF7-AE10-069FD1A924C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11996" cy="493312"/>
          </a:xfrm>
          <a:prstGeom prst="rect">
            <a:avLst/>
          </a:prstGeom>
          <a:noFill/>
          <a:ln w="9525">
            <a:noFill/>
            <a:miter lim="800000"/>
            <a:headEnd/>
            <a:tailEnd/>
          </a:ln>
          <a:effectLst/>
        </p:spPr>
        <p:txBody>
          <a:bodyPr vert="horz" wrap="square" lIns="90606" tIns="45304" rIns="90606" bIns="45304"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04736" y="0"/>
            <a:ext cx="2911996" cy="493312"/>
          </a:xfrm>
          <a:prstGeom prst="rect">
            <a:avLst/>
          </a:prstGeom>
          <a:noFill/>
          <a:ln w="9525">
            <a:noFill/>
            <a:miter lim="800000"/>
            <a:headEnd/>
            <a:tailEnd/>
          </a:ln>
          <a:effectLst/>
        </p:spPr>
        <p:txBody>
          <a:bodyPr vert="horz" wrap="square" lIns="90606" tIns="45304" rIns="90606" bIns="45304"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360314"/>
            <a:ext cx="2911996" cy="493311"/>
          </a:xfrm>
          <a:prstGeom prst="rect">
            <a:avLst/>
          </a:prstGeom>
          <a:noFill/>
          <a:ln w="9525">
            <a:noFill/>
            <a:miter lim="800000"/>
            <a:headEnd/>
            <a:tailEnd/>
          </a:ln>
          <a:effectLst/>
        </p:spPr>
        <p:txBody>
          <a:bodyPr vert="horz" wrap="square" lIns="90606" tIns="45304" rIns="90606" bIns="45304"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04736" y="9360314"/>
            <a:ext cx="2911996" cy="493311"/>
          </a:xfrm>
          <a:prstGeom prst="rect">
            <a:avLst/>
          </a:prstGeom>
          <a:noFill/>
          <a:ln w="9525">
            <a:noFill/>
            <a:miter lim="800000"/>
            <a:headEnd/>
            <a:tailEnd/>
          </a:ln>
          <a:effectLst/>
        </p:spPr>
        <p:txBody>
          <a:bodyPr vert="horz" wrap="square" lIns="90606" tIns="45304" rIns="90606" bIns="45304"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11996" cy="493312"/>
          </a:xfrm>
          <a:prstGeom prst="rect">
            <a:avLst/>
          </a:prstGeom>
          <a:noFill/>
          <a:ln w="9525">
            <a:noFill/>
            <a:miter lim="800000"/>
            <a:headEnd/>
            <a:tailEnd/>
          </a:ln>
          <a:effectLst/>
        </p:spPr>
        <p:txBody>
          <a:bodyPr vert="horz" wrap="square" lIns="90606" tIns="45304" rIns="90606" bIns="45304"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04736" y="0"/>
            <a:ext cx="2911996" cy="493312"/>
          </a:xfrm>
          <a:prstGeom prst="rect">
            <a:avLst/>
          </a:prstGeom>
          <a:noFill/>
          <a:ln w="9525">
            <a:noFill/>
            <a:miter lim="800000"/>
            <a:headEnd/>
            <a:tailEnd/>
          </a:ln>
          <a:effectLst/>
        </p:spPr>
        <p:txBody>
          <a:bodyPr vert="horz" wrap="square" lIns="90606" tIns="45304" rIns="90606" bIns="45304"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1517" y="4680945"/>
            <a:ext cx="5375267" cy="4435076"/>
          </a:xfrm>
          <a:prstGeom prst="rect">
            <a:avLst/>
          </a:prstGeom>
          <a:noFill/>
          <a:ln w="9525">
            <a:noFill/>
            <a:miter lim="800000"/>
            <a:headEnd/>
            <a:tailEnd/>
          </a:ln>
          <a:effectLst/>
        </p:spPr>
        <p:txBody>
          <a:bodyPr vert="horz" wrap="square" lIns="90606" tIns="45304" rIns="90606" bIns="45304"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60314"/>
            <a:ext cx="2911996" cy="493311"/>
          </a:xfrm>
          <a:prstGeom prst="rect">
            <a:avLst/>
          </a:prstGeom>
          <a:noFill/>
          <a:ln w="9525">
            <a:noFill/>
            <a:miter lim="800000"/>
            <a:headEnd/>
            <a:tailEnd/>
          </a:ln>
          <a:effectLst/>
        </p:spPr>
        <p:txBody>
          <a:bodyPr vert="horz" wrap="square" lIns="90606" tIns="45304" rIns="90606" bIns="45304"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04736" y="9360314"/>
            <a:ext cx="2911996" cy="493311"/>
          </a:xfrm>
          <a:prstGeom prst="rect">
            <a:avLst/>
          </a:prstGeom>
          <a:noFill/>
          <a:ln w="9525">
            <a:noFill/>
            <a:miter lim="800000"/>
            <a:headEnd/>
            <a:tailEnd/>
          </a:ln>
          <a:effectLst/>
        </p:spPr>
        <p:txBody>
          <a:bodyPr vert="horz" wrap="square" lIns="90606" tIns="45304" rIns="90606" bIns="45304"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4707">
              <a:defRPr/>
            </a:pPr>
            <a:r>
              <a:rPr lang="en-GB" dirty="0" smtClean="0"/>
              <a:t>* </a:t>
            </a:r>
            <a:r>
              <a:rPr lang="en-GB" dirty="0" smtClean="0">
                <a:effectLst/>
              </a:rPr>
              <a:t>This designation is without prejudice to positions on status, and is in line with UNSCR 1244/1999 and the ICJ Opinion on the Kosovo declaration of independence.</a:t>
            </a:r>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a:t>
            </a:fld>
            <a:endParaRPr lang="en-GB"/>
          </a:p>
        </p:txBody>
      </p:sp>
    </p:spTree>
    <p:extLst>
      <p:ext uri="{BB962C8B-B14F-4D97-AF65-F5344CB8AC3E}">
        <p14:creationId xmlns:p14="http://schemas.microsoft.com/office/powerpoint/2010/main" val="3671821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buFontTx/>
              <a:buNone/>
              <a:defRPr/>
            </a:pPr>
            <a:r>
              <a:rPr lang="en-GB" altLang="en-US" sz="1400" b="1" i="0" dirty="0" smtClean="0"/>
              <a:t>Concretely: </a:t>
            </a:r>
          </a:p>
          <a:p>
            <a:pPr marL="0" indent="0" algn="just">
              <a:buFontTx/>
              <a:buNone/>
              <a:defRPr/>
            </a:pPr>
            <a:endParaRPr lang="en-GB" altLang="en-US" sz="400" b="1" i="0" dirty="0" smtClean="0"/>
          </a:p>
          <a:p>
            <a:pPr algn="just">
              <a:buClrTx/>
              <a:buFont typeface="Wingdings" panose="05000000000000000000" pitchFamily="2" charset="2"/>
              <a:buChar char="§"/>
              <a:defRPr/>
            </a:pPr>
            <a:r>
              <a:rPr lang="en-GB" altLang="en-US" sz="1200" i="0" dirty="0" smtClean="0"/>
              <a:t>Read the </a:t>
            </a:r>
            <a:r>
              <a:rPr lang="en-GB" altLang="en-US" sz="1200" b="1" i="0" dirty="0" smtClean="0"/>
              <a:t>Principles of Public Administration </a:t>
            </a:r>
            <a:r>
              <a:rPr lang="en-GB" altLang="en-US" sz="1200" i="0" dirty="0" smtClean="0"/>
              <a:t>(available on OECD/SIGMA website) to familiarise with the PAR policy framework</a:t>
            </a:r>
          </a:p>
          <a:p>
            <a:pPr algn="just">
              <a:buClrTx/>
              <a:buFont typeface="Wingdings" panose="05000000000000000000" pitchFamily="2" charset="2"/>
              <a:buChar char="§"/>
              <a:defRPr/>
            </a:pPr>
            <a:r>
              <a:rPr lang="en-GB" altLang="en-US" sz="1200" i="0" dirty="0" smtClean="0"/>
              <a:t>Read the </a:t>
            </a:r>
            <a:r>
              <a:rPr lang="en-GB" altLang="en-US" sz="1200" b="1" i="0" dirty="0" smtClean="0"/>
              <a:t>SIGMA assessment reports </a:t>
            </a:r>
            <a:r>
              <a:rPr lang="en-GB" altLang="en-US" sz="1200" i="0" dirty="0" smtClean="0"/>
              <a:t>(available on OECD/SIGMA website) to get an overall and detail view of the functioning of PA and the administrative environment you are working in</a:t>
            </a:r>
          </a:p>
          <a:p>
            <a:pPr algn="just">
              <a:buClrTx/>
              <a:buFont typeface="Wingdings" panose="05000000000000000000" pitchFamily="2" charset="2"/>
              <a:buChar char="§"/>
              <a:defRPr/>
            </a:pPr>
            <a:r>
              <a:rPr lang="en-GB" altLang="en-US" sz="1200" b="1" i="0" dirty="0" smtClean="0"/>
              <a:t>Read the country's PAR strategy </a:t>
            </a:r>
            <a:r>
              <a:rPr lang="en-GB" altLang="en-US" sz="1200" i="0" dirty="0" smtClean="0"/>
              <a:t>and available implementation reports.</a:t>
            </a:r>
          </a:p>
          <a:p>
            <a:pPr algn="just">
              <a:buClrTx/>
              <a:buFont typeface="Wingdings" panose="05000000000000000000" pitchFamily="2" charset="2"/>
              <a:buChar char="§"/>
              <a:defRPr/>
            </a:pPr>
            <a:r>
              <a:rPr lang="en-GB" altLang="en-US" sz="1200" i="0" dirty="0" smtClean="0"/>
              <a:t>Get well acquainted with the </a:t>
            </a:r>
            <a:r>
              <a:rPr lang="en-GB" altLang="en-US" sz="1200" b="1" i="0" dirty="0" smtClean="0"/>
              <a:t>procedural law/policy-making requirements </a:t>
            </a:r>
            <a:r>
              <a:rPr lang="en-GB" altLang="en-US" sz="1200" i="0" dirty="0" smtClean="0"/>
              <a:t>in the country</a:t>
            </a:r>
          </a:p>
          <a:p>
            <a:pPr algn="just">
              <a:buClrTx/>
              <a:buFont typeface="Wingdings" panose="05000000000000000000" pitchFamily="2" charset="2"/>
              <a:buChar char="§"/>
              <a:defRPr/>
            </a:pPr>
            <a:r>
              <a:rPr lang="en-GB" altLang="en-US" sz="1200" b="1" i="0" dirty="0" smtClean="0"/>
              <a:t>Liaise with PAR experts </a:t>
            </a:r>
            <a:r>
              <a:rPr lang="en-GB" altLang="en-US" sz="1200" i="0" dirty="0" smtClean="0"/>
              <a:t>(SIGMA and ongoing projects) to understand the main challenges in the administrative environment.</a:t>
            </a:r>
            <a:r>
              <a:rPr lang="en-GB" altLang="en-US" sz="1400" i="0" dirty="0" smtClean="0"/>
              <a:t> </a:t>
            </a:r>
          </a:p>
          <a:p>
            <a:endParaRPr lang="en-US" altLang="en-US" dirty="0" smtClean="0"/>
          </a:p>
        </p:txBody>
      </p:sp>
      <p:sp>
        <p:nvSpPr>
          <p:cNvPr id="327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35000" indent="-282692" eaLnBrk="0" hangingPunct="0">
              <a:spcBef>
                <a:spcPct val="30000"/>
              </a:spcBef>
              <a:defRPr sz="1200">
                <a:solidFill>
                  <a:schemeClr val="tx1"/>
                </a:solidFill>
                <a:latin typeface="Arial" charset="0"/>
                <a:ea typeface="ＭＳ Ｐゴシック" charset="-128"/>
              </a:defRPr>
            </a:lvl2pPr>
            <a:lvl3pPr marL="1130768" indent="-226153" eaLnBrk="0" hangingPunct="0">
              <a:spcBef>
                <a:spcPct val="30000"/>
              </a:spcBef>
              <a:defRPr sz="1200">
                <a:solidFill>
                  <a:schemeClr val="tx1"/>
                </a:solidFill>
                <a:latin typeface="Arial" charset="0"/>
                <a:ea typeface="ＭＳ Ｐゴシック" charset="-128"/>
              </a:defRPr>
            </a:lvl3pPr>
            <a:lvl4pPr marL="1583076" indent="-226153" eaLnBrk="0" hangingPunct="0">
              <a:spcBef>
                <a:spcPct val="30000"/>
              </a:spcBef>
              <a:defRPr sz="1200">
                <a:solidFill>
                  <a:schemeClr val="tx1"/>
                </a:solidFill>
                <a:latin typeface="Arial" charset="0"/>
                <a:ea typeface="ＭＳ Ｐゴシック" charset="-128"/>
              </a:defRPr>
            </a:lvl4pPr>
            <a:lvl5pPr marL="2035383" indent="-226153" eaLnBrk="0" hangingPunct="0">
              <a:spcBef>
                <a:spcPct val="30000"/>
              </a:spcBef>
              <a:defRPr sz="1200">
                <a:solidFill>
                  <a:schemeClr val="tx1"/>
                </a:solidFill>
                <a:latin typeface="Arial" charset="0"/>
                <a:ea typeface="ＭＳ Ｐゴシック" charset="-128"/>
              </a:defRPr>
            </a:lvl5pPr>
            <a:lvl6pPr marL="2487691" indent="-226153" eaLnBrk="0" fontAlgn="base" hangingPunct="0">
              <a:spcBef>
                <a:spcPct val="30000"/>
              </a:spcBef>
              <a:spcAft>
                <a:spcPct val="0"/>
              </a:spcAft>
              <a:defRPr sz="1200">
                <a:solidFill>
                  <a:schemeClr val="tx1"/>
                </a:solidFill>
                <a:latin typeface="Arial" charset="0"/>
                <a:ea typeface="ＭＳ Ｐゴシック" charset="-128"/>
              </a:defRPr>
            </a:lvl6pPr>
            <a:lvl7pPr marL="2939998" indent="-226153" eaLnBrk="0" fontAlgn="base" hangingPunct="0">
              <a:spcBef>
                <a:spcPct val="30000"/>
              </a:spcBef>
              <a:spcAft>
                <a:spcPct val="0"/>
              </a:spcAft>
              <a:defRPr sz="1200">
                <a:solidFill>
                  <a:schemeClr val="tx1"/>
                </a:solidFill>
                <a:latin typeface="Arial" charset="0"/>
                <a:ea typeface="ＭＳ Ｐゴシック" charset="-128"/>
              </a:defRPr>
            </a:lvl7pPr>
            <a:lvl8pPr marL="3392305" indent="-226153" eaLnBrk="0" fontAlgn="base" hangingPunct="0">
              <a:spcBef>
                <a:spcPct val="30000"/>
              </a:spcBef>
              <a:spcAft>
                <a:spcPct val="0"/>
              </a:spcAft>
              <a:defRPr sz="1200">
                <a:solidFill>
                  <a:schemeClr val="tx1"/>
                </a:solidFill>
                <a:latin typeface="Arial" charset="0"/>
                <a:ea typeface="ＭＳ Ｐゴシック" charset="-128"/>
              </a:defRPr>
            </a:lvl8pPr>
            <a:lvl9pPr marL="3844612" indent="-226153"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92F560CB-56A6-4C0C-AC6B-89132C3FACD6}" type="slidenum">
              <a:rPr lang="en-GB" altLang="en-US" smtClean="0"/>
              <a:pPr eaLnBrk="1" hangingPunct="1">
                <a:spcBef>
                  <a:spcPct val="0"/>
                </a:spcBef>
              </a:pPr>
              <a:t>21</a:t>
            </a:fld>
            <a:endParaRPr lang="en-GB" altLang="en-US" smtClean="0"/>
          </a:p>
        </p:txBody>
      </p:sp>
    </p:spTree>
    <p:extLst>
      <p:ext uri="{BB962C8B-B14F-4D97-AF65-F5344CB8AC3E}">
        <p14:creationId xmlns:p14="http://schemas.microsoft.com/office/powerpoint/2010/main" val="1865598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buFontTx/>
              <a:buNone/>
              <a:defRPr/>
            </a:pPr>
            <a:r>
              <a:rPr lang="en-GB" altLang="en-US" sz="1400" b="1" i="0" dirty="0" smtClean="0"/>
              <a:t>Concretely: </a:t>
            </a:r>
          </a:p>
          <a:p>
            <a:pPr marL="0" indent="0" algn="just">
              <a:buFontTx/>
              <a:buNone/>
              <a:defRPr/>
            </a:pPr>
            <a:endParaRPr lang="en-GB" altLang="en-US" sz="800" i="0" dirty="0" smtClean="0"/>
          </a:p>
          <a:p>
            <a:pPr algn="just">
              <a:buClrTx/>
              <a:buFont typeface="Wingdings" panose="05000000000000000000" pitchFamily="2" charset="2"/>
              <a:buChar char="§"/>
              <a:defRPr/>
            </a:pPr>
            <a:r>
              <a:rPr lang="en-GB" altLang="en-US" sz="1200" b="1" i="0" dirty="0" smtClean="0"/>
              <a:t>Avoid promoting specific administrative procedures </a:t>
            </a:r>
            <a:r>
              <a:rPr lang="en-GB" altLang="en-US" sz="1200" i="0" dirty="0" smtClean="0"/>
              <a:t>in a specific sector, if the country has adopted a modern Law on General Administrative Procedures; if necessary, </a:t>
            </a:r>
            <a:r>
              <a:rPr lang="en-GB" altLang="en-US" sz="1200" b="1" i="0" dirty="0" smtClean="0"/>
              <a:t>ensure consistency </a:t>
            </a:r>
            <a:r>
              <a:rPr lang="en-GB" altLang="en-US" sz="1200" i="0" dirty="0" smtClean="0"/>
              <a:t>between general and special administrative procedures</a:t>
            </a:r>
          </a:p>
          <a:p>
            <a:pPr algn="just">
              <a:buClrTx/>
              <a:buFont typeface="Wingdings" panose="05000000000000000000" pitchFamily="2" charset="2"/>
              <a:buChar char="§"/>
              <a:defRPr/>
            </a:pPr>
            <a:r>
              <a:rPr lang="en-GB" altLang="en-US" sz="1200" b="1" i="0" dirty="0" smtClean="0"/>
              <a:t>Avoid supporting creation of agencies</a:t>
            </a:r>
            <a:r>
              <a:rPr lang="en-GB" altLang="en-US" sz="1200" i="0" dirty="0" smtClean="0"/>
              <a:t> unless clear accountability and reporting lines to parent institutions are ensured</a:t>
            </a:r>
          </a:p>
          <a:p>
            <a:pPr algn="just">
              <a:buClrTx/>
              <a:buFont typeface="Wingdings" panose="05000000000000000000" pitchFamily="2" charset="2"/>
              <a:buChar char="§"/>
              <a:defRPr/>
            </a:pPr>
            <a:r>
              <a:rPr lang="en-GB" altLang="en-US" sz="1200" i="0" dirty="0" smtClean="0"/>
              <a:t>Do not promote specific </a:t>
            </a:r>
            <a:r>
              <a:rPr lang="en-GB" altLang="en-US" sz="1200" b="1" i="0" dirty="0" smtClean="0"/>
              <a:t>salary top-up schemes </a:t>
            </a:r>
            <a:r>
              <a:rPr lang="en-GB" altLang="en-US" sz="1200" i="0" dirty="0" smtClean="0"/>
              <a:t>for specific groups of civil servants</a:t>
            </a:r>
            <a:endParaRPr lang="en-GB" altLang="en-US" sz="1200" b="1" i="0" dirty="0" smtClean="0"/>
          </a:p>
          <a:p>
            <a:pPr marL="0" indent="0" algn="just">
              <a:buClrTx/>
              <a:buFontTx/>
              <a:buNone/>
              <a:defRPr/>
            </a:pPr>
            <a:endParaRPr lang="en-GB" altLang="en-US" sz="1200" i="0" dirty="0" smtClean="0"/>
          </a:p>
          <a:p>
            <a:endParaRPr lang="en-US" altLang="en-US" dirty="0" smtClean="0"/>
          </a:p>
        </p:txBody>
      </p:sp>
      <p:sp>
        <p:nvSpPr>
          <p:cNvPr id="3379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35000" indent="-282692" eaLnBrk="0" hangingPunct="0">
              <a:spcBef>
                <a:spcPct val="30000"/>
              </a:spcBef>
              <a:defRPr sz="1200">
                <a:solidFill>
                  <a:schemeClr val="tx1"/>
                </a:solidFill>
                <a:latin typeface="Arial" charset="0"/>
                <a:ea typeface="ＭＳ Ｐゴシック" charset="-128"/>
              </a:defRPr>
            </a:lvl2pPr>
            <a:lvl3pPr marL="1130768" indent="-226153" eaLnBrk="0" hangingPunct="0">
              <a:spcBef>
                <a:spcPct val="30000"/>
              </a:spcBef>
              <a:defRPr sz="1200">
                <a:solidFill>
                  <a:schemeClr val="tx1"/>
                </a:solidFill>
                <a:latin typeface="Arial" charset="0"/>
                <a:ea typeface="ＭＳ Ｐゴシック" charset="-128"/>
              </a:defRPr>
            </a:lvl3pPr>
            <a:lvl4pPr marL="1583076" indent="-226153" eaLnBrk="0" hangingPunct="0">
              <a:spcBef>
                <a:spcPct val="30000"/>
              </a:spcBef>
              <a:defRPr sz="1200">
                <a:solidFill>
                  <a:schemeClr val="tx1"/>
                </a:solidFill>
                <a:latin typeface="Arial" charset="0"/>
                <a:ea typeface="ＭＳ Ｐゴシック" charset="-128"/>
              </a:defRPr>
            </a:lvl4pPr>
            <a:lvl5pPr marL="2035383" indent="-226153" eaLnBrk="0" hangingPunct="0">
              <a:spcBef>
                <a:spcPct val="30000"/>
              </a:spcBef>
              <a:defRPr sz="1200">
                <a:solidFill>
                  <a:schemeClr val="tx1"/>
                </a:solidFill>
                <a:latin typeface="Arial" charset="0"/>
                <a:ea typeface="ＭＳ Ｐゴシック" charset="-128"/>
              </a:defRPr>
            </a:lvl5pPr>
            <a:lvl6pPr marL="2487691" indent="-226153" eaLnBrk="0" fontAlgn="base" hangingPunct="0">
              <a:spcBef>
                <a:spcPct val="30000"/>
              </a:spcBef>
              <a:spcAft>
                <a:spcPct val="0"/>
              </a:spcAft>
              <a:defRPr sz="1200">
                <a:solidFill>
                  <a:schemeClr val="tx1"/>
                </a:solidFill>
                <a:latin typeface="Arial" charset="0"/>
                <a:ea typeface="ＭＳ Ｐゴシック" charset="-128"/>
              </a:defRPr>
            </a:lvl6pPr>
            <a:lvl7pPr marL="2939998" indent="-226153" eaLnBrk="0" fontAlgn="base" hangingPunct="0">
              <a:spcBef>
                <a:spcPct val="30000"/>
              </a:spcBef>
              <a:spcAft>
                <a:spcPct val="0"/>
              </a:spcAft>
              <a:defRPr sz="1200">
                <a:solidFill>
                  <a:schemeClr val="tx1"/>
                </a:solidFill>
                <a:latin typeface="Arial" charset="0"/>
                <a:ea typeface="ＭＳ Ｐゴシック" charset="-128"/>
              </a:defRPr>
            </a:lvl7pPr>
            <a:lvl8pPr marL="3392305" indent="-226153" eaLnBrk="0" fontAlgn="base" hangingPunct="0">
              <a:spcBef>
                <a:spcPct val="30000"/>
              </a:spcBef>
              <a:spcAft>
                <a:spcPct val="0"/>
              </a:spcAft>
              <a:defRPr sz="1200">
                <a:solidFill>
                  <a:schemeClr val="tx1"/>
                </a:solidFill>
                <a:latin typeface="Arial" charset="0"/>
                <a:ea typeface="ＭＳ Ｐゴシック" charset="-128"/>
              </a:defRPr>
            </a:lvl8pPr>
            <a:lvl9pPr marL="3844612" indent="-226153"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E51047A0-948E-4D26-9C28-BE05F02F7E70}" type="slidenum">
              <a:rPr lang="en-GB" altLang="en-US" smtClean="0"/>
              <a:pPr eaLnBrk="1" hangingPunct="1">
                <a:spcBef>
                  <a:spcPct val="0"/>
                </a:spcBef>
              </a:pPr>
              <a:t>22</a:t>
            </a:fld>
            <a:endParaRPr lang="en-GB" altLang="en-US" smtClean="0"/>
          </a:p>
        </p:txBody>
      </p:sp>
    </p:spTree>
    <p:extLst>
      <p:ext uri="{BB962C8B-B14F-4D97-AF65-F5344CB8AC3E}">
        <p14:creationId xmlns:p14="http://schemas.microsoft.com/office/powerpoint/2010/main" val="3361348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buFontTx/>
              <a:buNone/>
              <a:defRPr/>
            </a:pPr>
            <a:r>
              <a:rPr lang="en-GB" altLang="en-US" sz="1400" b="1" i="0" dirty="0" smtClean="0"/>
              <a:t>Concretely: </a:t>
            </a:r>
          </a:p>
          <a:p>
            <a:pPr marL="0" indent="0" algn="just">
              <a:buFontTx/>
              <a:buNone/>
              <a:defRPr/>
            </a:pPr>
            <a:endParaRPr lang="en-GB" altLang="en-US" sz="800" i="0" dirty="0" smtClean="0"/>
          </a:p>
          <a:p>
            <a:pPr algn="just">
              <a:buClrTx/>
              <a:buFont typeface="Wingdings" panose="05000000000000000000" pitchFamily="2" charset="2"/>
              <a:buChar char="§"/>
              <a:defRPr/>
            </a:pPr>
            <a:r>
              <a:rPr lang="en-GB" altLang="en-US" sz="1200" i="0" dirty="0" smtClean="0"/>
              <a:t>Before supporting the beneficiaries with law/policy drafting, support them with preparation of </a:t>
            </a:r>
            <a:r>
              <a:rPr lang="en-GB" altLang="en-US" sz="1200" b="1" i="0" dirty="0" smtClean="0"/>
              <a:t>problem analysis</a:t>
            </a:r>
            <a:r>
              <a:rPr lang="en-GB" altLang="en-US" sz="1200" i="0" dirty="0" smtClean="0"/>
              <a:t>, of </a:t>
            </a:r>
            <a:r>
              <a:rPr lang="en-GB" altLang="en-US" sz="1200" b="1" i="0" dirty="0" smtClean="0"/>
              <a:t>policy options</a:t>
            </a:r>
            <a:r>
              <a:rPr lang="en-GB" altLang="en-US" sz="1200" i="0" dirty="0" smtClean="0"/>
              <a:t>, of fiscal and socio-economic </a:t>
            </a:r>
            <a:r>
              <a:rPr lang="en-GB" altLang="en-US" sz="1200" b="1" i="0" dirty="0" smtClean="0"/>
              <a:t>impact assessments</a:t>
            </a:r>
            <a:r>
              <a:rPr lang="en-GB" altLang="en-US" sz="1200" i="0" dirty="0" smtClean="0"/>
              <a:t>, </a:t>
            </a:r>
            <a:r>
              <a:rPr lang="en-GB" altLang="en-US" sz="1200" b="1" i="0" dirty="0" smtClean="0"/>
              <a:t>estimation of costs of implementation, </a:t>
            </a:r>
            <a:r>
              <a:rPr lang="en-GB" altLang="en-US" sz="1200" i="0" dirty="0" smtClean="0"/>
              <a:t>identification of </a:t>
            </a:r>
            <a:r>
              <a:rPr lang="en-GB" altLang="en-US" sz="1200" b="1" i="0" dirty="0" smtClean="0"/>
              <a:t>indicators </a:t>
            </a:r>
            <a:r>
              <a:rPr lang="en-GB" altLang="en-US" sz="1200" i="0" dirty="0" smtClean="0"/>
              <a:t>to assess the achievement of objectives</a:t>
            </a:r>
            <a:endParaRPr lang="en-GB" altLang="en-US" sz="1200" b="1" i="0" dirty="0" smtClean="0"/>
          </a:p>
          <a:p>
            <a:pPr algn="just">
              <a:buClrTx/>
              <a:buFont typeface="Wingdings" panose="05000000000000000000" pitchFamily="2" charset="2"/>
              <a:buChar char="§"/>
              <a:defRPr/>
            </a:pPr>
            <a:r>
              <a:rPr lang="en-GB" altLang="en-US" sz="1200" i="0" dirty="0" smtClean="0"/>
              <a:t>Support beneficiaries  with conducting </a:t>
            </a:r>
            <a:r>
              <a:rPr lang="en-GB" altLang="en-US" sz="1200" b="1" i="0" dirty="0" smtClean="0"/>
              <a:t>inter-ministerial consultations</a:t>
            </a:r>
          </a:p>
          <a:p>
            <a:pPr algn="just">
              <a:buClrTx/>
              <a:buFont typeface="Wingdings" panose="05000000000000000000" pitchFamily="2" charset="2"/>
              <a:buChar char="§"/>
              <a:defRPr/>
            </a:pPr>
            <a:r>
              <a:rPr lang="en-GB" altLang="en-US" sz="1200" i="0" dirty="0" smtClean="0"/>
              <a:t>Support beneficiaries with conducting </a:t>
            </a:r>
            <a:r>
              <a:rPr lang="en-GB" altLang="en-US" sz="1200" b="1" i="0" dirty="0" smtClean="0"/>
              <a:t>public consultations </a:t>
            </a:r>
            <a:r>
              <a:rPr lang="en-GB" altLang="en-US" sz="1200" i="0" dirty="0" smtClean="0"/>
              <a:t>at the right time of the process, allowing sufficient time for comments</a:t>
            </a:r>
          </a:p>
          <a:p>
            <a:pPr algn="just">
              <a:buClrTx/>
              <a:buFont typeface="Wingdings" panose="05000000000000000000" pitchFamily="2" charset="2"/>
              <a:buChar char="§"/>
              <a:defRPr/>
            </a:pPr>
            <a:r>
              <a:rPr lang="en-GB" altLang="en-US" sz="1200" i="0" dirty="0" smtClean="0"/>
              <a:t>Help to ensure that </a:t>
            </a:r>
            <a:r>
              <a:rPr lang="en-GB" altLang="en-US" sz="1200" b="1" i="0" dirty="0" smtClean="0"/>
              <a:t>reports of stakeholder consultations</a:t>
            </a:r>
            <a:r>
              <a:rPr lang="en-GB" altLang="en-US" sz="1200" i="0" dirty="0" smtClean="0"/>
              <a:t> are provided to decision-makers together with draft policy and legislative proposals</a:t>
            </a:r>
          </a:p>
          <a:p>
            <a:pPr algn="just">
              <a:buClrTx/>
              <a:buFont typeface="Wingdings" panose="05000000000000000000" pitchFamily="2" charset="2"/>
              <a:buChar char="§"/>
              <a:defRPr/>
            </a:pPr>
            <a:r>
              <a:rPr lang="en-GB" altLang="en-US" sz="1200" i="0" dirty="0" smtClean="0"/>
              <a:t>Advise and support preparation on reports on implementation of policies because this strengthens ownership </a:t>
            </a:r>
          </a:p>
          <a:p>
            <a:endParaRPr lang="en-US" altLang="en-US" dirty="0" smtClean="0"/>
          </a:p>
        </p:txBody>
      </p:sp>
      <p:sp>
        <p:nvSpPr>
          <p:cNvPr id="348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35000" indent="-282692" eaLnBrk="0" hangingPunct="0">
              <a:spcBef>
                <a:spcPct val="30000"/>
              </a:spcBef>
              <a:defRPr sz="1200">
                <a:solidFill>
                  <a:schemeClr val="tx1"/>
                </a:solidFill>
                <a:latin typeface="Arial" charset="0"/>
                <a:ea typeface="ＭＳ Ｐゴシック" charset="-128"/>
              </a:defRPr>
            </a:lvl2pPr>
            <a:lvl3pPr marL="1130768" indent="-226153" eaLnBrk="0" hangingPunct="0">
              <a:spcBef>
                <a:spcPct val="30000"/>
              </a:spcBef>
              <a:defRPr sz="1200">
                <a:solidFill>
                  <a:schemeClr val="tx1"/>
                </a:solidFill>
                <a:latin typeface="Arial" charset="0"/>
                <a:ea typeface="ＭＳ Ｐゴシック" charset="-128"/>
              </a:defRPr>
            </a:lvl3pPr>
            <a:lvl4pPr marL="1583076" indent="-226153" eaLnBrk="0" hangingPunct="0">
              <a:spcBef>
                <a:spcPct val="30000"/>
              </a:spcBef>
              <a:defRPr sz="1200">
                <a:solidFill>
                  <a:schemeClr val="tx1"/>
                </a:solidFill>
                <a:latin typeface="Arial" charset="0"/>
                <a:ea typeface="ＭＳ Ｐゴシック" charset="-128"/>
              </a:defRPr>
            </a:lvl4pPr>
            <a:lvl5pPr marL="2035383" indent="-226153" eaLnBrk="0" hangingPunct="0">
              <a:spcBef>
                <a:spcPct val="30000"/>
              </a:spcBef>
              <a:defRPr sz="1200">
                <a:solidFill>
                  <a:schemeClr val="tx1"/>
                </a:solidFill>
                <a:latin typeface="Arial" charset="0"/>
                <a:ea typeface="ＭＳ Ｐゴシック" charset="-128"/>
              </a:defRPr>
            </a:lvl5pPr>
            <a:lvl6pPr marL="2487691" indent="-226153" eaLnBrk="0" fontAlgn="base" hangingPunct="0">
              <a:spcBef>
                <a:spcPct val="30000"/>
              </a:spcBef>
              <a:spcAft>
                <a:spcPct val="0"/>
              </a:spcAft>
              <a:defRPr sz="1200">
                <a:solidFill>
                  <a:schemeClr val="tx1"/>
                </a:solidFill>
                <a:latin typeface="Arial" charset="0"/>
                <a:ea typeface="ＭＳ Ｐゴシック" charset="-128"/>
              </a:defRPr>
            </a:lvl6pPr>
            <a:lvl7pPr marL="2939998" indent="-226153" eaLnBrk="0" fontAlgn="base" hangingPunct="0">
              <a:spcBef>
                <a:spcPct val="30000"/>
              </a:spcBef>
              <a:spcAft>
                <a:spcPct val="0"/>
              </a:spcAft>
              <a:defRPr sz="1200">
                <a:solidFill>
                  <a:schemeClr val="tx1"/>
                </a:solidFill>
                <a:latin typeface="Arial" charset="0"/>
                <a:ea typeface="ＭＳ Ｐゴシック" charset="-128"/>
              </a:defRPr>
            </a:lvl7pPr>
            <a:lvl8pPr marL="3392305" indent="-226153" eaLnBrk="0" fontAlgn="base" hangingPunct="0">
              <a:spcBef>
                <a:spcPct val="30000"/>
              </a:spcBef>
              <a:spcAft>
                <a:spcPct val="0"/>
              </a:spcAft>
              <a:defRPr sz="1200">
                <a:solidFill>
                  <a:schemeClr val="tx1"/>
                </a:solidFill>
                <a:latin typeface="Arial" charset="0"/>
                <a:ea typeface="ＭＳ Ｐゴシック" charset="-128"/>
              </a:defRPr>
            </a:lvl8pPr>
            <a:lvl9pPr marL="3844612" indent="-226153"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8F431D56-D326-4567-B34A-B685AA3AA99D}" type="slidenum">
              <a:rPr lang="en-GB" altLang="en-US" smtClean="0"/>
              <a:pPr eaLnBrk="1" hangingPunct="1">
                <a:spcBef>
                  <a:spcPct val="0"/>
                </a:spcBef>
              </a:pPr>
              <a:t>23</a:t>
            </a:fld>
            <a:endParaRPr lang="en-GB" altLang="en-US" smtClean="0"/>
          </a:p>
        </p:txBody>
      </p:sp>
    </p:spTree>
    <p:extLst>
      <p:ext uri="{BB962C8B-B14F-4D97-AF65-F5344CB8AC3E}">
        <p14:creationId xmlns:p14="http://schemas.microsoft.com/office/powerpoint/2010/main" val="934483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a:t>Use best expertise to assist on the Twinning Fiche description.</a:t>
            </a:r>
            <a:endParaRPr lang="da-DK" dirty="0"/>
          </a:p>
        </p:txBody>
      </p:sp>
      <p:sp>
        <p:nvSpPr>
          <p:cNvPr id="4" name="Pladsholder til slidenummer 3"/>
          <p:cNvSpPr>
            <a:spLocks noGrp="1"/>
          </p:cNvSpPr>
          <p:nvPr>
            <p:ph type="sldNum" sz="quarter" idx="10"/>
          </p:nvPr>
        </p:nvSpPr>
        <p:spPr/>
        <p:txBody>
          <a:bodyPr/>
          <a:lstStyle/>
          <a:p>
            <a:fld id="{09A25738-5FF5-4D1F-B940-01F9ABEEBCC8}" type="slidenum">
              <a:rPr lang="en-GB" smtClean="0"/>
              <a:t>24</a:t>
            </a:fld>
            <a:endParaRPr lang="en-GB"/>
          </a:p>
        </p:txBody>
      </p:sp>
    </p:spTree>
    <p:extLst>
      <p:ext uri="{BB962C8B-B14F-4D97-AF65-F5344CB8AC3E}">
        <p14:creationId xmlns:p14="http://schemas.microsoft.com/office/powerpoint/2010/main" val="11856158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Pages 22-38 is a detailed review</a:t>
            </a:r>
            <a:r>
              <a:rPr lang="en-GB" baseline="0" dirty="0" smtClean="0"/>
              <a:t> on cost items and could be skipped for certain audiences.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32</a:t>
            </a:fld>
            <a:endParaRPr lang="en-GB"/>
          </a:p>
        </p:txBody>
      </p:sp>
    </p:spTree>
    <p:extLst>
      <p:ext uri="{BB962C8B-B14F-4D97-AF65-F5344CB8AC3E}">
        <p14:creationId xmlns:p14="http://schemas.microsoft.com/office/powerpoint/2010/main" val="2795747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asked WHY we changes the system for compensating</a:t>
            </a:r>
            <a:r>
              <a:rPr lang="en-GB" baseline="0" dirty="0" smtClean="0"/>
              <a:t> costs for developing Work-plan before Contract signature. This was clearly unacceptable to DG BUDGET who would only exceptionally accept to pay RTA/PC Counterpart training costs if appearing before contract signature. Instead we now </a:t>
            </a:r>
            <a:r>
              <a:rPr lang="en-GB" baseline="0" dirty="0" err="1" smtClean="0"/>
              <a:t>compesate</a:t>
            </a:r>
            <a:r>
              <a:rPr lang="en-GB" baseline="0" dirty="0" smtClean="0"/>
              <a:t> the PL (and component leaders and a support staff if relevant) in a capacity as Short Term experts to come to the country and develop the rolling work-plan AFTER the contract is signed only. </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33</a:t>
            </a:fld>
            <a:endParaRPr lang="en-GB"/>
          </a:p>
        </p:txBody>
      </p:sp>
    </p:spTree>
    <p:extLst>
      <p:ext uri="{BB962C8B-B14F-4D97-AF65-F5344CB8AC3E}">
        <p14:creationId xmlns:p14="http://schemas.microsoft.com/office/powerpoint/2010/main" val="4071851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When reformatting</a:t>
            </a:r>
            <a:r>
              <a:rPr lang="en-GB" baseline="0" dirty="0" smtClean="0"/>
              <a:t> the Manual the link has unfortunately </a:t>
            </a:r>
            <a:r>
              <a:rPr lang="en-GB" baseline="0" smtClean="0"/>
              <a:t>been deleted</a:t>
            </a:r>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34</a:t>
            </a:fld>
            <a:endParaRPr lang="en-GB"/>
          </a:p>
        </p:txBody>
      </p:sp>
    </p:spTree>
    <p:extLst>
      <p:ext uri="{BB962C8B-B14F-4D97-AF65-F5344CB8AC3E}">
        <p14:creationId xmlns:p14="http://schemas.microsoft.com/office/powerpoint/2010/main" val="7489460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DG BUDGET required on having these details included. We are discussing</a:t>
            </a:r>
            <a:r>
              <a:rPr lang="en-GB" baseline="0" dirty="0" smtClean="0"/>
              <a:t> the potential un-fair impact of one element with our legal unit.</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35</a:t>
            </a:fld>
            <a:endParaRPr lang="en-GB"/>
          </a:p>
        </p:txBody>
      </p:sp>
    </p:spTree>
    <p:extLst>
      <p:ext uri="{BB962C8B-B14F-4D97-AF65-F5344CB8AC3E}">
        <p14:creationId xmlns:p14="http://schemas.microsoft.com/office/powerpoint/2010/main" val="840349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633" indent="-169633">
              <a:buFont typeface="Arial" charset="0"/>
              <a:buChar char="•"/>
            </a:pPr>
            <a:r>
              <a:rPr lang="en-GB" dirty="0" smtClean="0"/>
              <a:t>It is to be</a:t>
            </a:r>
            <a:r>
              <a:rPr lang="en-GB" baseline="0" dirty="0" smtClean="0"/>
              <a:t> noted that fixing travel allowance for the full life time of the project will all others conditions alike increase this unit cost. And to separate unit cost establishment from purchase</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37</a:t>
            </a:fld>
            <a:endParaRPr lang="en-GB"/>
          </a:p>
        </p:txBody>
      </p:sp>
    </p:spTree>
    <p:extLst>
      <p:ext uri="{BB962C8B-B14F-4D97-AF65-F5344CB8AC3E}">
        <p14:creationId xmlns:p14="http://schemas.microsoft.com/office/powerpoint/2010/main" val="8475195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Please</a:t>
            </a:r>
            <a:r>
              <a:rPr lang="en-GB" baseline="0" dirty="0" smtClean="0"/>
              <a:t> note that a number of EU MS has expressed that the 75% compensation will lead to difficulties to find RTAs for certain countries. We however note that this compensation by all reference calculations made is still better than for any EU Official in EUDs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38</a:t>
            </a:fld>
            <a:endParaRPr lang="en-GB"/>
          </a:p>
        </p:txBody>
      </p:sp>
    </p:spTree>
    <p:extLst>
      <p:ext uri="{BB962C8B-B14F-4D97-AF65-F5344CB8AC3E}">
        <p14:creationId xmlns:p14="http://schemas.microsoft.com/office/powerpoint/2010/main" val="842969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ChangeArrowheads="1" noTextEdit="1"/>
          </p:cNvSpPr>
          <p:nvPr>
            <p:ph type="sldImg"/>
          </p:nvPr>
        </p:nvSpPr>
        <p:spPr>
          <a:ln/>
        </p:spPr>
      </p:sp>
      <p:sp>
        <p:nvSpPr>
          <p:cNvPr id="153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nl-NL" dirty="0" smtClean="0"/>
              <a:t>Public</a:t>
            </a:r>
            <a:r>
              <a:rPr lang="en-GB" altLang="nl-NL" baseline="0" dirty="0" smtClean="0"/>
              <a:t> administration is internally: Institutions, public servants, systems (IT, etc.), procedures (for </a:t>
            </a:r>
            <a:r>
              <a:rPr lang="en-GB" altLang="nl-NL" baseline="0" dirty="0" err="1" smtClean="0"/>
              <a:t>preapring</a:t>
            </a:r>
            <a:r>
              <a:rPr lang="en-GB" altLang="nl-NL" baseline="0" dirty="0" smtClean="0"/>
              <a:t> policies, legislation, budgeting, assistance design)</a:t>
            </a:r>
          </a:p>
          <a:p>
            <a:r>
              <a:rPr lang="en-GB" altLang="nl-NL" baseline="0" dirty="0" smtClean="0"/>
              <a:t>External face of public administration: Accountability, service delivery</a:t>
            </a:r>
          </a:p>
          <a:p>
            <a:endParaRPr lang="en-GB" altLang="nl-NL" dirty="0" smtClean="0"/>
          </a:p>
          <a:p>
            <a:endParaRPr lang="en-GB" altLang="nl-NL" dirty="0" smtClean="0"/>
          </a:p>
        </p:txBody>
      </p:sp>
      <p:sp>
        <p:nvSpPr>
          <p:cNvPr id="153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734993" indent="-282689">
              <a:spcBef>
                <a:spcPct val="30000"/>
              </a:spcBef>
              <a:defRPr sz="1200">
                <a:solidFill>
                  <a:schemeClr val="tx1"/>
                </a:solidFill>
                <a:latin typeface="Arial" charset="0"/>
                <a:ea typeface="ＭＳ Ｐゴシック" charset="-128"/>
              </a:defRPr>
            </a:lvl2pPr>
            <a:lvl3pPr marL="1130757" indent="-226151">
              <a:spcBef>
                <a:spcPct val="30000"/>
              </a:spcBef>
              <a:defRPr sz="1200">
                <a:solidFill>
                  <a:schemeClr val="tx1"/>
                </a:solidFill>
                <a:latin typeface="Arial" charset="0"/>
                <a:ea typeface="ＭＳ Ｐゴシック" charset="-128"/>
              </a:defRPr>
            </a:lvl3pPr>
            <a:lvl4pPr marL="1583060" indent="-226151">
              <a:spcBef>
                <a:spcPct val="30000"/>
              </a:spcBef>
              <a:defRPr sz="1200">
                <a:solidFill>
                  <a:schemeClr val="tx1"/>
                </a:solidFill>
                <a:latin typeface="Arial" charset="0"/>
                <a:ea typeface="ＭＳ Ｐゴシック" charset="-128"/>
              </a:defRPr>
            </a:lvl4pPr>
            <a:lvl5pPr marL="2035363" indent="-226151">
              <a:spcBef>
                <a:spcPct val="30000"/>
              </a:spcBef>
              <a:defRPr sz="1200">
                <a:solidFill>
                  <a:schemeClr val="tx1"/>
                </a:solidFill>
                <a:latin typeface="Arial" charset="0"/>
                <a:ea typeface="ＭＳ Ｐゴシック" charset="-128"/>
              </a:defRPr>
            </a:lvl5pPr>
            <a:lvl6pPr marL="2487665" indent="-226151" eaLnBrk="0" fontAlgn="base" hangingPunct="0">
              <a:spcBef>
                <a:spcPct val="30000"/>
              </a:spcBef>
              <a:spcAft>
                <a:spcPct val="0"/>
              </a:spcAft>
              <a:defRPr sz="1200">
                <a:solidFill>
                  <a:schemeClr val="tx1"/>
                </a:solidFill>
                <a:latin typeface="Arial" charset="0"/>
                <a:ea typeface="ＭＳ Ｐゴシック" charset="-128"/>
              </a:defRPr>
            </a:lvl6pPr>
            <a:lvl7pPr marL="2939968" indent="-226151" eaLnBrk="0" fontAlgn="base" hangingPunct="0">
              <a:spcBef>
                <a:spcPct val="30000"/>
              </a:spcBef>
              <a:spcAft>
                <a:spcPct val="0"/>
              </a:spcAft>
              <a:defRPr sz="1200">
                <a:solidFill>
                  <a:schemeClr val="tx1"/>
                </a:solidFill>
                <a:latin typeface="Arial" charset="0"/>
                <a:ea typeface="ＭＳ Ｐゴシック" charset="-128"/>
              </a:defRPr>
            </a:lvl7pPr>
            <a:lvl8pPr marL="3392272" indent="-226151" eaLnBrk="0" fontAlgn="base" hangingPunct="0">
              <a:spcBef>
                <a:spcPct val="30000"/>
              </a:spcBef>
              <a:spcAft>
                <a:spcPct val="0"/>
              </a:spcAft>
              <a:defRPr sz="1200">
                <a:solidFill>
                  <a:schemeClr val="tx1"/>
                </a:solidFill>
                <a:latin typeface="Arial" charset="0"/>
                <a:ea typeface="ＭＳ Ｐゴシック" charset="-128"/>
              </a:defRPr>
            </a:lvl8pPr>
            <a:lvl9pPr marL="3844574" indent="-226151"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934AE328-D52B-4C05-8F85-E85CF48282A3}" type="slidenum">
              <a:rPr lang="en-GB" altLang="en-US"/>
              <a:pPr>
                <a:spcBef>
                  <a:spcPct val="0"/>
                </a:spcBef>
              </a:pPr>
              <a:t>12</a:t>
            </a:fld>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We even tried with EEAS to see if we could find a solid reference for this in</a:t>
            </a:r>
            <a:r>
              <a:rPr lang="en-GB" baseline="0" dirty="0" smtClean="0"/>
              <a:t> order to make it a unit cost - </a:t>
            </a:r>
            <a:r>
              <a:rPr lang="en-GB" dirty="0" smtClean="0"/>
              <a:t> impossible</a:t>
            </a:r>
            <a:r>
              <a:rPr lang="en-GB" baseline="0" dirty="0" smtClean="0"/>
              <a:t> </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39</a:t>
            </a:fld>
            <a:endParaRPr lang="en-GB"/>
          </a:p>
        </p:txBody>
      </p:sp>
    </p:spTree>
    <p:extLst>
      <p:ext uri="{BB962C8B-B14F-4D97-AF65-F5344CB8AC3E}">
        <p14:creationId xmlns:p14="http://schemas.microsoft.com/office/powerpoint/2010/main" val="37349631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the project is by EUD is</a:t>
            </a:r>
            <a:r>
              <a:rPr lang="en-GB" baseline="0" dirty="0" smtClean="0"/>
              <a:t> considered a communication platform for delivering key political messages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42</a:t>
            </a:fld>
            <a:endParaRPr lang="en-GB"/>
          </a:p>
        </p:txBody>
      </p:sp>
    </p:spTree>
    <p:extLst>
      <p:ext uri="{BB962C8B-B14F-4D97-AF65-F5344CB8AC3E}">
        <p14:creationId xmlns:p14="http://schemas.microsoft.com/office/powerpoint/2010/main" val="16450560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a travel</a:t>
            </a:r>
            <a:r>
              <a:rPr lang="en-GB" baseline="0" dirty="0" smtClean="0"/>
              <a:t> route later shows not to have been defined the travel will all be based on actually incurred costs requiring the traveller to document the travel including the costs for this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44</a:t>
            </a:fld>
            <a:endParaRPr lang="en-GB"/>
          </a:p>
        </p:txBody>
      </p:sp>
    </p:spTree>
    <p:extLst>
      <p:ext uri="{BB962C8B-B14F-4D97-AF65-F5344CB8AC3E}">
        <p14:creationId xmlns:p14="http://schemas.microsoft.com/office/powerpoint/2010/main" val="38564080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See earlier remark regarding possible limitations set in the project fiche – one should also not forget that EU MS related costs are part of the flat rates – for</a:t>
            </a:r>
            <a:r>
              <a:rPr lang="en-GB" baseline="0" dirty="0" smtClean="0"/>
              <a:t> management costs.</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45</a:t>
            </a:fld>
            <a:endParaRPr lang="en-GB"/>
          </a:p>
        </p:txBody>
      </p:sp>
    </p:spTree>
    <p:extLst>
      <p:ext uri="{BB962C8B-B14F-4D97-AF65-F5344CB8AC3E}">
        <p14:creationId xmlns:p14="http://schemas.microsoft.com/office/powerpoint/2010/main" val="5231405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Since we live in a modern world</a:t>
            </a:r>
            <a:r>
              <a:rPr lang="en-GB" baseline="0" dirty="0" smtClean="0"/>
              <a:t> we should not encourage travel when we can equally use Video-conferencing, but at least one travel to the PC by the PL MUST be envisaged – also as part of confidence building.</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47</a:t>
            </a:fld>
            <a:endParaRPr lang="en-GB"/>
          </a:p>
        </p:txBody>
      </p:sp>
    </p:spTree>
    <p:extLst>
      <p:ext uri="{BB962C8B-B14F-4D97-AF65-F5344CB8AC3E}">
        <p14:creationId xmlns:p14="http://schemas.microsoft.com/office/powerpoint/2010/main" val="22967887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old manual only costs related to achieving the mandatory costs were allowed</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49</a:t>
            </a:fld>
            <a:endParaRPr lang="en-GB"/>
          </a:p>
        </p:txBody>
      </p:sp>
    </p:spTree>
    <p:extLst>
      <p:ext uri="{BB962C8B-B14F-4D97-AF65-F5344CB8AC3E}">
        <p14:creationId xmlns:p14="http://schemas.microsoft.com/office/powerpoint/2010/main" val="1604875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633" indent="-169633">
              <a:buFont typeface="Arial" charset="0"/>
              <a:buChar char="•"/>
            </a:pPr>
            <a:r>
              <a:rPr lang="en-GB" dirty="0"/>
              <a:t>Since DG BUDGET did not accept to cover costs for contract preparations by the parties – and rolling work plan consequently only defined later </a:t>
            </a:r>
          </a:p>
          <a:p>
            <a:pPr marL="169633" indent="-169633">
              <a:buFont typeface="Arial" charset="0"/>
              <a:buChar char="•"/>
            </a:pPr>
            <a:r>
              <a:rPr lang="en-GB" dirty="0"/>
              <a:t>This is seemingly in contrast to Delegation agreements under PAGODA2</a:t>
            </a:r>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50</a:t>
            </a:fld>
            <a:endParaRPr lang="en-GB"/>
          </a:p>
        </p:txBody>
      </p:sp>
    </p:spTree>
    <p:extLst>
      <p:ext uri="{BB962C8B-B14F-4D97-AF65-F5344CB8AC3E}">
        <p14:creationId xmlns:p14="http://schemas.microsoft.com/office/powerpoint/2010/main" val="1986291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13</a:t>
            </a:fld>
            <a:endParaRPr lang="en-GB"/>
          </a:p>
        </p:txBody>
      </p:sp>
    </p:spTree>
    <p:extLst>
      <p:ext uri="{BB962C8B-B14F-4D97-AF65-F5344CB8AC3E}">
        <p14:creationId xmlns:p14="http://schemas.microsoft.com/office/powerpoint/2010/main" val="3506338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buClrTx/>
              <a:defRPr/>
            </a:pPr>
            <a:r>
              <a:rPr lang="en-US" altLang="en-US" sz="1200" i="0" dirty="0" smtClean="0">
                <a:solidFill>
                  <a:srgbClr val="000000"/>
                </a:solidFill>
              </a:rPr>
              <a:t>Twinning projects focus both on content and the quality of legislative/policy-making process </a:t>
            </a:r>
          </a:p>
          <a:p>
            <a:pPr eaLnBrk="1" hangingPunct="1">
              <a:spcBef>
                <a:spcPct val="0"/>
              </a:spcBef>
              <a:buClrTx/>
              <a:defRPr/>
            </a:pPr>
            <a:r>
              <a:rPr lang="en-US" altLang="en-US" sz="1200" i="0" dirty="0" smtClean="0">
                <a:solidFill>
                  <a:srgbClr val="000000"/>
                </a:solidFill>
              </a:rPr>
              <a:t>Twinning supports with impact assessments </a:t>
            </a:r>
          </a:p>
          <a:p>
            <a:pPr eaLnBrk="1" hangingPunct="1">
              <a:spcBef>
                <a:spcPct val="0"/>
              </a:spcBef>
              <a:buClrTx/>
              <a:defRPr/>
            </a:pPr>
            <a:r>
              <a:rPr lang="en-US" altLang="en-US" sz="1200" i="0" dirty="0" smtClean="0">
                <a:solidFill>
                  <a:srgbClr val="000000"/>
                </a:solidFill>
              </a:rPr>
              <a:t>Twinning helps to ensure inter-</a:t>
            </a:r>
          </a:p>
          <a:p>
            <a:pPr marL="0" indent="0" eaLnBrk="1" hangingPunct="1">
              <a:spcBef>
                <a:spcPct val="0"/>
              </a:spcBef>
              <a:buClrTx/>
              <a:buNone/>
              <a:tabLst>
                <a:tab pos="360363" algn="l"/>
              </a:tabLst>
              <a:defRPr/>
            </a:pPr>
            <a:r>
              <a:rPr lang="en-US" altLang="en-US" sz="1200" i="0" dirty="0" smtClean="0">
                <a:solidFill>
                  <a:srgbClr val="000000"/>
                </a:solidFill>
              </a:rPr>
              <a:t>	inter-institutional coordination</a:t>
            </a:r>
          </a:p>
          <a:p>
            <a:pPr eaLnBrk="1" hangingPunct="1">
              <a:spcBef>
                <a:spcPct val="0"/>
              </a:spcBef>
              <a:buClrTx/>
              <a:defRPr/>
            </a:pPr>
            <a:r>
              <a:rPr lang="en-US" altLang="en-US" sz="1200" i="0" dirty="0" smtClean="0">
                <a:solidFill>
                  <a:srgbClr val="000000"/>
                </a:solidFill>
              </a:rPr>
              <a:t>Twinning helps to ensure</a:t>
            </a:r>
          </a:p>
          <a:p>
            <a:pPr marL="0" indent="0" eaLnBrk="1" hangingPunct="1">
              <a:spcBef>
                <a:spcPct val="0"/>
              </a:spcBef>
              <a:buClrTx/>
              <a:buNone/>
              <a:tabLst>
                <a:tab pos="360363" algn="l"/>
              </a:tabLst>
              <a:defRPr/>
            </a:pPr>
            <a:r>
              <a:rPr lang="en-US" altLang="en-US" sz="1200" i="0" dirty="0" smtClean="0">
                <a:solidFill>
                  <a:srgbClr val="000000"/>
                </a:solidFill>
              </a:rPr>
              <a:t>	timely public consultations</a:t>
            </a:r>
          </a:p>
          <a:p>
            <a:pPr eaLnBrk="1" hangingPunct="1">
              <a:spcBef>
                <a:spcPct val="0"/>
              </a:spcBef>
              <a:buClrTx/>
              <a:tabLst>
                <a:tab pos="360363" algn="l"/>
              </a:tabLst>
              <a:defRPr/>
            </a:pPr>
            <a:r>
              <a:rPr lang="en-US" altLang="en-US" sz="1200" i="0" dirty="0" smtClean="0">
                <a:solidFill>
                  <a:srgbClr val="000000"/>
                </a:solidFill>
              </a:rPr>
              <a:t>Fast-track adoption of laws in </a:t>
            </a:r>
          </a:p>
          <a:p>
            <a:pPr marL="0" indent="0" eaLnBrk="1" hangingPunct="1">
              <a:spcBef>
                <a:spcPct val="0"/>
              </a:spcBef>
              <a:buClrTx/>
              <a:buNone/>
              <a:tabLst>
                <a:tab pos="360363" algn="l"/>
              </a:tabLst>
              <a:defRPr/>
            </a:pPr>
            <a:r>
              <a:rPr lang="en-US" altLang="en-US" sz="1200" i="0" dirty="0" smtClean="0">
                <a:solidFill>
                  <a:srgbClr val="000000"/>
                </a:solidFill>
              </a:rPr>
              <a:t>	parliaments only exception</a:t>
            </a:r>
          </a:p>
          <a:p>
            <a:endParaRPr lang="fr-B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14</a:t>
            </a:fld>
            <a:endParaRPr lang="en-GB"/>
          </a:p>
        </p:txBody>
      </p:sp>
    </p:spTree>
    <p:extLst>
      <p:ext uri="{BB962C8B-B14F-4D97-AF65-F5344CB8AC3E}">
        <p14:creationId xmlns:p14="http://schemas.microsoft.com/office/powerpoint/2010/main" val="4079478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sz="1200" dirty="0" smtClean="0">
                <a:solidFill>
                  <a:srgbClr val="FF0000"/>
                </a:solidFill>
              </a:rPr>
              <a:t>Twinning/IB projects should not do monitoring/reporting on behalf of beneficiaries, but should help to build capacity for monitoring and reporting (e.g. data collection, reporting on outcomes instead of activities, etc.)</a:t>
            </a:r>
          </a:p>
          <a:p>
            <a:endParaRPr lang="fr-B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2679541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smtClean="0">
                <a:solidFill>
                  <a:srgbClr val="FF0000"/>
                </a:solidFill>
              </a:rPr>
              <a:t>Twinning/IB projects should not promote salary top-up schemes and/or exclusion of certain groups/categories of civil servants from civil service.</a:t>
            </a:r>
            <a:endParaRPr lang="en-US" altLang="en-US" sz="1200" dirty="0" smtClean="0">
              <a:solidFill>
                <a:srgbClr val="000000"/>
              </a:solidFill>
            </a:endParaRPr>
          </a:p>
          <a:p>
            <a:endParaRPr lang="fr-B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16</a:t>
            </a:fld>
            <a:endParaRPr lang="en-GB"/>
          </a:p>
        </p:txBody>
      </p:sp>
    </p:spTree>
    <p:extLst>
      <p:ext uri="{BB962C8B-B14F-4D97-AF65-F5344CB8AC3E}">
        <p14:creationId xmlns:p14="http://schemas.microsoft.com/office/powerpoint/2010/main" val="3344504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kern="0" dirty="0" smtClean="0">
                <a:solidFill>
                  <a:srgbClr val="FF0000"/>
                </a:solidFill>
                <a:latin typeface="Verdana"/>
              </a:rPr>
              <a:t>Twinning/IB projects should avoid setting up new agencies that have unclear reporting lines to parent ministries or report directly to government/parliament. Accountability (supervision, reporting) should be addressed as part of project activities.  </a:t>
            </a:r>
          </a:p>
          <a:p>
            <a:endParaRPr lang="fr-B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3707561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kern="0" dirty="0" smtClean="0">
                <a:solidFill>
                  <a:srgbClr val="FF0000"/>
                </a:solidFill>
                <a:latin typeface="Verdana"/>
              </a:rPr>
              <a:t>Twinning/IB projects should not promote special administrative procedures, if a country has adopted a general Law on Administrative Procedures</a:t>
            </a:r>
            <a:endParaRPr lang="en-US" altLang="en-US" sz="1050" kern="0" dirty="0" smtClean="0">
              <a:solidFill>
                <a:srgbClr val="FF0000"/>
              </a:solidFill>
              <a:latin typeface="Verdana"/>
            </a:endParaRPr>
          </a:p>
          <a:p>
            <a:endParaRPr lang="fr-B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18</a:t>
            </a:fld>
            <a:endParaRPr lang="en-GB"/>
          </a:p>
        </p:txBody>
      </p:sp>
    </p:spTree>
    <p:extLst>
      <p:ext uri="{BB962C8B-B14F-4D97-AF65-F5344CB8AC3E}">
        <p14:creationId xmlns:p14="http://schemas.microsoft.com/office/powerpoint/2010/main" val="3282689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kern="0" dirty="0" smtClean="0">
                <a:solidFill>
                  <a:srgbClr val="FF0000"/>
                </a:solidFill>
                <a:latin typeface="Verdana"/>
              </a:rPr>
              <a:t>Twinning/IB projects should support with proper investment analysis and investment planning.</a:t>
            </a:r>
            <a:endParaRPr lang="en-US" altLang="en-US" sz="1050" kern="0" dirty="0" smtClean="0">
              <a:solidFill>
                <a:srgbClr val="FF0000"/>
              </a:solidFill>
              <a:latin typeface="Verdana"/>
            </a:endParaRPr>
          </a:p>
          <a:p>
            <a:endParaRPr lang="fr-BE"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19</a:t>
            </a:fld>
            <a:endParaRPr lang="en-GB"/>
          </a:p>
        </p:txBody>
      </p:sp>
    </p:spTree>
    <p:extLst>
      <p:ext uri="{BB962C8B-B14F-4D97-AF65-F5344CB8AC3E}">
        <p14:creationId xmlns:p14="http://schemas.microsoft.com/office/powerpoint/2010/main" val="22793845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 Id="rId6" Type="http://schemas.openxmlformats.org/officeDocument/2006/relationships/image" Target="../media/image2.jpg"/><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635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sp>
        <p:nvSpPr>
          <p:cNvPr id="2" name="Title 1"/>
          <p:cNvSpPr>
            <a:spLocks noGrp="1"/>
          </p:cNvSpPr>
          <p:nvPr>
            <p:ph type="title" hasCustomPrompt="1"/>
          </p:nvPr>
        </p:nvSpPr>
        <p:spPr>
          <a:xfrm>
            <a:off x="4139952" y="1700808"/>
            <a:ext cx="4536504" cy="2088232"/>
          </a:xfrm>
        </p:spPr>
        <p:txBody>
          <a:bodyPr/>
          <a:lstStyle>
            <a:lvl1pPr marL="0">
              <a:defRPr sz="60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marL="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a:xfrm>
            <a:off x="457200" y="6093296"/>
            <a:ext cx="2133600" cy="476250"/>
          </a:xfrm>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a:xfrm>
            <a:off x="3124200" y="6093296"/>
            <a:ext cx="2895600" cy="476250"/>
          </a:xfrm>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a:xfrm>
            <a:off x="6553200" y="6093296"/>
            <a:ext cx="2133600" cy="476250"/>
          </a:xfrm>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50400" y="324000"/>
            <a:ext cx="1816603" cy="1400400"/>
          </a:xfrm>
          <a:prstGeom prst="rect">
            <a:avLst/>
          </a:prstGeom>
        </p:spPr>
      </p:pic>
      <p:pic>
        <p:nvPicPr>
          <p:cNvPr id="1026" name="Picture 2"/>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4234050" y="6445787"/>
            <a:ext cx="675900" cy="450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009FB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17" name="Rectangle 4"/>
          <p:cNvSpPr>
            <a:spLocks noGrp="1" noChangeArrowheads="1"/>
          </p:cNvSpPr>
          <p:nvPr>
            <p:ph type="dt" sz="half" idx="10"/>
          </p:nvPr>
        </p:nvSpPr>
        <p:spPr>
          <a:xfrm>
            <a:off x="457200" y="6093296"/>
            <a:ext cx="2133600" cy="476250"/>
          </a:xfrm>
        </p:spPr>
        <p:txBody>
          <a:bodyPr/>
          <a:lstStyle>
            <a:lvl1pPr>
              <a:defRPr dirty="0">
                <a:solidFill>
                  <a:schemeClr val="tx1"/>
                </a:solidFill>
              </a:defRPr>
            </a:lvl1pPr>
          </a:lstStyle>
          <a:p>
            <a:pPr>
              <a:defRPr/>
            </a:pPr>
            <a:endParaRPr lang="en-GB"/>
          </a:p>
        </p:txBody>
      </p:sp>
      <p:sp>
        <p:nvSpPr>
          <p:cNvPr id="18" name="Rectangle 5"/>
          <p:cNvSpPr>
            <a:spLocks noGrp="1" noChangeArrowheads="1"/>
          </p:cNvSpPr>
          <p:nvPr>
            <p:ph type="ftr" sz="quarter" idx="11"/>
          </p:nvPr>
        </p:nvSpPr>
        <p:spPr>
          <a:xfrm>
            <a:off x="3124200" y="6093296"/>
            <a:ext cx="2895600" cy="476250"/>
          </a:xfrm>
        </p:spPr>
        <p:txBody>
          <a:bodyPr/>
          <a:lstStyle>
            <a:lvl1pPr>
              <a:defRPr dirty="0">
                <a:solidFill>
                  <a:schemeClr val="tx1"/>
                </a:solidFill>
              </a:defRPr>
            </a:lvl1pPr>
          </a:lstStyle>
          <a:p>
            <a:pPr>
              <a:defRPr/>
            </a:pPr>
            <a:endParaRPr lang="en-GB" dirty="0"/>
          </a:p>
        </p:txBody>
      </p:sp>
      <p:sp>
        <p:nvSpPr>
          <p:cNvPr id="19" name="Rectangle 6"/>
          <p:cNvSpPr>
            <a:spLocks noGrp="1" noChangeArrowheads="1"/>
          </p:cNvSpPr>
          <p:nvPr>
            <p:ph type="sldNum" sz="quarter" idx="12"/>
          </p:nvPr>
        </p:nvSpPr>
        <p:spPr>
          <a:xfrm>
            <a:off x="6553200" y="6093296"/>
            <a:ext cx="2133600" cy="476250"/>
          </a:xfrm>
        </p:spPr>
        <p:txBody>
          <a:bodyPr/>
          <a:lstStyle>
            <a:lvl1pPr>
              <a:defRPr smtClean="0">
                <a:solidFill>
                  <a:schemeClr val="tx1"/>
                </a:solidFill>
              </a:defRPr>
            </a:lvl1pPr>
          </a:lstStyle>
          <a:p>
            <a:pPr>
              <a:defRPr/>
            </a:pPr>
            <a:fld id="{2BB59E6E-B967-488E-B209-8B7FA0D7AF99}" type="slidenum">
              <a:rPr lang="en-GB" smtClean="0"/>
              <a:pPr>
                <a:defRPr/>
              </a:pPr>
              <a:t>‹#›</a:t>
            </a:fld>
            <a:endParaRPr lang="en-GB"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54800" y="306000"/>
            <a:ext cx="1620466" cy="1249200"/>
          </a:xfrm>
          <a:prstGeom prst="rect">
            <a:avLst/>
          </a:prstGeom>
        </p:spPr>
      </p:pic>
      <p:pic>
        <p:nvPicPr>
          <p:cNvPr id="14" name="Pictur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249832" y="6453336"/>
            <a:ext cx="610200" cy="406800"/>
          </a:xfrm>
          <a:prstGeom prst="rect">
            <a:avLst/>
          </a:prstGeom>
        </p:spPr>
      </p:pic>
      <p:pic>
        <p:nvPicPr>
          <p:cNvPr id="12" name="Picture 2" descr="C:\Users\lupasst\Desktop\Graphics\Footer Box NEAR2.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33226" y="6437738"/>
            <a:ext cx="630932" cy="42638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a:off x="4229100" y="6416311"/>
            <a:ext cx="675900" cy="450600"/>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b="0">
                <a:solidFill>
                  <a:srgbClr val="09064A"/>
                </a:solidFill>
                <a:latin typeface="+mj-lt"/>
              </a:defRPr>
            </a:lvl1pPr>
          </a:lstStyle>
          <a:p>
            <a:r>
              <a:rPr lang="en-US" dirty="0" smtClean="0"/>
              <a:t>Click to edit Master title style</a:t>
            </a:r>
            <a:endParaRPr lang="en-GB" dirty="0"/>
          </a:p>
        </p:txBody>
      </p:sp>
      <p:sp>
        <p:nvSpPr>
          <p:cNvPr id="3" name="Date Placeholder 2"/>
          <p:cNvSpPr>
            <a:spLocks noGrp="1"/>
          </p:cNvSpPr>
          <p:nvPr>
            <p:ph type="dt" sz="half" idx="10"/>
          </p:nvPr>
        </p:nvSpPr>
        <p:spPr>
          <a:xfrm>
            <a:off x="6516216" y="476672"/>
            <a:ext cx="2133600" cy="476250"/>
          </a:xfrm>
        </p:spPr>
        <p:txBody>
          <a:bodyPr/>
          <a:lstStyle/>
          <a:p>
            <a:pPr>
              <a:defRPr/>
            </a:pPr>
            <a:endParaRPr lang="en-GB" dirty="0"/>
          </a:p>
        </p:txBody>
      </p:sp>
      <p:sp>
        <p:nvSpPr>
          <p:cNvPr id="5" name="Slide Number Placeholder 4"/>
          <p:cNvSpPr>
            <a:spLocks noGrp="1"/>
          </p:cNvSpPr>
          <p:nvPr>
            <p:ph type="sldNum" sz="quarter" idx="12"/>
          </p:nvPr>
        </p:nvSpPr>
        <p:spPr>
          <a:xfrm>
            <a:off x="467544" y="6245225"/>
            <a:ext cx="2133600" cy="476250"/>
          </a:xfrm>
        </p:spPr>
        <p:txBody>
          <a:bodyPr/>
          <a:lstStyle>
            <a:lvl1pPr algn="l">
              <a:defRPr/>
            </a:lvl1pPr>
          </a:lstStyle>
          <a:p>
            <a:pPr>
              <a:defRPr/>
            </a:pPr>
            <a:fld id="{9C8D21B7-B314-438C-91E9-7FF9087DC078}" type="slidenum">
              <a:rPr lang="en-GB" smtClean="0"/>
              <a:pPr>
                <a:defRPr/>
              </a:pPr>
              <a:t>‹#›</a:t>
            </a:fld>
            <a:endParaRPr lang="en-GB"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246038"/>
            <a:ext cx="3672408" cy="561326"/>
          </a:xfrm>
          <a:prstGeom prst="rect">
            <a:avLst/>
          </a:prstGeom>
        </p:spPr>
      </p:pic>
      <p:sp>
        <p:nvSpPr>
          <p:cNvPr id="7" name="Content Placeholder 2"/>
          <p:cNvSpPr>
            <a:spLocks noGrp="1"/>
          </p:cNvSpPr>
          <p:nvPr>
            <p:ph idx="1"/>
          </p:nvPr>
        </p:nvSpPr>
        <p:spPr>
          <a:xfrm>
            <a:off x="457200" y="2636912"/>
            <a:ext cx="8229600" cy="3384476"/>
          </a:xfrm>
        </p:spPr>
        <p:txBody>
          <a:bodyPr/>
          <a:lstStyle>
            <a:lvl1pPr marL="0" indent="-342900">
              <a:buClr>
                <a:srgbClr val="09064A"/>
              </a:buClr>
              <a:buSzPct val="120000"/>
              <a:buFont typeface="Arial" pitchFamily="34" charset="0"/>
              <a:buChar char="•"/>
              <a:defRPr>
                <a:solidFill>
                  <a:srgbClr val="09064A"/>
                </a:solidFill>
              </a:defRPr>
            </a:lvl1pPr>
            <a:lvl2pPr>
              <a:buClr>
                <a:srgbClr val="09064A"/>
              </a:buClr>
              <a:defRPr>
                <a:solidFill>
                  <a:srgbClr val="09064A"/>
                </a:solidFill>
              </a:defRPr>
            </a:lvl2pPr>
            <a:lvl3pPr>
              <a:buFontTx/>
              <a:buChar char="-"/>
              <a:defRPr>
                <a:solidFill>
                  <a:srgbClr val="09064A"/>
                </a:solidFill>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Tree>
    <p:extLst>
      <p:ext uri="{BB962C8B-B14F-4D97-AF65-F5344CB8AC3E}">
        <p14:creationId xmlns:p14="http://schemas.microsoft.com/office/powerpoint/2010/main" val="39733190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rgbClr val="0F5494"/>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ec.europa.eu/neighbourhood-enlargement/sites/near/files/twinning-manual-revision-2017-final-updated-09-08.pdf" TargetMode="External"/><Relationship Id="rId2" Type="http://schemas.openxmlformats.org/officeDocument/2006/relationships/hyperlink" Target="https://ec.europa.eu/neighbourhood-enlargement/tenders/twinning_en"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www.sigmaweb.org/publications/public-governance-monitoring-reports.htm" TargetMode="External"/><Relationship Id="rId2" Type="http://schemas.openxmlformats.org/officeDocument/2006/relationships/hyperlink" Target="http://www.sigmaweb.org/publications/principles-public-administration.htm" TargetMode="External"/><Relationship Id="rId1" Type="http://schemas.openxmlformats.org/officeDocument/2006/relationships/slideLayout" Target="../slideLayouts/slideLayout2.xml"/><Relationship Id="rId5" Type="http://schemas.openxmlformats.org/officeDocument/2006/relationships/hyperlink" Target="http://ec.europa.eu/smart-regulation/guidelines/toc_guide_en.htm" TargetMode="External"/><Relationship Id="rId4" Type="http://schemas.openxmlformats.org/officeDocument/2006/relationships/hyperlink" Target="http://ec.europa.eu/smart-regulation/better_regulation/key_docs_en.htm"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3568" y="2420888"/>
            <a:ext cx="7128792" cy="2088232"/>
          </a:xfrm>
        </p:spPr>
        <p:txBody>
          <a:bodyPr/>
          <a:lstStyle/>
          <a:p>
            <a:r>
              <a:rPr lang="en-GB" sz="3600" noProof="0" dirty="0" smtClean="0"/>
              <a:t>Twinning Reform 2016-17</a:t>
            </a:r>
            <a:br>
              <a:rPr lang="en-GB" sz="3600" noProof="0" dirty="0" smtClean="0"/>
            </a:br>
            <a:r>
              <a:rPr lang="en-GB" sz="3600" dirty="0"/>
              <a:t/>
            </a:r>
            <a:br>
              <a:rPr lang="en-GB" sz="3600" dirty="0"/>
            </a:br>
            <a:r>
              <a:rPr lang="en-GB" sz="800" dirty="0" smtClean="0"/>
              <a:t>The Spoken word counts</a:t>
            </a:r>
            <a:r>
              <a:rPr lang="en-GB" sz="3600" noProof="0" dirty="0" smtClean="0"/>
              <a:t/>
            </a:r>
            <a:br>
              <a:rPr lang="en-GB" sz="3600" noProof="0" dirty="0" smtClean="0"/>
            </a:br>
            <a:endParaRPr lang="en-GB" sz="2000" noProof="0" dirty="0"/>
          </a:p>
        </p:txBody>
      </p:sp>
      <p:sp>
        <p:nvSpPr>
          <p:cNvPr id="5" name="Content Placeholder 4"/>
          <p:cNvSpPr>
            <a:spLocks noGrp="1"/>
          </p:cNvSpPr>
          <p:nvPr>
            <p:ph idx="1"/>
          </p:nvPr>
        </p:nvSpPr>
        <p:spPr>
          <a:xfrm>
            <a:off x="4932040" y="4581128"/>
            <a:ext cx="3888432" cy="1368152"/>
          </a:xfrm>
        </p:spPr>
        <p:txBody>
          <a:bodyPr/>
          <a:lstStyle/>
          <a:p>
            <a:pPr algn="r"/>
            <a:r>
              <a:rPr lang="fr-BE" sz="1400" dirty="0" smtClean="0"/>
              <a:t>8th Joint Training for </a:t>
            </a:r>
            <a:r>
              <a:rPr lang="fr-BE" sz="1400" dirty="0" err="1" smtClean="0"/>
              <a:t>RTAs</a:t>
            </a:r>
            <a:r>
              <a:rPr lang="fr-BE" sz="1400" dirty="0" smtClean="0"/>
              <a:t> </a:t>
            </a:r>
            <a:r>
              <a:rPr lang="fr-BE" sz="1400" dirty="0" err="1" smtClean="0"/>
              <a:t>with</a:t>
            </a:r>
            <a:r>
              <a:rPr lang="fr-BE" sz="1400" dirty="0" smtClean="0"/>
              <a:t> </a:t>
            </a:r>
            <a:r>
              <a:rPr lang="fr-BE" sz="1400" dirty="0" err="1" smtClean="0"/>
              <a:t>assignments</a:t>
            </a:r>
            <a:r>
              <a:rPr lang="fr-BE" sz="1400" dirty="0" smtClean="0"/>
              <a:t> in IPA and ENI </a:t>
            </a:r>
            <a:r>
              <a:rPr lang="fr-BE" sz="1400" dirty="0" err="1" smtClean="0"/>
              <a:t>regions</a:t>
            </a:r>
            <a:endParaRPr lang="fr-BE" sz="1400" dirty="0" smtClean="0"/>
          </a:p>
          <a:p>
            <a:pPr algn="r"/>
            <a:r>
              <a:rPr lang="fr-BE" sz="1400" noProof="0" dirty="0" smtClean="0"/>
              <a:t>6 July 2018</a:t>
            </a:r>
            <a:endParaRPr lang="en-GB" sz="1400" noProof="0" dirty="0" smtClean="0"/>
          </a:p>
          <a:p>
            <a:pPr algn="r"/>
            <a:r>
              <a:rPr lang="en-GB" sz="1400" dirty="0" smtClean="0"/>
              <a:t>Claus Lech</a:t>
            </a:r>
            <a:endParaRPr lang="en-GB" sz="1400" noProof="0" dirty="0" smtClean="0"/>
          </a:p>
        </p:txBody>
      </p:sp>
      <p:sp>
        <p:nvSpPr>
          <p:cNvPr id="2" name="Slide Number Placeholder 1"/>
          <p:cNvSpPr>
            <a:spLocks noGrp="1"/>
          </p:cNvSpPr>
          <p:nvPr>
            <p:ph type="sldNum" sz="quarter" idx="12"/>
          </p:nvPr>
        </p:nvSpPr>
        <p:spPr/>
        <p:txBody>
          <a:bodyPr/>
          <a:lstStyle/>
          <a:p>
            <a:pPr>
              <a:defRPr/>
            </a:pPr>
            <a:fld id="{2BB59E6E-B967-488E-B209-8B7FA0D7AF99}" type="slidenum">
              <a:rPr lang="en-GB" smtClean="0"/>
              <a:pPr>
                <a:defRPr/>
              </a:pPr>
              <a:t>1</a:t>
            </a:fld>
            <a:endParaRPr lang="en-GB" dirty="0"/>
          </a:p>
        </p:txBody>
      </p:sp>
    </p:spTree>
    <p:extLst>
      <p:ext uri="{BB962C8B-B14F-4D97-AF65-F5344CB8AC3E}">
        <p14:creationId xmlns:p14="http://schemas.microsoft.com/office/powerpoint/2010/main" val="6289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Twinning to be in line with PAR-principles</a:t>
            </a:r>
            <a:r>
              <a:rPr lang="en-GB" sz="1600" dirty="0"/>
              <a:t/>
            </a:r>
            <a:br>
              <a:rPr lang="en-GB" sz="1600" dirty="0"/>
            </a:br>
            <a:r>
              <a:rPr lang="en-GB" sz="1600" dirty="0"/>
              <a:t>Twinning </a:t>
            </a:r>
            <a:r>
              <a:rPr lang="en-GB" sz="1600" dirty="0" smtClean="0"/>
              <a:t>aligned </a:t>
            </a:r>
            <a:r>
              <a:rPr lang="en-GB" sz="1600" dirty="0"/>
              <a:t>with PAR principles </a:t>
            </a:r>
            <a:r>
              <a:rPr lang="en-GB" sz="1600" dirty="0" smtClean="0"/>
              <a:t>– a key </a:t>
            </a:r>
            <a:r>
              <a:rPr lang="en-GB" sz="1600" dirty="0"/>
              <a:t>to sustainability</a:t>
            </a:r>
          </a:p>
        </p:txBody>
      </p:sp>
      <p:sp>
        <p:nvSpPr>
          <p:cNvPr id="3" name="Content Placeholder 2"/>
          <p:cNvSpPr>
            <a:spLocks noGrp="1"/>
          </p:cNvSpPr>
          <p:nvPr>
            <p:ph idx="1"/>
          </p:nvPr>
        </p:nvSpPr>
        <p:spPr>
          <a:xfrm>
            <a:off x="395536" y="2636912"/>
            <a:ext cx="8229600" cy="3384476"/>
          </a:xfrm>
        </p:spPr>
        <p:txBody>
          <a:bodyPr/>
          <a:lstStyle/>
          <a:p>
            <a:pPr lvl="0" indent="0">
              <a:spcAft>
                <a:spcPts val="600"/>
              </a:spcAft>
              <a:buNone/>
              <a:defRPr/>
            </a:pPr>
            <a:endParaRPr lang="en-GB" sz="1800" dirty="0" smtClean="0"/>
          </a:p>
          <a:p>
            <a:pPr lvl="0" indent="0">
              <a:spcAft>
                <a:spcPts val="600"/>
              </a:spcAft>
              <a:buNone/>
              <a:defRPr/>
            </a:pPr>
            <a:r>
              <a:rPr lang="en-GB" sz="1800" dirty="0" smtClean="0"/>
              <a:t>We have so far assumed that</a:t>
            </a:r>
          </a:p>
          <a:p>
            <a:pPr marL="1085850" lvl="1">
              <a:spcAft>
                <a:spcPts val="600"/>
              </a:spcAft>
              <a:defRPr/>
            </a:pPr>
            <a:r>
              <a:rPr lang="en-GB" sz="1600" dirty="0" smtClean="0"/>
              <a:t>Twinning always contributes </a:t>
            </a:r>
            <a:r>
              <a:rPr lang="en-GB" sz="1600" dirty="0"/>
              <a:t>to PAR efforts in the </a:t>
            </a:r>
            <a:r>
              <a:rPr lang="en-GB" sz="1600" dirty="0" smtClean="0"/>
              <a:t>country</a:t>
            </a:r>
          </a:p>
          <a:p>
            <a:pPr marL="1085850" lvl="1">
              <a:spcAft>
                <a:spcPts val="600"/>
              </a:spcAft>
              <a:defRPr/>
            </a:pPr>
            <a:r>
              <a:rPr lang="en-GB" sz="1600" dirty="0" smtClean="0"/>
              <a:t>Basically all support </a:t>
            </a:r>
            <a:r>
              <a:rPr lang="en-GB" sz="1600" dirty="0"/>
              <a:t>to acquis alignment improves capacity for implementation and </a:t>
            </a:r>
            <a:r>
              <a:rPr lang="en-GB" sz="1600" dirty="0" smtClean="0"/>
              <a:t>enforcement</a:t>
            </a:r>
          </a:p>
          <a:p>
            <a:pPr marL="1085850" lvl="1">
              <a:spcAft>
                <a:spcPts val="600"/>
              </a:spcAft>
              <a:defRPr/>
            </a:pPr>
            <a:r>
              <a:rPr lang="en-GB" sz="1600" dirty="0" smtClean="0"/>
              <a:t>Improving </a:t>
            </a:r>
            <a:r>
              <a:rPr lang="en-GB" sz="1600" dirty="0"/>
              <a:t>administrative capacity in one institution has a positive spill-over effect to other parts of </a:t>
            </a:r>
            <a:r>
              <a:rPr lang="en-GB" sz="1600" dirty="0" smtClean="0"/>
              <a:t>administration</a:t>
            </a:r>
            <a:endParaRPr lang="en-GB" sz="1600" dirty="0"/>
          </a:p>
          <a:p>
            <a:pPr indent="0">
              <a:buNone/>
            </a:pPr>
            <a:r>
              <a:rPr lang="en-GB" sz="1600" dirty="0" smtClean="0"/>
              <a:t>but that requires the application of same basic principles across all Twinning projects  </a:t>
            </a:r>
          </a:p>
          <a:p>
            <a:pPr marL="285750" indent="-285750">
              <a:buFontTx/>
              <a:buChar char="-"/>
            </a:pPr>
            <a:endParaRPr lang="en-GB" sz="1600" dirty="0" smtClean="0"/>
          </a:p>
          <a:p>
            <a:pPr marL="1028700" lvl="1">
              <a:buFontTx/>
              <a:buChar char="-"/>
            </a:pPr>
            <a:endParaRPr lang="en-GB" sz="1400" dirty="0" smtClean="0"/>
          </a:p>
          <a:p>
            <a:pPr marL="342900">
              <a:buFontTx/>
              <a:buChar char="-"/>
            </a:pPr>
            <a:endParaRPr lang="en-GB" sz="1800" dirty="0"/>
          </a:p>
          <a:p>
            <a:pPr marL="342900">
              <a:buFontTx/>
              <a:buChar char="-"/>
            </a:pPr>
            <a:endParaRPr lang="en-GB" sz="18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10</a:t>
            </a:fld>
            <a:endParaRPr lang="en-GB" dirty="0"/>
          </a:p>
        </p:txBody>
      </p:sp>
    </p:spTree>
    <p:extLst>
      <p:ext uri="{BB962C8B-B14F-4D97-AF65-F5344CB8AC3E}">
        <p14:creationId xmlns:p14="http://schemas.microsoft.com/office/powerpoint/2010/main" val="897112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77838" y="1268413"/>
            <a:ext cx="8229600" cy="800100"/>
          </a:xfrm>
        </p:spPr>
        <p:txBody>
          <a:bodyPr/>
          <a:lstStyle/>
          <a:p>
            <a:pPr algn="ctr"/>
            <a:r>
              <a:rPr lang="en-GB" sz="2400" dirty="0"/>
              <a:t>Align with NEAR developments - PAR</a:t>
            </a:r>
            <a:br>
              <a:rPr lang="en-GB" sz="2400" dirty="0"/>
            </a:br>
            <a:r>
              <a:rPr lang="en-US" altLang="en-US" sz="2400" dirty="0" smtClean="0"/>
              <a:t>Relationship with sectorial policies</a:t>
            </a:r>
            <a:endParaRPr lang="en-US" altLang="en-US" sz="1800" dirty="0" smtClean="0"/>
          </a:p>
        </p:txBody>
      </p:sp>
      <p:grpSp>
        <p:nvGrpSpPr>
          <p:cNvPr id="2" name="Group 11"/>
          <p:cNvGrpSpPr>
            <a:grpSpLocks/>
          </p:cNvGrpSpPr>
          <p:nvPr/>
        </p:nvGrpSpPr>
        <p:grpSpPr bwMode="auto">
          <a:xfrm>
            <a:off x="5003800" y="2473325"/>
            <a:ext cx="3495675" cy="3573463"/>
            <a:chOff x="2951902" y="2459130"/>
            <a:chExt cx="3377527" cy="3573967"/>
          </a:xfrm>
        </p:grpSpPr>
        <p:sp>
          <p:nvSpPr>
            <p:cNvPr id="13" name="Freeform 12"/>
            <p:cNvSpPr/>
            <p:nvPr/>
          </p:nvSpPr>
          <p:spPr>
            <a:xfrm>
              <a:off x="3438131" y="3043412"/>
              <a:ext cx="2432678" cy="2432393"/>
            </a:xfrm>
            <a:custGeom>
              <a:avLst/>
              <a:gdLst>
                <a:gd name="connsiteX0" fmla="*/ 0 w 2433457"/>
                <a:gd name="connsiteY0" fmla="*/ 1216729 h 2433457"/>
                <a:gd name="connsiteX1" fmla="*/ 1216729 w 2433457"/>
                <a:gd name="connsiteY1" fmla="*/ 0 h 2433457"/>
                <a:gd name="connsiteX2" fmla="*/ 2433458 w 2433457"/>
                <a:gd name="connsiteY2" fmla="*/ 1216729 h 2433457"/>
                <a:gd name="connsiteX3" fmla="*/ 1216729 w 2433457"/>
                <a:gd name="connsiteY3" fmla="*/ 2433458 h 2433457"/>
                <a:gd name="connsiteX4" fmla="*/ 0 w 2433457"/>
                <a:gd name="connsiteY4" fmla="*/ 1216729 h 2433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457" h="2433457">
                  <a:moveTo>
                    <a:pt x="0" y="1216729"/>
                  </a:moveTo>
                  <a:cubicBezTo>
                    <a:pt x="0" y="544748"/>
                    <a:pt x="544748" y="0"/>
                    <a:pt x="1216729" y="0"/>
                  </a:cubicBezTo>
                  <a:cubicBezTo>
                    <a:pt x="1888710" y="0"/>
                    <a:pt x="2433458" y="544748"/>
                    <a:pt x="2433458" y="1216729"/>
                  </a:cubicBezTo>
                  <a:cubicBezTo>
                    <a:pt x="2433458" y="1888710"/>
                    <a:pt x="1888710" y="2433458"/>
                    <a:pt x="1216729" y="2433458"/>
                  </a:cubicBezTo>
                  <a:cubicBezTo>
                    <a:pt x="544748" y="2433458"/>
                    <a:pt x="0" y="1888710"/>
                    <a:pt x="0" y="1216729"/>
                  </a:cubicBezTo>
                  <a:close/>
                </a:path>
              </a:pathLst>
            </a:custGeom>
            <a:solidFill>
              <a:schemeClr val="accent2">
                <a:lumMod val="75000"/>
                <a:alpha val="50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394472" tIns="394472" rIns="394472" bIns="394472" anchor="ctr"/>
            <a:lstStyle>
              <a:lvl1pPr defTabSz="1333500" eaLnBrk="0" hangingPunct="0">
                <a:defRPr sz="1200">
                  <a:solidFill>
                    <a:srgbClr val="0F5494"/>
                  </a:solidFill>
                  <a:latin typeface="Verdana" charset="0"/>
                  <a:ea typeface="ＭＳ Ｐゴシック" charset="-128"/>
                </a:defRPr>
              </a:lvl1pPr>
              <a:lvl2pPr marL="37931725" indent="-37474525" defTabSz="133350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r>
                <a:rPr lang="en-US" altLang="en-US" sz="2800" b="1" dirty="0" smtClean="0">
                  <a:solidFill>
                    <a:srgbClr val="FF0000"/>
                  </a:solidFill>
                </a:rPr>
                <a:t>PAR</a:t>
              </a:r>
              <a:endParaRPr lang="en-US" altLang="en-US" sz="2800" b="1" dirty="0" smtClean="0">
                <a:solidFill>
                  <a:schemeClr val="tx1"/>
                </a:solidFill>
              </a:endParaRPr>
            </a:p>
          </p:txBody>
        </p:sp>
        <p:sp>
          <p:nvSpPr>
            <p:cNvPr id="14" name="Freeform 13"/>
            <p:cNvSpPr/>
            <p:nvPr/>
          </p:nvSpPr>
          <p:spPr>
            <a:xfrm>
              <a:off x="4065474" y="2459130"/>
              <a:ext cx="1216340" cy="1216197"/>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00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r>
                <a:rPr lang="en-US" altLang="en-US" sz="1100" b="1" smtClean="0">
                  <a:solidFill>
                    <a:schemeClr val="tx1"/>
                  </a:solidFill>
                </a:rPr>
                <a:t>Education</a:t>
              </a:r>
            </a:p>
            <a:p>
              <a:pPr algn="ctr" eaLnBrk="1" hangingPunct="1">
                <a:lnSpc>
                  <a:spcPct val="90000"/>
                </a:lnSpc>
                <a:spcAft>
                  <a:spcPct val="35000"/>
                </a:spcAft>
                <a:defRPr/>
              </a:pPr>
              <a:endParaRPr lang="en-US" altLang="en-US" sz="1100" b="1" smtClean="0">
                <a:solidFill>
                  <a:schemeClr val="tx1"/>
                </a:solidFill>
              </a:endParaRPr>
            </a:p>
          </p:txBody>
        </p:sp>
        <p:sp>
          <p:nvSpPr>
            <p:cNvPr id="15" name="Freeform 14"/>
            <p:cNvSpPr/>
            <p:nvPr/>
          </p:nvSpPr>
          <p:spPr>
            <a:xfrm>
              <a:off x="5113090" y="3048176"/>
              <a:ext cx="1216339" cy="1190793"/>
            </a:xfrm>
            <a:custGeom>
              <a:avLst/>
              <a:gdLst>
                <a:gd name="connsiteX0" fmla="*/ 0 w 1216728"/>
                <a:gd name="connsiteY0" fmla="*/ 594871 h 1189741"/>
                <a:gd name="connsiteX1" fmla="*/ 608364 w 1216728"/>
                <a:gd name="connsiteY1" fmla="*/ 0 h 1189741"/>
                <a:gd name="connsiteX2" fmla="*/ 1216728 w 1216728"/>
                <a:gd name="connsiteY2" fmla="*/ 594871 h 1189741"/>
                <a:gd name="connsiteX3" fmla="*/ 608364 w 1216728"/>
                <a:gd name="connsiteY3" fmla="*/ 1189742 h 1189741"/>
                <a:gd name="connsiteX4" fmla="*/ 0 w 1216728"/>
                <a:gd name="connsiteY4" fmla="*/ 594871 h 1189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189741">
                  <a:moveTo>
                    <a:pt x="0" y="594871"/>
                  </a:moveTo>
                  <a:cubicBezTo>
                    <a:pt x="0" y="266333"/>
                    <a:pt x="272374" y="0"/>
                    <a:pt x="608364" y="0"/>
                  </a:cubicBezTo>
                  <a:cubicBezTo>
                    <a:pt x="944354" y="0"/>
                    <a:pt x="1216728" y="266333"/>
                    <a:pt x="1216728" y="594871"/>
                  </a:cubicBezTo>
                  <a:cubicBezTo>
                    <a:pt x="1216728" y="923409"/>
                    <a:pt x="944354" y="1189742"/>
                    <a:pt x="608364" y="1189742"/>
                  </a:cubicBezTo>
                  <a:cubicBezTo>
                    <a:pt x="272374" y="1189742"/>
                    <a:pt x="0" y="923409"/>
                    <a:pt x="0" y="594871"/>
                  </a:cubicBezTo>
                  <a:close/>
                </a:path>
              </a:pathLst>
            </a:custGeom>
            <a:solidFill>
              <a:srgbClr val="92D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5664" rIns="189616" bIns="185664" anchor="ctr"/>
            <a:lstStyle>
              <a:lvl1pPr defTabSz="400050" eaLnBrk="0" hangingPunct="0">
                <a:defRPr sz="1200">
                  <a:solidFill>
                    <a:srgbClr val="0F5494"/>
                  </a:solidFill>
                  <a:latin typeface="Verdana" charset="0"/>
                  <a:ea typeface="ＭＳ Ｐゴシック" charset="-128"/>
                </a:defRPr>
              </a:lvl1pPr>
              <a:lvl2pPr marL="37931725" indent="-37474525" defTabSz="4000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r>
                <a:rPr lang="en-US" altLang="en-US" sz="900" b="1" smtClean="0">
                  <a:solidFill>
                    <a:schemeClr val="tx1"/>
                  </a:solidFill>
                </a:rPr>
                <a:t>Employment</a:t>
              </a:r>
            </a:p>
            <a:p>
              <a:pPr algn="ctr" eaLnBrk="1" hangingPunct="1">
                <a:lnSpc>
                  <a:spcPct val="90000"/>
                </a:lnSpc>
                <a:spcAft>
                  <a:spcPct val="35000"/>
                </a:spcAft>
                <a:defRPr/>
              </a:pPr>
              <a:endParaRPr lang="en-US" altLang="en-US" sz="900" b="1" smtClean="0">
                <a:solidFill>
                  <a:schemeClr val="tx1"/>
                </a:solidFill>
              </a:endParaRPr>
            </a:p>
          </p:txBody>
        </p:sp>
        <p:sp>
          <p:nvSpPr>
            <p:cNvPr id="16" name="Freeform 15"/>
            <p:cNvSpPr/>
            <p:nvPr/>
          </p:nvSpPr>
          <p:spPr>
            <a:xfrm>
              <a:off x="5111556" y="4226267"/>
              <a:ext cx="1151918" cy="1217784"/>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FF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0886" tIns="190886" rIns="190886" bIns="190886" spcCol="1270" anchor="ctr"/>
            <a:lstStyle/>
            <a:p>
              <a:pPr algn="ctr" defTabSz="444500">
                <a:lnSpc>
                  <a:spcPct val="90000"/>
                </a:lnSpc>
                <a:spcAft>
                  <a:spcPct val="35000"/>
                </a:spcAft>
                <a:defRPr/>
              </a:pPr>
              <a:r>
                <a:rPr lang="en-US" sz="1000" b="1" dirty="0"/>
                <a:t>Agriculture</a:t>
              </a:r>
            </a:p>
          </p:txBody>
        </p:sp>
        <p:sp>
          <p:nvSpPr>
            <p:cNvPr id="17" name="Freeform 16"/>
            <p:cNvSpPr/>
            <p:nvPr/>
          </p:nvSpPr>
          <p:spPr>
            <a:xfrm>
              <a:off x="3999519" y="4816900"/>
              <a:ext cx="1216339" cy="1216197"/>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F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a:lnSpc>
                  <a:spcPct val="90000"/>
                </a:lnSpc>
                <a:spcAft>
                  <a:spcPct val="35000"/>
                </a:spcAft>
                <a:defRPr/>
              </a:pPr>
              <a:endParaRPr lang="en-US" sz="900" b="1" dirty="0"/>
            </a:p>
            <a:p>
              <a:pPr algn="ctr" defTabSz="400050">
                <a:lnSpc>
                  <a:spcPct val="90000"/>
                </a:lnSpc>
                <a:spcAft>
                  <a:spcPct val="35000"/>
                </a:spcAft>
                <a:defRPr/>
              </a:pPr>
              <a:r>
                <a:rPr lang="en-US" sz="900" b="1" dirty="0"/>
                <a:t>Environment</a:t>
              </a:r>
            </a:p>
          </p:txBody>
        </p:sp>
        <p:sp>
          <p:nvSpPr>
            <p:cNvPr id="18" name="Freeform 17"/>
            <p:cNvSpPr/>
            <p:nvPr/>
          </p:nvSpPr>
          <p:spPr>
            <a:xfrm>
              <a:off x="2951902" y="4226267"/>
              <a:ext cx="1216340" cy="1217784"/>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a:lnSpc>
                  <a:spcPct val="90000"/>
                </a:lnSpc>
                <a:spcAft>
                  <a:spcPct val="35000"/>
                </a:spcAft>
                <a:defRPr/>
              </a:pPr>
              <a:r>
                <a:rPr lang="en-US" sz="900" b="1" dirty="0"/>
                <a:t>Transport and connectivity</a:t>
              </a:r>
            </a:p>
          </p:txBody>
        </p:sp>
        <p:sp>
          <p:nvSpPr>
            <p:cNvPr id="19" name="Freeform 18"/>
            <p:cNvSpPr/>
            <p:nvPr/>
          </p:nvSpPr>
          <p:spPr>
            <a:xfrm>
              <a:off x="2951902" y="2983079"/>
              <a:ext cx="1216340" cy="1216197"/>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7030A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spcCol="1270" anchor="ctr"/>
            <a:lstStyle/>
            <a:p>
              <a:pPr algn="ctr" defTabSz="488950">
                <a:lnSpc>
                  <a:spcPct val="90000"/>
                </a:lnSpc>
                <a:spcAft>
                  <a:spcPct val="35000"/>
                </a:spcAft>
                <a:defRPr/>
              </a:pPr>
              <a:r>
                <a:rPr lang="en-US" sz="1100" b="1" dirty="0"/>
                <a:t>Health</a:t>
              </a:r>
            </a:p>
            <a:p>
              <a:pPr algn="ctr" defTabSz="488950">
                <a:lnSpc>
                  <a:spcPct val="90000"/>
                </a:lnSpc>
                <a:spcAft>
                  <a:spcPct val="35000"/>
                </a:spcAft>
                <a:defRPr/>
              </a:pPr>
              <a:r>
                <a:rPr lang="en-US" sz="1100" b="1" dirty="0"/>
                <a:t> </a:t>
              </a:r>
            </a:p>
          </p:txBody>
        </p:sp>
      </p:grpSp>
      <p:sp>
        <p:nvSpPr>
          <p:cNvPr id="21" name="Title 1"/>
          <p:cNvSpPr txBox="1">
            <a:spLocks/>
          </p:cNvSpPr>
          <p:nvPr/>
        </p:nvSpPr>
        <p:spPr bwMode="auto">
          <a:xfrm>
            <a:off x="269875" y="1817688"/>
            <a:ext cx="4014788" cy="609600"/>
          </a:xfrm>
          <a:prstGeom prst="rect">
            <a:avLst/>
          </a:prstGeom>
          <a:noFill/>
          <a:ln>
            <a:noFill/>
          </a:ln>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mj-cs"/>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defRPr/>
            </a:pPr>
            <a:endParaRPr lang="en-US" altLang="en-US" sz="1400" kern="0" dirty="0" smtClean="0"/>
          </a:p>
          <a:p>
            <a:pPr algn="ctr">
              <a:defRPr/>
            </a:pPr>
            <a:r>
              <a:rPr lang="en-US" altLang="en-US" sz="1400" kern="0" dirty="0" smtClean="0"/>
              <a:t>	      As seen in the past:		</a:t>
            </a:r>
          </a:p>
        </p:txBody>
      </p:sp>
      <p:grpSp>
        <p:nvGrpSpPr>
          <p:cNvPr id="3" name="Group 23"/>
          <p:cNvGrpSpPr>
            <a:grpSpLocks/>
          </p:cNvGrpSpPr>
          <p:nvPr/>
        </p:nvGrpSpPr>
        <p:grpSpPr bwMode="auto">
          <a:xfrm>
            <a:off x="298450" y="2427288"/>
            <a:ext cx="4132263" cy="3829050"/>
            <a:chOff x="2728591" y="2261117"/>
            <a:chExt cx="3607223" cy="3829451"/>
          </a:xfrm>
        </p:grpSpPr>
        <p:sp>
          <p:nvSpPr>
            <p:cNvPr id="25" name="Freeform 24"/>
            <p:cNvSpPr/>
            <p:nvPr/>
          </p:nvSpPr>
          <p:spPr>
            <a:xfrm>
              <a:off x="4801739" y="2423059"/>
              <a:ext cx="1534075" cy="1708329"/>
            </a:xfrm>
            <a:custGeom>
              <a:avLst/>
              <a:gdLst>
                <a:gd name="connsiteX0" fmla="*/ 0 w 2433457"/>
                <a:gd name="connsiteY0" fmla="*/ 1216729 h 2433457"/>
                <a:gd name="connsiteX1" fmla="*/ 1216729 w 2433457"/>
                <a:gd name="connsiteY1" fmla="*/ 0 h 2433457"/>
                <a:gd name="connsiteX2" fmla="*/ 2433458 w 2433457"/>
                <a:gd name="connsiteY2" fmla="*/ 1216729 h 2433457"/>
                <a:gd name="connsiteX3" fmla="*/ 1216729 w 2433457"/>
                <a:gd name="connsiteY3" fmla="*/ 2433458 h 2433457"/>
                <a:gd name="connsiteX4" fmla="*/ 0 w 2433457"/>
                <a:gd name="connsiteY4" fmla="*/ 1216729 h 2433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457" h="2433457">
                  <a:moveTo>
                    <a:pt x="0" y="1216729"/>
                  </a:moveTo>
                  <a:cubicBezTo>
                    <a:pt x="0" y="544748"/>
                    <a:pt x="544748" y="0"/>
                    <a:pt x="1216729" y="0"/>
                  </a:cubicBezTo>
                  <a:cubicBezTo>
                    <a:pt x="1888710" y="0"/>
                    <a:pt x="2433458" y="544748"/>
                    <a:pt x="2433458" y="1216729"/>
                  </a:cubicBezTo>
                  <a:cubicBezTo>
                    <a:pt x="2433458" y="1888710"/>
                    <a:pt x="1888710" y="2433458"/>
                    <a:pt x="1216729" y="2433458"/>
                  </a:cubicBezTo>
                  <a:cubicBezTo>
                    <a:pt x="544748" y="2433458"/>
                    <a:pt x="0" y="1888710"/>
                    <a:pt x="0" y="1216729"/>
                  </a:cubicBezTo>
                  <a:close/>
                </a:path>
              </a:pathLst>
            </a:custGeom>
            <a:solidFill>
              <a:schemeClr val="accent2">
                <a:lumMod val="75000"/>
                <a:alpha val="50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394472" tIns="394472" rIns="394472" bIns="394472" spcCol="1270" anchor="ctr"/>
            <a:lstStyle/>
            <a:p>
              <a:pPr algn="ctr" defTabSz="1333500">
                <a:lnSpc>
                  <a:spcPct val="90000"/>
                </a:lnSpc>
                <a:spcAft>
                  <a:spcPct val="35000"/>
                </a:spcAft>
                <a:defRPr/>
              </a:pPr>
              <a:r>
                <a:rPr lang="en-US" sz="3000" b="1" dirty="0">
                  <a:solidFill>
                    <a:srgbClr val="FF0000"/>
                  </a:solidFill>
                </a:rPr>
                <a:t>PAR</a:t>
              </a:r>
            </a:p>
          </p:txBody>
        </p:sp>
        <p:sp>
          <p:nvSpPr>
            <p:cNvPr id="26" name="Freeform 25"/>
            <p:cNvSpPr/>
            <p:nvPr/>
          </p:nvSpPr>
          <p:spPr>
            <a:xfrm>
              <a:off x="2728591" y="2886658"/>
              <a:ext cx="1089234" cy="1103428"/>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00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r>
                <a:rPr lang="en-US" altLang="en-US" sz="1100" b="1" dirty="0" smtClean="0">
                  <a:solidFill>
                    <a:schemeClr val="tx1"/>
                  </a:solidFill>
                </a:rPr>
                <a:t>Education</a:t>
              </a:r>
            </a:p>
          </p:txBody>
        </p:sp>
        <p:sp>
          <p:nvSpPr>
            <p:cNvPr id="27" name="Freeform 26"/>
            <p:cNvSpPr/>
            <p:nvPr/>
          </p:nvSpPr>
          <p:spPr>
            <a:xfrm>
              <a:off x="3945318" y="4901405"/>
              <a:ext cx="1089234" cy="1189163"/>
            </a:xfrm>
            <a:custGeom>
              <a:avLst/>
              <a:gdLst>
                <a:gd name="connsiteX0" fmla="*/ 0 w 1216728"/>
                <a:gd name="connsiteY0" fmla="*/ 594871 h 1189741"/>
                <a:gd name="connsiteX1" fmla="*/ 608364 w 1216728"/>
                <a:gd name="connsiteY1" fmla="*/ 0 h 1189741"/>
                <a:gd name="connsiteX2" fmla="*/ 1216728 w 1216728"/>
                <a:gd name="connsiteY2" fmla="*/ 594871 h 1189741"/>
                <a:gd name="connsiteX3" fmla="*/ 608364 w 1216728"/>
                <a:gd name="connsiteY3" fmla="*/ 1189742 h 1189741"/>
                <a:gd name="connsiteX4" fmla="*/ 0 w 1216728"/>
                <a:gd name="connsiteY4" fmla="*/ 594871 h 1189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189741">
                  <a:moveTo>
                    <a:pt x="0" y="594871"/>
                  </a:moveTo>
                  <a:cubicBezTo>
                    <a:pt x="0" y="266333"/>
                    <a:pt x="272374" y="0"/>
                    <a:pt x="608364" y="0"/>
                  </a:cubicBezTo>
                  <a:cubicBezTo>
                    <a:pt x="944354" y="0"/>
                    <a:pt x="1216728" y="266333"/>
                    <a:pt x="1216728" y="594871"/>
                  </a:cubicBezTo>
                  <a:cubicBezTo>
                    <a:pt x="1216728" y="923409"/>
                    <a:pt x="944354" y="1189742"/>
                    <a:pt x="608364" y="1189742"/>
                  </a:cubicBezTo>
                  <a:cubicBezTo>
                    <a:pt x="272374" y="1189742"/>
                    <a:pt x="0" y="923409"/>
                    <a:pt x="0" y="594871"/>
                  </a:cubicBezTo>
                  <a:close/>
                </a:path>
              </a:pathLst>
            </a:custGeom>
            <a:solidFill>
              <a:srgbClr val="92D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5664" rIns="189616" bIns="185664" anchor="ctr"/>
            <a:lstStyle>
              <a:lvl1pPr defTabSz="400050" eaLnBrk="0" hangingPunct="0">
                <a:defRPr sz="1200">
                  <a:solidFill>
                    <a:srgbClr val="0F5494"/>
                  </a:solidFill>
                  <a:latin typeface="Verdana" charset="0"/>
                  <a:ea typeface="ＭＳ Ｐゴシック" charset="-128"/>
                </a:defRPr>
              </a:lvl1pPr>
              <a:lvl2pPr marL="37931725" indent="-37474525" defTabSz="4000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r>
                <a:rPr lang="en-US" altLang="en-US" sz="900" b="1" dirty="0" smtClean="0">
                  <a:solidFill>
                    <a:schemeClr val="tx1"/>
                  </a:solidFill>
                </a:rPr>
                <a:t>Employment</a:t>
              </a:r>
            </a:p>
          </p:txBody>
        </p:sp>
        <p:sp>
          <p:nvSpPr>
            <p:cNvPr id="28" name="Freeform 27"/>
            <p:cNvSpPr/>
            <p:nvPr/>
          </p:nvSpPr>
          <p:spPr>
            <a:xfrm>
              <a:off x="3745764" y="2261117"/>
              <a:ext cx="1047660" cy="1216152"/>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FF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0886" tIns="190886" rIns="190886" bIns="190886" spcCol="1270" anchor="ctr"/>
            <a:lstStyle/>
            <a:p>
              <a:pPr algn="ctr" defTabSz="444500">
                <a:lnSpc>
                  <a:spcPct val="90000"/>
                </a:lnSpc>
                <a:spcAft>
                  <a:spcPct val="35000"/>
                </a:spcAft>
                <a:defRPr/>
              </a:pPr>
              <a:r>
                <a:rPr lang="en-US" sz="1000" b="1" dirty="0"/>
                <a:t>Agriculture</a:t>
              </a:r>
            </a:p>
          </p:txBody>
        </p:sp>
        <p:sp>
          <p:nvSpPr>
            <p:cNvPr id="29" name="Freeform 28"/>
            <p:cNvSpPr/>
            <p:nvPr/>
          </p:nvSpPr>
          <p:spPr>
            <a:xfrm>
              <a:off x="5171747" y="4266339"/>
              <a:ext cx="1133580" cy="1192338"/>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F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a:lnSpc>
                  <a:spcPct val="90000"/>
                </a:lnSpc>
                <a:spcAft>
                  <a:spcPct val="35000"/>
                </a:spcAft>
                <a:defRPr/>
              </a:pPr>
              <a:r>
                <a:rPr lang="en-US" sz="900" b="1" dirty="0"/>
                <a:t>Environment</a:t>
              </a:r>
            </a:p>
          </p:txBody>
        </p:sp>
        <p:sp>
          <p:nvSpPr>
            <p:cNvPr id="30" name="Freeform 29"/>
            <p:cNvSpPr/>
            <p:nvPr/>
          </p:nvSpPr>
          <p:spPr>
            <a:xfrm>
              <a:off x="2728591" y="4291742"/>
              <a:ext cx="1126651" cy="1217741"/>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a:lnSpc>
                  <a:spcPct val="90000"/>
                </a:lnSpc>
                <a:spcAft>
                  <a:spcPct val="35000"/>
                </a:spcAft>
                <a:defRPr/>
              </a:pPr>
              <a:r>
                <a:rPr lang="en-US" sz="900" b="1" dirty="0"/>
                <a:t>Transport and connectivity</a:t>
              </a:r>
            </a:p>
          </p:txBody>
        </p:sp>
        <p:sp>
          <p:nvSpPr>
            <p:cNvPr id="31" name="Freeform 30"/>
            <p:cNvSpPr/>
            <p:nvPr/>
          </p:nvSpPr>
          <p:spPr>
            <a:xfrm>
              <a:off x="3817825" y="3523311"/>
              <a:ext cx="1112793" cy="1216152"/>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7030A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spcCol="1270" anchor="ctr"/>
            <a:lstStyle/>
            <a:p>
              <a:pPr algn="ctr" defTabSz="488950">
                <a:lnSpc>
                  <a:spcPct val="90000"/>
                </a:lnSpc>
                <a:spcAft>
                  <a:spcPct val="35000"/>
                </a:spcAft>
                <a:defRPr/>
              </a:pPr>
              <a:r>
                <a:rPr lang="en-US" sz="1100" b="1" dirty="0" smtClean="0"/>
                <a:t>Health</a:t>
              </a:r>
              <a:endParaRPr lang="en-US" sz="1100" b="1" dirty="0"/>
            </a:p>
          </p:txBody>
        </p:sp>
      </p:grpSp>
      <p:sp>
        <p:nvSpPr>
          <p:cNvPr id="32" name="Title 1"/>
          <p:cNvSpPr txBox="1">
            <a:spLocks/>
          </p:cNvSpPr>
          <p:nvPr/>
        </p:nvSpPr>
        <p:spPr bwMode="auto">
          <a:xfrm flipH="1">
            <a:off x="5435600" y="1817688"/>
            <a:ext cx="2997200" cy="503237"/>
          </a:xfrm>
          <a:prstGeom prst="rect">
            <a:avLst/>
          </a:prstGeom>
          <a:noFill/>
          <a:ln>
            <a:noFill/>
          </a:ln>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mj-cs"/>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a:defRPr/>
            </a:pPr>
            <a:endParaRPr lang="en-US" altLang="en-US" sz="1400" kern="0" dirty="0" smtClean="0"/>
          </a:p>
          <a:p>
            <a:pPr algn="ctr">
              <a:defRPr/>
            </a:pPr>
            <a:r>
              <a:rPr lang="en-US" altLang="en-US" sz="1400" kern="0" dirty="0" smtClean="0"/>
              <a:t>	As advocated now:	</a:t>
            </a:r>
          </a:p>
        </p:txBody>
      </p:sp>
    </p:spTree>
    <p:extLst>
      <p:ext uri="{BB962C8B-B14F-4D97-AF65-F5344CB8AC3E}">
        <p14:creationId xmlns:p14="http://schemas.microsoft.com/office/powerpoint/2010/main" val="383481458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a:xfrm>
            <a:off x="0" y="34925"/>
            <a:ext cx="9076128" cy="936625"/>
          </a:xfrm>
        </p:spPr>
        <p:txBody>
          <a:bodyPr/>
          <a:lstStyle/>
          <a:p>
            <a:pPr marL="85725" indent="0"/>
            <a:r>
              <a:rPr lang="en-GB" altLang="en-US" sz="2300" dirty="0" smtClean="0">
                <a:solidFill>
                  <a:schemeClr val="bg1"/>
                </a:solidFill>
              </a:rPr>
              <a:t>New approach</a:t>
            </a:r>
            <a:r>
              <a:rPr lang="en-GB" altLang="en-US" sz="2300" dirty="0">
                <a:solidFill>
                  <a:schemeClr val="bg1"/>
                </a:solidFill>
              </a:rPr>
              <a:t/>
            </a:r>
            <a:br>
              <a:rPr lang="en-GB" altLang="en-US" sz="2300" dirty="0">
                <a:solidFill>
                  <a:schemeClr val="bg1"/>
                </a:solidFill>
              </a:rPr>
            </a:br>
            <a:r>
              <a:rPr lang="en-GB" altLang="en-US" sz="2300" dirty="0" smtClean="0">
                <a:solidFill>
                  <a:srgbClr val="FF0000"/>
                </a:solidFill>
              </a:rPr>
              <a:t>Areas where PAR and sectors connect</a:t>
            </a:r>
            <a:r>
              <a:rPr lang="en-GB" altLang="en-US" sz="2300" dirty="0" smtClean="0">
                <a:solidFill>
                  <a:schemeClr val="bg1"/>
                </a:solidFill>
              </a:rPr>
              <a:t>			</a:t>
            </a:r>
            <a:endParaRPr lang="en-GB" altLang="en-US" sz="2300" dirty="0" smtClean="0">
              <a:solidFill>
                <a:srgbClr val="FF0000"/>
              </a:solidFill>
            </a:endParaRPr>
          </a:p>
        </p:txBody>
      </p:sp>
      <p:sp>
        <p:nvSpPr>
          <p:cNvPr id="3" name="Content Placeholder 2">
            <a:extLst>
              <a:ext uri="{FF2B5EF4-FFF2-40B4-BE49-F238E27FC236}">
                <a16:creationId xmlns="" xmlns:a16="http://schemas.microsoft.com/office/drawing/2014/main" id="{5E01822F-6305-4D94-AD3A-FBE040C63229}"/>
              </a:ext>
            </a:extLst>
          </p:cNvPr>
          <p:cNvSpPr>
            <a:spLocks noGrp="1"/>
          </p:cNvSpPr>
          <p:nvPr>
            <p:ph idx="1"/>
          </p:nvPr>
        </p:nvSpPr>
        <p:spPr>
          <a:xfrm>
            <a:off x="179512" y="1124744"/>
            <a:ext cx="8772401" cy="5507831"/>
          </a:xfrm>
        </p:spPr>
        <p:txBody>
          <a:bodyPr/>
          <a:lstStyle/>
          <a:p>
            <a:pPr marL="0" indent="0">
              <a:buFontTx/>
              <a:buNone/>
              <a:defRPr/>
            </a:pPr>
            <a:endParaRPr lang="en-GB" sz="800" dirty="0"/>
          </a:p>
          <a:p>
            <a:pPr eaLnBrk="1" hangingPunct="1">
              <a:spcBef>
                <a:spcPct val="0"/>
              </a:spcBef>
              <a:buClrTx/>
              <a:buFont typeface="Arial" panose="020B0604020202020204" pitchFamily="34" charset="0"/>
              <a:buChar char="•"/>
              <a:defRPr/>
            </a:pPr>
            <a:r>
              <a:rPr lang="en-US" altLang="en-US" sz="2000" i="0" dirty="0" smtClean="0">
                <a:solidFill>
                  <a:srgbClr val="000000"/>
                </a:solidFill>
              </a:rPr>
              <a:t>Sector policy planning </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Sector strategy preparation</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Monitoring and reporting on </a:t>
            </a:r>
          </a:p>
          <a:p>
            <a:pPr marL="0" indent="0" eaLnBrk="1" hangingPunct="1">
              <a:spcBef>
                <a:spcPct val="0"/>
              </a:spcBef>
              <a:buClrTx/>
              <a:buNone/>
              <a:tabLst>
                <a:tab pos="361950" algn="l"/>
              </a:tabLst>
              <a:defRPr/>
            </a:pPr>
            <a:r>
              <a:rPr lang="en-US" altLang="en-US" sz="2000" i="0" dirty="0" smtClean="0">
                <a:solidFill>
                  <a:srgbClr val="000000"/>
                </a:solidFill>
              </a:rPr>
              <a:t>    implementation of policies</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Policy /law making procedures</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Human resources management</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Transparency/access to information</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Rationality of state administrative</a:t>
            </a:r>
          </a:p>
          <a:p>
            <a:pPr eaLnBrk="1" hangingPunct="1">
              <a:spcBef>
                <a:spcPct val="0"/>
              </a:spcBef>
              <a:buClrTx/>
              <a:defRPr/>
            </a:pPr>
            <a:r>
              <a:rPr lang="en-US" altLang="en-US" sz="2000" i="0" dirty="0" smtClean="0">
                <a:solidFill>
                  <a:srgbClr val="000000"/>
                </a:solidFill>
              </a:rPr>
              <a:t>    structures </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Administrative procedures</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IT systems</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Budgeting procedures</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Capital investment planning</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Accountability /internal control</a:t>
            </a:r>
          </a:p>
          <a:p>
            <a:pPr eaLnBrk="1" hangingPunct="1">
              <a:spcBef>
                <a:spcPct val="0"/>
              </a:spcBef>
              <a:buClrTx/>
              <a:buFont typeface="Arial" panose="020B0604020202020204" pitchFamily="34" charset="0"/>
              <a:buChar char="•"/>
              <a:defRPr/>
            </a:pPr>
            <a:r>
              <a:rPr lang="en-US" altLang="en-US" sz="2000" i="0" dirty="0" smtClean="0">
                <a:solidFill>
                  <a:srgbClr val="000000"/>
                </a:solidFill>
              </a:rPr>
              <a:t>Public procurement</a:t>
            </a:r>
            <a:endParaRPr lang="en-US" altLang="en-US" sz="2000" i="0" dirty="0">
              <a:solidFill>
                <a:srgbClr val="000000"/>
              </a:solidFill>
            </a:endParaRPr>
          </a:p>
          <a:p>
            <a:pPr eaLnBrk="1" hangingPunct="1">
              <a:spcBef>
                <a:spcPct val="0"/>
              </a:spcBef>
              <a:buClrTx/>
              <a:defRPr/>
            </a:pPr>
            <a:endParaRPr lang="en-US" altLang="en-US" sz="1700" i="0" dirty="0" smtClean="0">
              <a:solidFill>
                <a:srgbClr val="000000"/>
              </a:solidFill>
            </a:endParaRPr>
          </a:p>
          <a:p>
            <a:pPr eaLnBrk="1" hangingPunct="1">
              <a:spcBef>
                <a:spcPct val="0"/>
              </a:spcBef>
              <a:buClrTx/>
              <a:defRPr/>
            </a:pPr>
            <a:endParaRPr lang="en-US" altLang="en-US" sz="1700" i="0" dirty="0">
              <a:solidFill>
                <a:srgbClr val="000000"/>
              </a:solidFill>
            </a:endParaRPr>
          </a:p>
        </p:txBody>
      </p:sp>
      <p:grpSp>
        <p:nvGrpSpPr>
          <p:cNvPr id="20" name="Group 11"/>
          <p:cNvGrpSpPr>
            <a:grpSpLocks/>
          </p:cNvGrpSpPr>
          <p:nvPr/>
        </p:nvGrpSpPr>
        <p:grpSpPr bwMode="auto">
          <a:xfrm>
            <a:off x="5139351" y="2086922"/>
            <a:ext cx="3936777" cy="3860567"/>
            <a:chOff x="2891642" y="2301433"/>
            <a:chExt cx="3587372" cy="3695339"/>
          </a:xfrm>
        </p:grpSpPr>
        <p:sp>
          <p:nvSpPr>
            <p:cNvPr id="23" name="Freeform 22">
              <a:extLst>
                <a:ext uri="{FF2B5EF4-FFF2-40B4-BE49-F238E27FC236}">
                  <a16:creationId xmlns="" xmlns:a16="http://schemas.microsoft.com/office/drawing/2014/main" id="{3A694416-F199-45D7-ACA0-162CE889124B}"/>
                </a:ext>
              </a:extLst>
            </p:cNvPr>
            <p:cNvSpPr/>
            <p:nvPr/>
          </p:nvSpPr>
          <p:spPr>
            <a:xfrm>
              <a:off x="3437532" y="3044042"/>
              <a:ext cx="2433186" cy="2431292"/>
            </a:xfrm>
            <a:custGeom>
              <a:avLst/>
              <a:gdLst>
                <a:gd name="connsiteX0" fmla="*/ 0 w 2433457"/>
                <a:gd name="connsiteY0" fmla="*/ 1216729 h 2433457"/>
                <a:gd name="connsiteX1" fmla="*/ 1216729 w 2433457"/>
                <a:gd name="connsiteY1" fmla="*/ 0 h 2433457"/>
                <a:gd name="connsiteX2" fmla="*/ 2433458 w 2433457"/>
                <a:gd name="connsiteY2" fmla="*/ 1216729 h 2433457"/>
                <a:gd name="connsiteX3" fmla="*/ 1216729 w 2433457"/>
                <a:gd name="connsiteY3" fmla="*/ 2433458 h 2433457"/>
                <a:gd name="connsiteX4" fmla="*/ 0 w 2433457"/>
                <a:gd name="connsiteY4" fmla="*/ 1216729 h 2433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457" h="2433457">
                  <a:moveTo>
                    <a:pt x="0" y="1216729"/>
                  </a:moveTo>
                  <a:cubicBezTo>
                    <a:pt x="0" y="544748"/>
                    <a:pt x="544748" y="0"/>
                    <a:pt x="1216729" y="0"/>
                  </a:cubicBezTo>
                  <a:cubicBezTo>
                    <a:pt x="1888710" y="0"/>
                    <a:pt x="2433458" y="544748"/>
                    <a:pt x="2433458" y="1216729"/>
                  </a:cubicBezTo>
                  <a:cubicBezTo>
                    <a:pt x="2433458" y="1888710"/>
                    <a:pt x="1888710" y="2433458"/>
                    <a:pt x="1216729" y="2433458"/>
                  </a:cubicBezTo>
                  <a:cubicBezTo>
                    <a:pt x="544748" y="2433458"/>
                    <a:pt x="0" y="1888710"/>
                    <a:pt x="0" y="1216729"/>
                  </a:cubicBezTo>
                  <a:close/>
                </a:path>
              </a:pathLst>
            </a:custGeom>
            <a:solidFill>
              <a:schemeClr val="accent2">
                <a:lumMod val="75000"/>
                <a:alpha val="50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394472" tIns="394472" rIns="394472" bIns="394472" spcCol="1270" anchor="ctr"/>
            <a:lstStyle/>
            <a:p>
              <a:pPr algn="ctr" defTabSz="1333500" eaLnBrk="1" hangingPunct="1">
                <a:lnSpc>
                  <a:spcPct val="90000"/>
                </a:lnSpc>
                <a:spcAft>
                  <a:spcPts val="0"/>
                </a:spcAft>
                <a:defRPr/>
              </a:pPr>
              <a:endParaRPr lang="en-US" sz="1000" b="1" dirty="0"/>
            </a:p>
            <a:p>
              <a:pPr algn="ctr" defTabSz="1333500" eaLnBrk="1" hangingPunct="1">
                <a:lnSpc>
                  <a:spcPct val="90000"/>
                </a:lnSpc>
                <a:spcAft>
                  <a:spcPts val="0"/>
                </a:spcAft>
                <a:defRPr/>
              </a:pPr>
              <a:r>
                <a:rPr lang="en-US" sz="2200" b="1" dirty="0" smtClean="0"/>
                <a:t>PAR</a:t>
              </a:r>
              <a:endParaRPr lang="en-US" sz="400" b="1" dirty="0"/>
            </a:p>
            <a:p>
              <a:pPr algn="ctr" defTabSz="1333500" eaLnBrk="1" hangingPunct="1">
                <a:lnSpc>
                  <a:spcPct val="90000"/>
                </a:lnSpc>
                <a:spcAft>
                  <a:spcPct val="35000"/>
                </a:spcAft>
                <a:defRPr/>
              </a:pPr>
              <a:endParaRPr lang="en-US" sz="1000" b="1" dirty="0"/>
            </a:p>
          </p:txBody>
        </p:sp>
        <p:sp>
          <p:nvSpPr>
            <p:cNvPr id="24" name="Freeform 23">
              <a:extLst>
                <a:ext uri="{FF2B5EF4-FFF2-40B4-BE49-F238E27FC236}">
                  <a16:creationId xmlns="" xmlns:a16="http://schemas.microsoft.com/office/drawing/2014/main" id="{F1AE2B32-D7A6-416C-B485-66B591D442EE}"/>
                </a:ext>
              </a:extLst>
            </p:cNvPr>
            <p:cNvSpPr/>
            <p:nvPr/>
          </p:nvSpPr>
          <p:spPr>
            <a:xfrm>
              <a:off x="3610401" y="2301433"/>
              <a:ext cx="1216593"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00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1100" b="1" dirty="0">
                <a:solidFill>
                  <a:schemeClr val="tx1"/>
                </a:solidFill>
              </a:endParaRPr>
            </a:p>
            <a:p>
              <a:pPr algn="ctr" eaLnBrk="1" hangingPunct="1">
                <a:lnSpc>
                  <a:spcPct val="90000"/>
                </a:lnSpc>
                <a:spcAft>
                  <a:spcPct val="35000"/>
                </a:spcAft>
                <a:defRPr/>
              </a:pPr>
              <a:r>
                <a:rPr lang="en-US" altLang="en-US" sz="1100" b="1" dirty="0">
                  <a:solidFill>
                    <a:schemeClr val="tx1"/>
                  </a:solidFill>
                </a:rPr>
                <a:t>Education</a:t>
              </a:r>
            </a:p>
            <a:p>
              <a:pPr algn="ctr" eaLnBrk="1" hangingPunct="1">
                <a:lnSpc>
                  <a:spcPct val="90000"/>
                </a:lnSpc>
                <a:spcAft>
                  <a:spcPct val="35000"/>
                </a:spcAft>
                <a:defRPr/>
              </a:pPr>
              <a:endParaRPr lang="en-US" altLang="en-US" sz="1100" b="1" dirty="0">
                <a:solidFill>
                  <a:schemeClr val="tx1"/>
                </a:solidFill>
              </a:endParaRPr>
            </a:p>
          </p:txBody>
        </p:sp>
        <p:sp>
          <p:nvSpPr>
            <p:cNvPr id="25" name="Freeform 24">
              <a:extLst>
                <a:ext uri="{FF2B5EF4-FFF2-40B4-BE49-F238E27FC236}">
                  <a16:creationId xmlns="" xmlns:a16="http://schemas.microsoft.com/office/drawing/2014/main" id="{FC105379-208A-43D4-BCE1-D347CF56DE18}"/>
                </a:ext>
              </a:extLst>
            </p:cNvPr>
            <p:cNvSpPr/>
            <p:nvPr/>
          </p:nvSpPr>
          <p:spPr>
            <a:xfrm>
              <a:off x="5262421" y="3232174"/>
              <a:ext cx="1216593" cy="1189814"/>
            </a:xfrm>
            <a:custGeom>
              <a:avLst/>
              <a:gdLst>
                <a:gd name="connsiteX0" fmla="*/ 0 w 1216728"/>
                <a:gd name="connsiteY0" fmla="*/ 594871 h 1189741"/>
                <a:gd name="connsiteX1" fmla="*/ 608364 w 1216728"/>
                <a:gd name="connsiteY1" fmla="*/ 0 h 1189741"/>
                <a:gd name="connsiteX2" fmla="*/ 1216728 w 1216728"/>
                <a:gd name="connsiteY2" fmla="*/ 594871 h 1189741"/>
                <a:gd name="connsiteX3" fmla="*/ 608364 w 1216728"/>
                <a:gd name="connsiteY3" fmla="*/ 1189742 h 1189741"/>
                <a:gd name="connsiteX4" fmla="*/ 0 w 1216728"/>
                <a:gd name="connsiteY4" fmla="*/ 594871 h 1189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189741">
                  <a:moveTo>
                    <a:pt x="0" y="594871"/>
                  </a:moveTo>
                  <a:cubicBezTo>
                    <a:pt x="0" y="266333"/>
                    <a:pt x="272374" y="0"/>
                    <a:pt x="608364" y="0"/>
                  </a:cubicBezTo>
                  <a:cubicBezTo>
                    <a:pt x="944354" y="0"/>
                    <a:pt x="1216728" y="266333"/>
                    <a:pt x="1216728" y="594871"/>
                  </a:cubicBezTo>
                  <a:cubicBezTo>
                    <a:pt x="1216728" y="923409"/>
                    <a:pt x="944354" y="1189742"/>
                    <a:pt x="608364" y="1189742"/>
                  </a:cubicBezTo>
                  <a:cubicBezTo>
                    <a:pt x="272374" y="1189742"/>
                    <a:pt x="0" y="923409"/>
                    <a:pt x="0" y="594871"/>
                  </a:cubicBezTo>
                  <a:close/>
                </a:path>
              </a:pathLst>
            </a:custGeom>
            <a:solidFill>
              <a:srgbClr val="92D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5664" rIns="189616" bIns="185664" anchor="ctr"/>
            <a:lstStyle>
              <a:lvl1pPr defTabSz="400050" eaLnBrk="0" hangingPunct="0">
                <a:defRPr sz="1200">
                  <a:solidFill>
                    <a:srgbClr val="0F5494"/>
                  </a:solidFill>
                  <a:latin typeface="Verdana" charset="0"/>
                  <a:ea typeface="ＭＳ Ｐゴシック" charset="-128"/>
                </a:defRPr>
              </a:lvl1pPr>
              <a:lvl2pPr marL="37931725" indent="-37474525" defTabSz="4000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900" b="1" dirty="0">
                <a:solidFill>
                  <a:schemeClr val="tx1"/>
                </a:solidFill>
              </a:endParaRPr>
            </a:p>
            <a:p>
              <a:pPr algn="ctr" eaLnBrk="1" hangingPunct="1">
                <a:lnSpc>
                  <a:spcPct val="90000"/>
                </a:lnSpc>
                <a:spcAft>
                  <a:spcPct val="35000"/>
                </a:spcAft>
                <a:defRPr/>
              </a:pPr>
              <a:r>
                <a:rPr lang="en-US" altLang="en-US" sz="900" b="1" dirty="0">
                  <a:solidFill>
                    <a:schemeClr val="tx1"/>
                  </a:solidFill>
                </a:rPr>
                <a:t>Employment</a:t>
              </a:r>
            </a:p>
            <a:p>
              <a:pPr algn="ctr" eaLnBrk="1" hangingPunct="1">
                <a:lnSpc>
                  <a:spcPct val="90000"/>
                </a:lnSpc>
                <a:spcAft>
                  <a:spcPct val="35000"/>
                </a:spcAft>
                <a:defRPr/>
              </a:pPr>
              <a:endParaRPr lang="en-US" altLang="en-US" sz="900" b="1" dirty="0">
                <a:solidFill>
                  <a:schemeClr val="tx1"/>
                </a:solidFill>
              </a:endParaRPr>
            </a:p>
          </p:txBody>
        </p:sp>
        <p:sp>
          <p:nvSpPr>
            <p:cNvPr id="26" name="Freeform 25">
              <a:extLst>
                <a:ext uri="{FF2B5EF4-FFF2-40B4-BE49-F238E27FC236}">
                  <a16:creationId xmlns="" xmlns:a16="http://schemas.microsoft.com/office/drawing/2014/main" id="{902D8877-5AE9-46D6-AC89-1BB84E924995}"/>
                </a:ext>
              </a:extLst>
            </p:cNvPr>
            <p:cNvSpPr/>
            <p:nvPr/>
          </p:nvSpPr>
          <p:spPr>
            <a:xfrm>
              <a:off x="5057003" y="4346131"/>
              <a:ext cx="1216594" cy="121716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FF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0886" tIns="190886" rIns="190886" bIns="190886" spcCol="1270" anchor="ctr"/>
            <a:lstStyle/>
            <a:p>
              <a:pPr algn="ctr" defTabSz="444500" eaLnBrk="1" hangingPunct="1">
                <a:lnSpc>
                  <a:spcPct val="90000"/>
                </a:lnSpc>
                <a:spcAft>
                  <a:spcPct val="35000"/>
                </a:spcAft>
                <a:defRPr/>
              </a:pPr>
              <a:r>
                <a:rPr lang="en-US" sz="1000" b="1" dirty="0"/>
                <a:t>Agriculture</a:t>
              </a:r>
            </a:p>
          </p:txBody>
        </p:sp>
        <p:sp>
          <p:nvSpPr>
            <p:cNvPr id="27" name="Freeform 26">
              <a:extLst>
                <a:ext uri="{FF2B5EF4-FFF2-40B4-BE49-F238E27FC236}">
                  <a16:creationId xmlns="" xmlns:a16="http://schemas.microsoft.com/office/drawing/2014/main" id="{5089A0EB-449E-4371-8FA7-242F560F598E}"/>
                </a:ext>
              </a:extLst>
            </p:cNvPr>
            <p:cNvSpPr/>
            <p:nvPr/>
          </p:nvSpPr>
          <p:spPr>
            <a:xfrm>
              <a:off x="3974447" y="4781126"/>
              <a:ext cx="1216593"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F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eaLnBrk="1" hangingPunct="1">
                <a:lnSpc>
                  <a:spcPct val="90000"/>
                </a:lnSpc>
                <a:spcAft>
                  <a:spcPct val="35000"/>
                </a:spcAft>
                <a:defRPr/>
              </a:pPr>
              <a:r>
                <a:rPr lang="en-US" sz="900" b="1" dirty="0"/>
                <a:t>Environment</a:t>
              </a:r>
            </a:p>
          </p:txBody>
        </p:sp>
        <p:sp>
          <p:nvSpPr>
            <p:cNvPr id="28" name="Freeform 27">
              <a:extLst>
                <a:ext uri="{FF2B5EF4-FFF2-40B4-BE49-F238E27FC236}">
                  <a16:creationId xmlns="" xmlns:a16="http://schemas.microsoft.com/office/drawing/2014/main" id="{CBC40DFC-7149-4300-8BD2-5FB4561C4EF5}"/>
                </a:ext>
              </a:extLst>
            </p:cNvPr>
            <p:cNvSpPr/>
            <p:nvPr/>
          </p:nvSpPr>
          <p:spPr>
            <a:xfrm>
              <a:off x="2995610" y="4260999"/>
              <a:ext cx="1216593" cy="1217165"/>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eaLnBrk="1" hangingPunct="1">
                <a:lnSpc>
                  <a:spcPct val="90000"/>
                </a:lnSpc>
                <a:spcAft>
                  <a:spcPct val="35000"/>
                </a:spcAft>
                <a:defRPr/>
              </a:pPr>
              <a:r>
                <a:rPr lang="en-US" sz="900" b="1" dirty="0"/>
                <a:t>Transport and connectivity</a:t>
              </a:r>
            </a:p>
          </p:txBody>
        </p:sp>
        <p:sp>
          <p:nvSpPr>
            <p:cNvPr id="29" name="Freeform 28">
              <a:extLst>
                <a:ext uri="{FF2B5EF4-FFF2-40B4-BE49-F238E27FC236}">
                  <a16:creationId xmlns="" xmlns:a16="http://schemas.microsoft.com/office/drawing/2014/main" id="{5E46BB3E-6400-4762-B057-FF083A0AF2F1}"/>
                </a:ext>
              </a:extLst>
            </p:cNvPr>
            <p:cNvSpPr/>
            <p:nvPr/>
          </p:nvSpPr>
          <p:spPr>
            <a:xfrm>
              <a:off x="2891642" y="3142105"/>
              <a:ext cx="1216594"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7030A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spcCol="1270" anchor="ctr"/>
            <a:lstStyle/>
            <a:p>
              <a:pPr algn="ctr" defTabSz="488950" eaLnBrk="1" hangingPunct="1">
                <a:lnSpc>
                  <a:spcPct val="90000"/>
                </a:lnSpc>
                <a:spcAft>
                  <a:spcPct val="35000"/>
                </a:spcAft>
                <a:defRPr/>
              </a:pPr>
              <a:endParaRPr lang="en-US" sz="1100" b="1" dirty="0"/>
            </a:p>
            <a:p>
              <a:pPr algn="ctr" defTabSz="488950" eaLnBrk="1" hangingPunct="1">
                <a:lnSpc>
                  <a:spcPct val="90000"/>
                </a:lnSpc>
                <a:spcAft>
                  <a:spcPct val="35000"/>
                </a:spcAft>
                <a:defRPr/>
              </a:pPr>
              <a:r>
                <a:rPr lang="en-US" sz="1100" b="1" dirty="0"/>
                <a:t>Health</a:t>
              </a:r>
            </a:p>
            <a:p>
              <a:pPr algn="ctr" defTabSz="488950" eaLnBrk="1" hangingPunct="1">
                <a:lnSpc>
                  <a:spcPct val="90000"/>
                </a:lnSpc>
                <a:spcAft>
                  <a:spcPct val="35000"/>
                </a:spcAft>
                <a:defRPr/>
              </a:pPr>
              <a:r>
                <a:rPr lang="en-US" sz="1100" b="1" dirty="0"/>
                <a:t> </a:t>
              </a:r>
            </a:p>
          </p:txBody>
        </p:sp>
      </p:grpSp>
      <p:sp>
        <p:nvSpPr>
          <p:cNvPr id="30" name="Freeform 29">
            <a:extLst>
              <a:ext uri="{FF2B5EF4-FFF2-40B4-BE49-F238E27FC236}">
                <a16:creationId xmlns="" xmlns:a16="http://schemas.microsoft.com/office/drawing/2014/main" id="{F1AE2B32-D7A6-416C-B485-66B591D442EE}"/>
              </a:ext>
            </a:extLst>
          </p:cNvPr>
          <p:cNvSpPr/>
          <p:nvPr/>
        </p:nvSpPr>
        <p:spPr bwMode="auto">
          <a:xfrm>
            <a:off x="7105348" y="2212821"/>
            <a:ext cx="1335088" cy="1270000"/>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206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1100" b="1" dirty="0">
              <a:solidFill>
                <a:schemeClr val="tx1"/>
              </a:solidFill>
            </a:endParaRPr>
          </a:p>
          <a:p>
            <a:pPr algn="ctr" eaLnBrk="1" hangingPunct="1">
              <a:lnSpc>
                <a:spcPct val="90000"/>
              </a:lnSpc>
              <a:spcAft>
                <a:spcPct val="35000"/>
              </a:spcAft>
              <a:defRPr/>
            </a:pPr>
            <a:r>
              <a:rPr lang="en-US" altLang="en-US" sz="1100" b="1" dirty="0" smtClean="0">
                <a:solidFill>
                  <a:schemeClr val="tx1"/>
                </a:solidFill>
              </a:rPr>
              <a:t>Customs</a:t>
            </a:r>
            <a:endParaRPr lang="en-US" altLang="en-US" sz="1100" b="1" dirty="0">
              <a:solidFill>
                <a:schemeClr val="tx1"/>
              </a:solidFill>
            </a:endParaRPr>
          </a:p>
          <a:p>
            <a:pPr algn="ctr" eaLnBrk="1" hangingPunct="1">
              <a:lnSpc>
                <a:spcPct val="90000"/>
              </a:lnSpc>
              <a:spcAft>
                <a:spcPct val="35000"/>
              </a:spcAft>
              <a:defRPr/>
            </a:pPr>
            <a:endParaRPr lang="en-US" altLang="en-US" sz="1100" b="1" dirty="0">
              <a:solidFill>
                <a:schemeClr val="tx1"/>
              </a:solidFill>
            </a:endParaRPr>
          </a:p>
        </p:txBody>
      </p:sp>
    </p:spTree>
    <p:extLst>
      <p:ext uri="{BB962C8B-B14F-4D97-AF65-F5344CB8AC3E}">
        <p14:creationId xmlns:p14="http://schemas.microsoft.com/office/powerpoint/2010/main" val="8551699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109" y="116632"/>
            <a:ext cx="8229600" cy="936625"/>
          </a:xfrm>
        </p:spPr>
        <p:txBody>
          <a:bodyPr/>
          <a:lstStyle/>
          <a:p>
            <a:pPr marL="0" indent="0"/>
            <a:r>
              <a:rPr lang="en-GB" sz="2200" dirty="0" smtClean="0">
                <a:solidFill>
                  <a:schemeClr val="bg1"/>
                </a:solidFill>
              </a:rPr>
              <a:t>Six core areas defined by</a:t>
            </a:r>
            <a:br>
              <a:rPr lang="en-GB" sz="2200" dirty="0" smtClean="0">
                <a:solidFill>
                  <a:schemeClr val="bg1"/>
                </a:solidFill>
              </a:rPr>
            </a:br>
            <a:r>
              <a:rPr lang="en-GB" sz="2200" dirty="0" smtClean="0">
                <a:solidFill>
                  <a:schemeClr val="bg1"/>
                </a:solidFill>
              </a:rPr>
              <a:t>Principles of Public Administration  </a:t>
            </a:r>
            <a:r>
              <a:rPr lang="en-GB" sz="2200" dirty="0">
                <a:solidFill>
                  <a:schemeClr val="bg1"/>
                </a:solidFill>
              </a:rPr>
              <a:t/>
            </a:r>
            <a:br>
              <a:rPr lang="en-GB" sz="2200" dirty="0">
                <a:solidFill>
                  <a:schemeClr val="bg1"/>
                </a:solidFill>
              </a:rPr>
            </a:br>
            <a:endParaRPr lang="en-GB" sz="2200" dirty="0">
              <a:solidFill>
                <a:schemeClr val="bg1"/>
              </a:solidFill>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639" y="1741137"/>
            <a:ext cx="8653174" cy="3060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80639" y="4941168"/>
            <a:ext cx="8640643" cy="670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80639" y="2693066"/>
            <a:ext cx="1682084" cy="1323439"/>
          </a:xfrm>
          <a:prstGeom prst="rect">
            <a:avLst/>
          </a:prstGeom>
        </p:spPr>
        <p:txBody>
          <a:bodyPr wrap="square">
            <a:spAutoFit/>
          </a:bodyPr>
          <a:lstStyle/>
          <a:p>
            <a:pPr lvl="0" algn="ctr" eaLnBrk="1" hangingPunct="1"/>
            <a:r>
              <a:rPr lang="fr-FR" sz="2000" b="1" dirty="0">
                <a:solidFill>
                  <a:prstClr val="white"/>
                </a:solidFill>
                <a:latin typeface="Calibri" panose="020F0502020204030204" pitchFamily="34" charset="0"/>
                <a:ea typeface="+mn-ea"/>
                <a:cs typeface="Arial" pitchFamily="34" charset="0"/>
              </a:rPr>
              <a:t>Policy </a:t>
            </a:r>
            <a:r>
              <a:rPr lang="en-GB" sz="2000" b="1" dirty="0" smtClean="0">
                <a:solidFill>
                  <a:prstClr val="white"/>
                </a:solidFill>
                <a:latin typeface="Calibri" panose="020F0502020204030204" pitchFamily="34" charset="0"/>
                <a:ea typeface="+mn-ea"/>
                <a:cs typeface="Arial" pitchFamily="34" charset="0"/>
              </a:rPr>
              <a:t>development</a:t>
            </a:r>
            <a:r>
              <a:rPr lang="fr-FR" sz="2000" b="1" dirty="0" smtClean="0">
                <a:solidFill>
                  <a:prstClr val="white"/>
                </a:solidFill>
                <a:latin typeface="Calibri" panose="020F0502020204030204" pitchFamily="34" charset="0"/>
                <a:ea typeface="+mn-ea"/>
                <a:cs typeface="Arial" pitchFamily="34" charset="0"/>
              </a:rPr>
              <a:t> </a:t>
            </a:r>
            <a:r>
              <a:rPr lang="fr-FR" sz="2000" b="1" dirty="0">
                <a:solidFill>
                  <a:prstClr val="white"/>
                </a:solidFill>
                <a:latin typeface="Calibri" panose="020F0502020204030204" pitchFamily="34" charset="0"/>
                <a:ea typeface="+mn-ea"/>
                <a:cs typeface="Arial" pitchFamily="34" charset="0"/>
              </a:rPr>
              <a:t>and </a:t>
            </a:r>
            <a:r>
              <a:rPr lang="fr-FR" sz="2000" b="1" dirty="0" smtClean="0">
                <a:solidFill>
                  <a:prstClr val="white"/>
                </a:solidFill>
                <a:latin typeface="Calibri" panose="020F0502020204030204" pitchFamily="34" charset="0"/>
                <a:ea typeface="+mn-ea"/>
                <a:cs typeface="Arial" pitchFamily="34" charset="0"/>
              </a:rPr>
              <a:t>coordination</a:t>
            </a:r>
            <a:endParaRPr lang="en-GB" sz="2000" b="1" dirty="0">
              <a:solidFill>
                <a:prstClr val="white"/>
              </a:solidFill>
              <a:latin typeface="Calibri" panose="020F0502020204030204" pitchFamily="34" charset="0"/>
              <a:ea typeface="+mn-ea"/>
              <a:cs typeface="Arial" pitchFamily="34" charset="0"/>
            </a:endParaRPr>
          </a:p>
        </p:txBody>
      </p:sp>
      <p:sp>
        <p:nvSpPr>
          <p:cNvPr id="25" name="TextBox 24"/>
          <p:cNvSpPr txBox="1"/>
          <p:nvPr/>
        </p:nvSpPr>
        <p:spPr>
          <a:xfrm>
            <a:off x="1877895" y="2773892"/>
            <a:ext cx="1861248" cy="1323439"/>
          </a:xfrm>
          <a:prstGeom prst="rect">
            <a:avLst/>
          </a:prstGeom>
          <a:noFill/>
        </p:spPr>
        <p:txBody>
          <a:bodyPr wrap="square" rtlCol="0">
            <a:spAutoFit/>
          </a:bodyPr>
          <a:lstStyle/>
          <a:p>
            <a:pPr algn="ctr" eaLnBrk="1" hangingPunct="1"/>
            <a:r>
              <a:rPr lang="en-GB" sz="2000" b="1" dirty="0" smtClean="0">
                <a:solidFill>
                  <a:prstClr val="white"/>
                </a:solidFill>
                <a:latin typeface="Calibri" panose="020F0502020204030204" pitchFamily="34" charset="0"/>
                <a:ea typeface="+mn-ea"/>
                <a:cs typeface="Arial" pitchFamily="34" charset="0"/>
              </a:rPr>
              <a:t>Public service and human resources management</a:t>
            </a:r>
            <a:endParaRPr lang="en-GB" sz="2000" b="1" dirty="0">
              <a:solidFill>
                <a:prstClr val="white"/>
              </a:solidFill>
              <a:latin typeface="Calibri" panose="020F0502020204030204" pitchFamily="34" charset="0"/>
              <a:ea typeface="+mn-ea"/>
              <a:cs typeface="Arial" pitchFamily="34" charset="0"/>
            </a:endParaRPr>
          </a:p>
        </p:txBody>
      </p:sp>
      <p:sp>
        <p:nvSpPr>
          <p:cNvPr id="26" name="TextBox 25"/>
          <p:cNvSpPr txBox="1"/>
          <p:nvPr/>
        </p:nvSpPr>
        <p:spPr>
          <a:xfrm>
            <a:off x="3739143" y="3055812"/>
            <a:ext cx="1625404" cy="369332"/>
          </a:xfrm>
          <a:prstGeom prst="rect">
            <a:avLst/>
          </a:prstGeom>
          <a:noFill/>
        </p:spPr>
        <p:txBody>
          <a:bodyPr wrap="square" rtlCol="0">
            <a:spAutoFit/>
          </a:bodyPr>
          <a:lstStyle/>
          <a:p>
            <a:pPr algn="ctr" eaLnBrk="1" hangingPunct="1"/>
            <a:r>
              <a:rPr lang="en-GB" sz="1800" b="1" dirty="0" smtClean="0">
                <a:solidFill>
                  <a:prstClr val="white"/>
                </a:solidFill>
                <a:latin typeface="Calibri" panose="020F0502020204030204" pitchFamily="34" charset="0"/>
                <a:ea typeface="+mn-ea"/>
                <a:cs typeface="Arial" pitchFamily="34" charset="0"/>
              </a:rPr>
              <a:t>Accountability</a:t>
            </a:r>
            <a:endParaRPr lang="en-GB" sz="1800" b="1" dirty="0">
              <a:solidFill>
                <a:prstClr val="white"/>
              </a:solidFill>
              <a:latin typeface="Calibri" panose="020F0502020204030204" pitchFamily="34" charset="0"/>
              <a:ea typeface="+mn-ea"/>
              <a:cs typeface="Arial" pitchFamily="34" charset="0"/>
            </a:endParaRPr>
          </a:p>
        </p:txBody>
      </p:sp>
      <p:sp>
        <p:nvSpPr>
          <p:cNvPr id="27" name="TextBox 26"/>
          <p:cNvSpPr txBox="1"/>
          <p:nvPr/>
        </p:nvSpPr>
        <p:spPr>
          <a:xfrm>
            <a:off x="5477324" y="3010374"/>
            <a:ext cx="1440160" cy="707886"/>
          </a:xfrm>
          <a:prstGeom prst="rect">
            <a:avLst/>
          </a:prstGeom>
          <a:noFill/>
        </p:spPr>
        <p:txBody>
          <a:bodyPr wrap="square" rtlCol="0">
            <a:spAutoFit/>
          </a:bodyPr>
          <a:lstStyle/>
          <a:p>
            <a:pPr algn="ctr" eaLnBrk="1" hangingPunct="1"/>
            <a:r>
              <a:rPr lang="fr-FR" sz="2000" b="1" dirty="0" smtClean="0">
                <a:solidFill>
                  <a:prstClr val="white"/>
                </a:solidFill>
                <a:latin typeface="Calibri" panose="020F0502020204030204" pitchFamily="34" charset="0"/>
                <a:ea typeface="+mn-ea"/>
                <a:cs typeface="Arial" pitchFamily="34" charset="0"/>
              </a:rPr>
              <a:t>Service </a:t>
            </a:r>
            <a:r>
              <a:rPr lang="en-GB" sz="2000" b="1" dirty="0" smtClean="0">
                <a:solidFill>
                  <a:prstClr val="white"/>
                </a:solidFill>
                <a:latin typeface="Calibri" panose="020F0502020204030204" pitchFamily="34" charset="0"/>
                <a:ea typeface="+mn-ea"/>
                <a:cs typeface="Arial" pitchFamily="34" charset="0"/>
              </a:rPr>
              <a:t>delivery</a:t>
            </a:r>
            <a:endParaRPr lang="en-GB" sz="2000" b="1" dirty="0">
              <a:solidFill>
                <a:prstClr val="white"/>
              </a:solidFill>
              <a:latin typeface="Calibri" panose="020F0502020204030204" pitchFamily="34" charset="0"/>
              <a:ea typeface="+mn-ea"/>
              <a:cs typeface="Arial" pitchFamily="34" charset="0"/>
            </a:endParaRPr>
          </a:p>
        </p:txBody>
      </p:sp>
      <p:sp>
        <p:nvSpPr>
          <p:cNvPr id="28" name="TextBox 27"/>
          <p:cNvSpPr txBox="1"/>
          <p:nvPr/>
        </p:nvSpPr>
        <p:spPr>
          <a:xfrm>
            <a:off x="7163227" y="2763424"/>
            <a:ext cx="1692449" cy="1015663"/>
          </a:xfrm>
          <a:prstGeom prst="rect">
            <a:avLst/>
          </a:prstGeom>
          <a:noFill/>
        </p:spPr>
        <p:txBody>
          <a:bodyPr wrap="square" rtlCol="0">
            <a:spAutoFit/>
          </a:bodyPr>
          <a:lstStyle/>
          <a:p>
            <a:pPr algn="ctr" eaLnBrk="1" hangingPunct="1"/>
            <a:r>
              <a:rPr lang="en-GB" sz="2000" b="1" dirty="0" smtClean="0">
                <a:solidFill>
                  <a:prstClr val="white"/>
                </a:solidFill>
                <a:latin typeface="Calibri" panose="020F0502020204030204" pitchFamily="34" charset="0"/>
                <a:ea typeface="+mn-ea"/>
                <a:cs typeface="Arial" pitchFamily="34" charset="0"/>
              </a:rPr>
              <a:t>Public financial </a:t>
            </a:r>
            <a:r>
              <a:rPr lang="en-GB" sz="2000" b="1" dirty="0">
                <a:solidFill>
                  <a:prstClr val="white"/>
                </a:solidFill>
                <a:latin typeface="Calibri" panose="020F0502020204030204" pitchFamily="34" charset="0"/>
                <a:ea typeface="+mn-ea"/>
                <a:cs typeface="Arial" pitchFamily="34" charset="0"/>
              </a:rPr>
              <a:t>m</a:t>
            </a:r>
            <a:r>
              <a:rPr lang="en-GB" sz="2000" b="1" dirty="0" smtClean="0">
                <a:solidFill>
                  <a:prstClr val="white"/>
                </a:solidFill>
                <a:latin typeface="Calibri" panose="020F0502020204030204" pitchFamily="34" charset="0"/>
                <a:ea typeface="+mn-ea"/>
                <a:cs typeface="Arial" pitchFamily="34" charset="0"/>
              </a:rPr>
              <a:t>anagement</a:t>
            </a:r>
            <a:endParaRPr lang="en-GB" sz="2000" b="1" dirty="0">
              <a:solidFill>
                <a:prstClr val="white"/>
              </a:solidFill>
              <a:latin typeface="Calibri" panose="020F0502020204030204" pitchFamily="34" charset="0"/>
              <a:ea typeface="+mn-ea"/>
              <a:cs typeface="Arial" pitchFamily="34" charset="0"/>
            </a:endParaRPr>
          </a:p>
        </p:txBody>
      </p:sp>
    </p:spTree>
    <p:extLst>
      <p:ext uri="{BB962C8B-B14F-4D97-AF65-F5344CB8AC3E}">
        <p14:creationId xmlns:p14="http://schemas.microsoft.com/office/powerpoint/2010/main" val="46553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109" y="116632"/>
            <a:ext cx="8229600" cy="936625"/>
          </a:xfrm>
        </p:spPr>
        <p:txBody>
          <a:bodyPr/>
          <a:lstStyle/>
          <a:p>
            <a:pPr marL="0" indent="0"/>
            <a:r>
              <a:rPr lang="en-GB" sz="2200" dirty="0" smtClean="0">
                <a:solidFill>
                  <a:schemeClr val="bg1"/>
                </a:solidFill>
              </a:rPr>
              <a:t>Key Principles impacting </a:t>
            </a:r>
            <a:br>
              <a:rPr lang="en-GB" sz="2200" dirty="0" smtClean="0">
                <a:solidFill>
                  <a:schemeClr val="bg1"/>
                </a:solidFill>
              </a:rPr>
            </a:br>
            <a:r>
              <a:rPr lang="en-GB" sz="2200" dirty="0" smtClean="0">
                <a:solidFill>
                  <a:schemeClr val="bg1"/>
                </a:solidFill>
              </a:rPr>
              <a:t>twinning projects</a:t>
            </a:r>
            <a:r>
              <a:rPr lang="en-GB" sz="2200" dirty="0">
                <a:solidFill>
                  <a:schemeClr val="bg1"/>
                </a:solidFill>
              </a:rPr>
              <a:t/>
            </a:r>
            <a:br>
              <a:rPr lang="en-GB" sz="2200" dirty="0">
                <a:solidFill>
                  <a:schemeClr val="bg1"/>
                </a:solidFill>
              </a:rPr>
            </a:br>
            <a:endParaRPr lang="en-GB" sz="2200" dirty="0">
              <a:solidFill>
                <a:schemeClr val="bg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726405525"/>
              </p:ext>
            </p:extLst>
          </p:nvPr>
        </p:nvGraphicFramePr>
        <p:xfrm>
          <a:off x="395536" y="1412776"/>
          <a:ext cx="8352928"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4035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109" y="116632"/>
            <a:ext cx="8229600" cy="936625"/>
          </a:xfrm>
        </p:spPr>
        <p:txBody>
          <a:bodyPr/>
          <a:lstStyle/>
          <a:p>
            <a:pPr marL="0" indent="0"/>
            <a:r>
              <a:rPr lang="en-GB" sz="2200" dirty="0" smtClean="0">
                <a:solidFill>
                  <a:schemeClr val="bg1"/>
                </a:solidFill>
              </a:rPr>
              <a:t>Key Principles impacting </a:t>
            </a:r>
            <a:br>
              <a:rPr lang="en-GB" sz="2200" dirty="0" smtClean="0">
                <a:solidFill>
                  <a:schemeClr val="bg1"/>
                </a:solidFill>
              </a:rPr>
            </a:br>
            <a:r>
              <a:rPr lang="en-GB" sz="2200" dirty="0" smtClean="0">
                <a:solidFill>
                  <a:schemeClr val="bg1"/>
                </a:solidFill>
              </a:rPr>
              <a:t>twinning projects</a:t>
            </a:r>
            <a:r>
              <a:rPr lang="en-GB" sz="2200" dirty="0">
                <a:solidFill>
                  <a:schemeClr val="bg1"/>
                </a:solidFill>
              </a:rPr>
              <a:t/>
            </a:r>
            <a:br>
              <a:rPr lang="en-GB" sz="2200" dirty="0">
                <a:solidFill>
                  <a:schemeClr val="bg1"/>
                </a:solidFill>
              </a:rPr>
            </a:br>
            <a:endParaRPr lang="en-GB" sz="2200" dirty="0">
              <a:solidFill>
                <a:schemeClr val="bg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581752099"/>
              </p:ext>
            </p:extLst>
          </p:nvPr>
        </p:nvGraphicFramePr>
        <p:xfrm>
          <a:off x="179512" y="1556793"/>
          <a:ext cx="8640960" cy="3558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37853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109" y="116632"/>
            <a:ext cx="8229600" cy="936625"/>
          </a:xfrm>
        </p:spPr>
        <p:txBody>
          <a:bodyPr/>
          <a:lstStyle/>
          <a:p>
            <a:pPr marL="0" indent="0"/>
            <a:r>
              <a:rPr lang="en-GB" sz="2200" dirty="0" smtClean="0">
                <a:solidFill>
                  <a:schemeClr val="bg1"/>
                </a:solidFill>
              </a:rPr>
              <a:t>Key Principles impacting </a:t>
            </a:r>
            <a:br>
              <a:rPr lang="en-GB" sz="2200" dirty="0" smtClean="0">
                <a:solidFill>
                  <a:schemeClr val="bg1"/>
                </a:solidFill>
              </a:rPr>
            </a:br>
            <a:r>
              <a:rPr lang="en-GB" sz="2200" dirty="0" smtClean="0">
                <a:solidFill>
                  <a:schemeClr val="bg1"/>
                </a:solidFill>
              </a:rPr>
              <a:t>twinning projects</a:t>
            </a:r>
            <a:r>
              <a:rPr lang="en-GB" sz="2200" dirty="0">
                <a:solidFill>
                  <a:schemeClr val="bg1"/>
                </a:solidFill>
              </a:rPr>
              <a:t/>
            </a:r>
            <a:br>
              <a:rPr lang="en-GB" sz="2200" dirty="0">
                <a:solidFill>
                  <a:schemeClr val="bg1"/>
                </a:solidFill>
              </a:rPr>
            </a:br>
            <a:endParaRPr lang="en-GB" sz="2200" dirty="0">
              <a:solidFill>
                <a:schemeClr val="bg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9443962"/>
              </p:ext>
            </p:extLst>
          </p:nvPr>
        </p:nvGraphicFramePr>
        <p:xfrm>
          <a:off x="251520" y="1988840"/>
          <a:ext cx="8712968" cy="3672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5402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109" y="116632"/>
            <a:ext cx="8229600" cy="936625"/>
          </a:xfrm>
        </p:spPr>
        <p:txBody>
          <a:bodyPr/>
          <a:lstStyle/>
          <a:p>
            <a:pPr marL="0" indent="0"/>
            <a:r>
              <a:rPr lang="en-GB" sz="2200" dirty="0" smtClean="0">
                <a:solidFill>
                  <a:schemeClr val="bg1"/>
                </a:solidFill>
              </a:rPr>
              <a:t>Key Principles impacting </a:t>
            </a:r>
            <a:br>
              <a:rPr lang="en-GB" sz="2200" dirty="0" smtClean="0">
                <a:solidFill>
                  <a:schemeClr val="bg1"/>
                </a:solidFill>
              </a:rPr>
            </a:br>
            <a:r>
              <a:rPr lang="en-GB" sz="2200" dirty="0" smtClean="0">
                <a:solidFill>
                  <a:schemeClr val="bg1"/>
                </a:solidFill>
              </a:rPr>
              <a:t>twinning projects</a:t>
            </a:r>
            <a:r>
              <a:rPr lang="en-GB" sz="2200" dirty="0">
                <a:solidFill>
                  <a:schemeClr val="bg1"/>
                </a:solidFill>
              </a:rPr>
              <a:t/>
            </a:r>
            <a:br>
              <a:rPr lang="en-GB" sz="2200" dirty="0">
                <a:solidFill>
                  <a:schemeClr val="bg1"/>
                </a:solidFill>
              </a:rPr>
            </a:br>
            <a:endParaRPr lang="en-GB" sz="2200" dirty="0">
              <a:solidFill>
                <a:schemeClr val="bg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33906758"/>
              </p:ext>
            </p:extLst>
          </p:nvPr>
        </p:nvGraphicFramePr>
        <p:xfrm>
          <a:off x="395536" y="1916832"/>
          <a:ext cx="8352928"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30399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3"/>
            <a:ext cx="8290205" cy="864096"/>
          </a:xfrm>
        </p:spPr>
        <p:txBody>
          <a:bodyPr/>
          <a:lstStyle/>
          <a:p>
            <a:pPr marL="0" indent="0"/>
            <a:r>
              <a:rPr lang="en-GB" sz="2200" dirty="0" smtClean="0">
                <a:solidFill>
                  <a:schemeClr val="bg1"/>
                </a:solidFill>
              </a:rPr>
              <a:t>Key Principles</a:t>
            </a:r>
            <a:r>
              <a:rPr lang="en-GB" sz="2200" dirty="0">
                <a:solidFill>
                  <a:schemeClr val="bg1"/>
                </a:solidFill>
              </a:rPr>
              <a:t> </a:t>
            </a:r>
            <a:r>
              <a:rPr lang="en-GB" sz="2200" dirty="0" smtClean="0">
                <a:solidFill>
                  <a:schemeClr val="bg1"/>
                </a:solidFill>
              </a:rPr>
              <a:t>impacting </a:t>
            </a:r>
            <a:br>
              <a:rPr lang="en-GB" sz="2200" dirty="0" smtClean="0">
                <a:solidFill>
                  <a:schemeClr val="bg1"/>
                </a:solidFill>
              </a:rPr>
            </a:br>
            <a:r>
              <a:rPr lang="en-GB" sz="2200" dirty="0" smtClean="0">
                <a:solidFill>
                  <a:schemeClr val="bg1"/>
                </a:solidFill>
              </a:rPr>
              <a:t>twinning projects</a:t>
            </a:r>
            <a:endParaRPr lang="en-GB" sz="2200" dirty="0">
              <a:solidFill>
                <a:schemeClr val="bg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48807602"/>
              </p:ext>
            </p:extLst>
          </p:nvPr>
        </p:nvGraphicFramePr>
        <p:xfrm>
          <a:off x="539552" y="1628800"/>
          <a:ext cx="8208912"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6231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3"/>
            <a:ext cx="8290205" cy="864096"/>
          </a:xfrm>
        </p:spPr>
        <p:txBody>
          <a:bodyPr/>
          <a:lstStyle/>
          <a:p>
            <a:pPr marL="0" indent="0"/>
            <a:r>
              <a:rPr lang="en-GB" sz="2200" dirty="0" smtClean="0">
                <a:solidFill>
                  <a:schemeClr val="bg1"/>
                </a:solidFill>
              </a:rPr>
              <a:t>Key Principles</a:t>
            </a:r>
            <a:r>
              <a:rPr lang="en-GB" sz="2200" dirty="0">
                <a:solidFill>
                  <a:schemeClr val="bg1"/>
                </a:solidFill>
              </a:rPr>
              <a:t> </a:t>
            </a:r>
            <a:r>
              <a:rPr lang="en-GB" sz="2200" dirty="0" smtClean="0">
                <a:solidFill>
                  <a:schemeClr val="bg1"/>
                </a:solidFill>
              </a:rPr>
              <a:t>impacting </a:t>
            </a:r>
            <a:br>
              <a:rPr lang="en-GB" sz="2200" dirty="0" smtClean="0">
                <a:solidFill>
                  <a:schemeClr val="bg1"/>
                </a:solidFill>
              </a:rPr>
            </a:br>
            <a:r>
              <a:rPr lang="en-GB" sz="2200" dirty="0" smtClean="0">
                <a:solidFill>
                  <a:schemeClr val="bg1"/>
                </a:solidFill>
              </a:rPr>
              <a:t>twinning projects</a:t>
            </a:r>
            <a:endParaRPr lang="en-GB" sz="2200" dirty="0">
              <a:solidFill>
                <a:schemeClr val="bg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42102972"/>
              </p:ext>
            </p:extLst>
          </p:nvPr>
        </p:nvGraphicFramePr>
        <p:xfrm>
          <a:off x="395535" y="1340768"/>
          <a:ext cx="8515705" cy="38884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486029" y="5373216"/>
            <a:ext cx="8424936" cy="369332"/>
          </a:xfrm>
          <a:prstGeom prst="rect">
            <a:avLst/>
          </a:prstGeom>
        </p:spPr>
        <p:txBody>
          <a:bodyPr wrap="square">
            <a:spAutoFit/>
          </a:bodyPr>
          <a:lstStyle/>
          <a:p>
            <a:pPr lvl="0" eaLnBrk="1" hangingPunct="1">
              <a:defRPr/>
            </a:pPr>
            <a:endParaRPr lang="en-US" altLang="en-US" sz="1800" kern="0" dirty="0">
              <a:solidFill>
                <a:srgbClr val="FF0000"/>
              </a:solidFill>
              <a:latin typeface="Verdana"/>
            </a:endParaRPr>
          </a:p>
        </p:txBody>
      </p:sp>
    </p:spTree>
    <p:extLst>
      <p:ext uri="{BB962C8B-B14F-4D97-AF65-F5344CB8AC3E}">
        <p14:creationId xmlns:p14="http://schemas.microsoft.com/office/powerpoint/2010/main" val="2007128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Twinning is Institution Building </a:t>
            </a:r>
            <a:endParaRPr lang="en-GB" dirty="0"/>
          </a:p>
        </p:txBody>
      </p:sp>
      <p:sp>
        <p:nvSpPr>
          <p:cNvPr id="3" name="Content Placeholder 2"/>
          <p:cNvSpPr>
            <a:spLocks noGrp="1"/>
          </p:cNvSpPr>
          <p:nvPr>
            <p:ph idx="1"/>
          </p:nvPr>
        </p:nvSpPr>
        <p:spPr/>
        <p:txBody>
          <a:bodyPr/>
          <a:lstStyle/>
          <a:p>
            <a:pPr indent="0" algn="ctr">
              <a:buNone/>
            </a:pPr>
            <a:endParaRPr lang="en-GB" b="1" dirty="0" smtClean="0"/>
          </a:p>
          <a:p>
            <a:pPr indent="0" algn="ctr">
              <a:buNone/>
            </a:pPr>
            <a:r>
              <a:rPr lang="en-GB" b="1" dirty="0" smtClean="0"/>
              <a:t>Nothing is possible without individuals. </a:t>
            </a:r>
          </a:p>
          <a:p>
            <a:pPr indent="0" algn="ctr">
              <a:buNone/>
            </a:pPr>
            <a:endParaRPr lang="en-GB" b="1" dirty="0"/>
          </a:p>
          <a:p>
            <a:pPr indent="0" algn="ctr">
              <a:buNone/>
            </a:pPr>
            <a:r>
              <a:rPr lang="en-GB" b="1" dirty="0" smtClean="0"/>
              <a:t>Nothing is lasting without institutions.</a:t>
            </a:r>
          </a:p>
          <a:p>
            <a:pPr indent="0">
              <a:buNone/>
            </a:pPr>
            <a:endParaRPr lang="en-GB" dirty="0"/>
          </a:p>
          <a:p>
            <a:pPr indent="0" algn="r">
              <a:buNone/>
            </a:pPr>
            <a:r>
              <a:rPr lang="en-GB" dirty="0" smtClean="0"/>
              <a:t>Jean Monnet </a:t>
            </a:r>
          </a:p>
          <a:p>
            <a:pPr indent="0" algn="r">
              <a:buNone/>
            </a:pPr>
            <a:r>
              <a:rPr lang="en-GB" sz="1400" dirty="0" smtClean="0"/>
              <a:t>(but "men" changed to "individuals")</a:t>
            </a:r>
            <a:endParaRPr lang="en-GB" sz="14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2</a:t>
            </a:fld>
            <a:endParaRPr lang="en-GB" dirty="0"/>
          </a:p>
        </p:txBody>
      </p:sp>
    </p:spTree>
    <p:extLst>
      <p:ext uri="{BB962C8B-B14F-4D97-AF65-F5344CB8AC3E}">
        <p14:creationId xmlns:p14="http://schemas.microsoft.com/office/powerpoint/2010/main" val="2356509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00808"/>
            <a:ext cx="8208912" cy="1656184"/>
          </a:xfrm>
        </p:spPr>
        <p:txBody>
          <a:bodyPr/>
          <a:lstStyle/>
          <a:p>
            <a:r>
              <a:rPr lang="en-GB" sz="2800" dirty="0" smtClean="0"/>
              <a:t>Some practical advice</a:t>
            </a:r>
            <a:endParaRPr lang="en-GB" sz="2800" dirty="0"/>
          </a:p>
        </p:txBody>
      </p:sp>
      <p:sp>
        <p:nvSpPr>
          <p:cNvPr id="3" name="Content Placeholder 2"/>
          <p:cNvSpPr>
            <a:spLocks noGrp="1"/>
          </p:cNvSpPr>
          <p:nvPr>
            <p:ph idx="1"/>
          </p:nvPr>
        </p:nvSpPr>
        <p:spPr>
          <a:xfrm>
            <a:off x="467544" y="3429000"/>
            <a:ext cx="7776864" cy="2376264"/>
          </a:xfrm>
        </p:spPr>
        <p:txBody>
          <a:bodyPr/>
          <a:lstStyle/>
          <a:p>
            <a:endParaRPr lang="en-GB" sz="1600" dirty="0"/>
          </a:p>
          <a:p>
            <a:r>
              <a:rPr lang="en-GB" sz="1600" b="1" i="0" dirty="0" smtClean="0"/>
              <a:t>0. Liaise regularly with</a:t>
            </a:r>
            <a:r>
              <a:rPr lang="en-GB" altLang="en-US" sz="1600" b="1" i="0" dirty="0" smtClean="0"/>
              <a:t> the EU Delegation PAR Task Manager </a:t>
            </a:r>
          </a:p>
          <a:p>
            <a:r>
              <a:rPr lang="en-GB" altLang="en-US" sz="1600" b="1" i="0" dirty="0" smtClean="0"/>
              <a:t>and the Partner Country </a:t>
            </a:r>
            <a:r>
              <a:rPr lang="en-GB" altLang="en-US" sz="1600" dirty="0" smtClean="0"/>
              <a:t>leading Institution/person </a:t>
            </a:r>
            <a:r>
              <a:rPr lang="en-GB" altLang="en-US" sz="1600" i="0" dirty="0" smtClean="0"/>
              <a:t>to know  about ongoing horizontal PAR projects. </a:t>
            </a:r>
          </a:p>
          <a:p>
            <a:r>
              <a:rPr lang="en-GB" altLang="en-US" sz="1600" i="0" dirty="0" smtClean="0"/>
              <a:t>Ask for any studies and/or expert assessments that they could share and consider useful for your work. </a:t>
            </a:r>
          </a:p>
        </p:txBody>
      </p:sp>
    </p:spTree>
    <p:extLst>
      <p:ext uri="{BB962C8B-B14F-4D97-AF65-F5344CB8AC3E}">
        <p14:creationId xmlns:p14="http://schemas.microsoft.com/office/powerpoint/2010/main" val="3192971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72008" y="44426"/>
            <a:ext cx="8748464" cy="576262"/>
          </a:xfrm>
        </p:spPr>
        <p:txBody>
          <a:bodyPr/>
          <a:lstStyle/>
          <a:p>
            <a:pPr marL="85725" indent="0" algn="just"/>
            <a:r>
              <a:rPr lang="en-GB" altLang="en-US" sz="2200" dirty="0" smtClean="0">
                <a:solidFill>
                  <a:schemeClr val="bg1"/>
                </a:solidFill>
              </a:rPr>
              <a:t>Practical advice provided to RTAs …</a:t>
            </a:r>
          </a:p>
        </p:txBody>
      </p:sp>
      <p:sp>
        <p:nvSpPr>
          <p:cNvPr id="13315" name="Content Placeholder 2"/>
          <p:cNvSpPr>
            <a:spLocks noGrp="1"/>
          </p:cNvSpPr>
          <p:nvPr>
            <p:ph idx="1"/>
          </p:nvPr>
        </p:nvSpPr>
        <p:spPr>
          <a:xfrm>
            <a:off x="395536" y="1484784"/>
            <a:ext cx="8207375" cy="5040560"/>
          </a:xfrm>
        </p:spPr>
        <p:txBody>
          <a:bodyPr/>
          <a:lstStyle/>
          <a:p>
            <a:pPr marL="0" indent="0" algn="just">
              <a:buFontTx/>
              <a:buNone/>
              <a:defRPr/>
            </a:pPr>
            <a:endParaRPr lang="it-IT" altLang="en-US" sz="1800" i="0" dirty="0" smtClean="0"/>
          </a:p>
          <a:p>
            <a:pPr marL="0" indent="0" algn="just">
              <a:buFontTx/>
              <a:buNone/>
              <a:defRPr/>
            </a:pPr>
            <a:endParaRPr lang="it-IT" altLang="en-US" sz="1800" dirty="0"/>
          </a:p>
          <a:p>
            <a:pPr marL="0" indent="0" algn="just">
              <a:buFontTx/>
              <a:buNone/>
              <a:defRPr/>
            </a:pPr>
            <a:endParaRPr lang="it-IT" altLang="en-US" sz="1800" i="0" dirty="0" smtClean="0"/>
          </a:p>
          <a:p>
            <a:pPr marL="0" indent="0" algn="just">
              <a:buFontTx/>
              <a:buNone/>
              <a:defRPr/>
            </a:pPr>
            <a:endParaRPr lang="it-IT" altLang="en-US" sz="1800" dirty="0"/>
          </a:p>
          <a:p>
            <a:pPr marL="0" indent="0" algn="just">
              <a:buFontTx/>
              <a:buNone/>
              <a:defRPr/>
            </a:pPr>
            <a:endParaRPr lang="it-IT" altLang="en-US" sz="1800" i="0" dirty="0" smtClean="0"/>
          </a:p>
          <a:p>
            <a:pPr marL="0" indent="0" algn="just">
              <a:buFontTx/>
              <a:buNone/>
              <a:defRPr/>
            </a:pPr>
            <a:r>
              <a:rPr lang="it-IT" altLang="en-US" sz="1800" i="0" dirty="0" smtClean="0"/>
              <a:t>1. </a:t>
            </a:r>
            <a:r>
              <a:rPr lang="en-GB" altLang="en-US" sz="1800" b="1" i="0" dirty="0" smtClean="0"/>
              <a:t>Get well acquainted with the overall PAR agenda and the administrative environment </a:t>
            </a:r>
            <a:r>
              <a:rPr lang="en-GB" altLang="en-US" sz="1800" i="0" dirty="0" smtClean="0"/>
              <a:t>within which the institution and the staff you are working with operate.</a:t>
            </a:r>
          </a:p>
          <a:p>
            <a:pPr marL="0" indent="0" algn="just">
              <a:buFontTx/>
              <a:buNone/>
              <a:defRPr/>
            </a:pPr>
            <a:endParaRPr lang="en-GB" altLang="en-US" sz="1200" b="1" i="0" dirty="0" smtClean="0"/>
          </a:p>
          <a:p>
            <a:pPr marL="0" indent="0" algn="just">
              <a:buFontTx/>
              <a:buNone/>
              <a:defRPr/>
            </a:pPr>
            <a:endParaRPr lang="en-GB" altLang="en-US" sz="1800" i="0" dirty="0" smtClean="0"/>
          </a:p>
        </p:txBody>
      </p:sp>
    </p:spTree>
    <p:extLst>
      <p:ext uri="{BB962C8B-B14F-4D97-AF65-F5344CB8AC3E}">
        <p14:creationId xmlns:p14="http://schemas.microsoft.com/office/powerpoint/2010/main" val="13230866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467544" y="1484784"/>
            <a:ext cx="8207375" cy="4464769"/>
          </a:xfrm>
        </p:spPr>
        <p:txBody>
          <a:bodyPr/>
          <a:lstStyle/>
          <a:p>
            <a:pPr marL="0" indent="0" algn="just">
              <a:buFontTx/>
              <a:buNone/>
              <a:defRPr/>
            </a:pPr>
            <a:endParaRPr lang="en-GB" altLang="en-US" sz="1800" i="0" dirty="0" smtClean="0"/>
          </a:p>
          <a:p>
            <a:pPr marL="0" indent="0" algn="just">
              <a:buFontTx/>
              <a:buNone/>
              <a:defRPr/>
            </a:pPr>
            <a:endParaRPr lang="en-GB" altLang="en-US" sz="1800" dirty="0"/>
          </a:p>
          <a:p>
            <a:pPr marL="0" indent="0" algn="just">
              <a:buFontTx/>
              <a:buNone/>
              <a:defRPr/>
            </a:pPr>
            <a:endParaRPr lang="en-GB" altLang="en-US" sz="1800" i="0" dirty="0" smtClean="0"/>
          </a:p>
          <a:p>
            <a:pPr marL="0" indent="0" algn="just">
              <a:buFontTx/>
              <a:buNone/>
              <a:defRPr/>
            </a:pPr>
            <a:endParaRPr lang="en-GB" altLang="en-US" sz="1800" dirty="0"/>
          </a:p>
          <a:p>
            <a:pPr marL="0" indent="0" algn="just">
              <a:buFontTx/>
              <a:buNone/>
              <a:defRPr/>
            </a:pPr>
            <a:r>
              <a:rPr lang="en-GB" altLang="en-US" sz="1800" i="0" dirty="0" smtClean="0"/>
              <a:t>2. Ensure that any legal texts, organisational structures, procedures and job profiles the Twinning project advocates are </a:t>
            </a:r>
            <a:r>
              <a:rPr lang="en-GB" altLang="en-US" sz="1800" b="1" i="0" dirty="0" smtClean="0"/>
              <a:t>in line with the administrative culture </a:t>
            </a:r>
            <a:r>
              <a:rPr lang="en-GB" altLang="en-US" sz="1800" i="0" dirty="0" smtClean="0"/>
              <a:t>of the country, the </a:t>
            </a:r>
            <a:r>
              <a:rPr lang="en-GB" altLang="en-US" sz="1800" b="1" i="0" dirty="0" smtClean="0"/>
              <a:t>commitments made </a:t>
            </a:r>
            <a:r>
              <a:rPr lang="en-GB" altLang="en-US" sz="1800" i="0" dirty="0" smtClean="0"/>
              <a:t>in the Stabilisation and Association Agreements or Association Agreements, and the Principles of Public Administration. </a:t>
            </a:r>
          </a:p>
          <a:p>
            <a:pPr marL="0" indent="0" algn="just">
              <a:buFontTx/>
              <a:buNone/>
              <a:defRPr/>
            </a:pPr>
            <a:endParaRPr lang="en-GB" altLang="en-US" sz="1000" i="0" dirty="0" smtClean="0"/>
          </a:p>
          <a:p>
            <a:pPr marL="0" indent="0" algn="just">
              <a:buFontTx/>
              <a:buNone/>
              <a:defRPr/>
            </a:pPr>
            <a:endParaRPr lang="en-GB" altLang="en-US" sz="1000" i="0" dirty="0" smtClean="0"/>
          </a:p>
          <a:p>
            <a:pPr marL="0" indent="0" algn="just">
              <a:buClrTx/>
              <a:buFontTx/>
              <a:buNone/>
              <a:defRPr/>
            </a:pPr>
            <a:endParaRPr lang="en-GB" altLang="en-US" sz="1600" i="0" dirty="0" smtClean="0"/>
          </a:p>
          <a:p>
            <a:pPr marL="0" indent="0" algn="just">
              <a:buFontTx/>
              <a:buNone/>
              <a:defRPr/>
            </a:pPr>
            <a:endParaRPr lang="en-US" altLang="en-US" sz="1800" i="0" dirty="0" smtClean="0">
              <a:solidFill>
                <a:schemeClr val="tx1"/>
              </a:solidFill>
            </a:endParaRPr>
          </a:p>
          <a:p>
            <a:pPr marL="0" indent="0" algn="just">
              <a:buFontTx/>
              <a:buNone/>
              <a:defRPr/>
            </a:pPr>
            <a:endParaRPr lang="en-US" altLang="en-US" sz="1800" i="0" dirty="0" smtClean="0"/>
          </a:p>
          <a:p>
            <a:pPr marL="0" indent="0" algn="just">
              <a:buFontTx/>
              <a:buNone/>
              <a:defRPr/>
            </a:pPr>
            <a:endParaRPr lang="en-US" altLang="en-US" sz="1800" i="0" dirty="0" smtClean="0"/>
          </a:p>
          <a:p>
            <a:pPr marL="0" indent="0" algn="just">
              <a:buFontTx/>
              <a:buNone/>
              <a:defRPr/>
            </a:pPr>
            <a:endParaRPr lang="en-GB" altLang="en-US" sz="1000" i="0" dirty="0" smtClean="0"/>
          </a:p>
        </p:txBody>
      </p:sp>
      <p:sp>
        <p:nvSpPr>
          <p:cNvPr id="6" name="Title 1"/>
          <p:cNvSpPr txBox="1">
            <a:spLocks/>
          </p:cNvSpPr>
          <p:nvPr/>
        </p:nvSpPr>
        <p:spPr bwMode="auto">
          <a:xfrm>
            <a:off x="72008" y="44426"/>
            <a:ext cx="8748464"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85725" indent="0" algn="just"/>
            <a:r>
              <a:rPr lang="en-GB" altLang="en-US" sz="2200" kern="0" dirty="0" smtClean="0">
                <a:solidFill>
                  <a:schemeClr val="bg1"/>
                </a:solidFill>
              </a:rPr>
              <a:t>Practical advice provided to RTAs</a:t>
            </a:r>
          </a:p>
        </p:txBody>
      </p:sp>
    </p:spTree>
    <p:extLst>
      <p:ext uri="{BB962C8B-B14F-4D97-AF65-F5344CB8AC3E}">
        <p14:creationId xmlns:p14="http://schemas.microsoft.com/office/powerpoint/2010/main" val="19454761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395536" y="1700808"/>
            <a:ext cx="8207375" cy="4896544"/>
          </a:xfrm>
        </p:spPr>
        <p:txBody>
          <a:bodyPr/>
          <a:lstStyle/>
          <a:p>
            <a:pPr marL="0" indent="0" algn="just">
              <a:buFontTx/>
              <a:buNone/>
              <a:defRPr/>
            </a:pPr>
            <a:endParaRPr lang="en-GB" altLang="en-US" sz="1800" i="0" dirty="0" smtClean="0"/>
          </a:p>
          <a:p>
            <a:pPr marL="0" indent="0" algn="just">
              <a:buFontTx/>
              <a:buNone/>
              <a:defRPr/>
            </a:pPr>
            <a:endParaRPr lang="en-GB" altLang="en-US" sz="1800" dirty="0" smtClean="0"/>
          </a:p>
          <a:p>
            <a:pPr marL="0" indent="0" algn="just">
              <a:buFontTx/>
              <a:buNone/>
              <a:defRPr/>
            </a:pPr>
            <a:endParaRPr lang="en-GB" altLang="en-US" sz="1800" dirty="0"/>
          </a:p>
          <a:p>
            <a:pPr marL="0" indent="0" algn="just">
              <a:buFontTx/>
              <a:buNone/>
              <a:defRPr/>
            </a:pPr>
            <a:endParaRPr lang="en-GB" altLang="en-US" sz="1800" dirty="0"/>
          </a:p>
          <a:p>
            <a:pPr marL="0" indent="0" algn="just">
              <a:buFontTx/>
              <a:buNone/>
              <a:defRPr/>
            </a:pPr>
            <a:endParaRPr lang="en-GB" altLang="en-US" sz="1800" i="0" dirty="0" smtClean="0"/>
          </a:p>
          <a:p>
            <a:pPr marL="0" indent="0" algn="just">
              <a:buFontTx/>
              <a:buNone/>
              <a:defRPr/>
            </a:pPr>
            <a:r>
              <a:rPr lang="en-GB" altLang="en-US" sz="1800" i="0" dirty="0" smtClean="0"/>
              <a:t>3. Help the institutions to ensure an inclusive and evidence-based policy- and law-making process</a:t>
            </a:r>
            <a:r>
              <a:rPr lang="en-GB" altLang="en-US" sz="1800" i="0" dirty="0"/>
              <a:t> </a:t>
            </a:r>
            <a:r>
              <a:rPr lang="en-GB" altLang="en-US" sz="1800" i="0" dirty="0" smtClean="0"/>
              <a:t>in line with the </a:t>
            </a:r>
            <a:r>
              <a:rPr lang="en-GB" altLang="en-US" sz="1800" b="1" i="0" dirty="0" smtClean="0"/>
              <a:t>Better Regulation approach</a:t>
            </a:r>
            <a:endParaRPr lang="en-GB" altLang="en-US" sz="1800" i="0" dirty="0" smtClean="0"/>
          </a:p>
          <a:p>
            <a:pPr marL="0" indent="0" algn="just">
              <a:buFontTx/>
              <a:buNone/>
              <a:defRPr/>
            </a:pPr>
            <a:endParaRPr lang="en-GB" altLang="en-US" sz="1200" i="0" dirty="0"/>
          </a:p>
          <a:p>
            <a:pPr marL="0" indent="0" algn="just">
              <a:buFontTx/>
              <a:buNone/>
              <a:defRPr/>
            </a:pPr>
            <a:endParaRPr lang="en-GB" altLang="en-US" sz="1000" i="0" dirty="0" smtClean="0"/>
          </a:p>
          <a:p>
            <a:pPr indent="0" algn="just">
              <a:buClrTx/>
              <a:defRPr/>
            </a:pPr>
            <a:endParaRPr lang="en-GB" altLang="en-US" sz="1600" i="0" dirty="0" smtClean="0">
              <a:solidFill>
                <a:schemeClr val="tx1"/>
              </a:solidFill>
            </a:endParaRPr>
          </a:p>
          <a:p>
            <a:pPr marL="0" indent="0" algn="just">
              <a:buFontTx/>
              <a:buNone/>
              <a:defRPr/>
            </a:pPr>
            <a:r>
              <a:rPr lang="en-GB" altLang="en-US" sz="1800" i="0" dirty="0" smtClean="0"/>
              <a:t>	</a:t>
            </a:r>
            <a:endParaRPr lang="en-US" altLang="en-US" sz="1800" i="0" dirty="0" smtClean="0"/>
          </a:p>
          <a:p>
            <a:pPr marL="0" indent="0" algn="just">
              <a:buFontTx/>
              <a:buNone/>
              <a:defRPr/>
            </a:pPr>
            <a:endParaRPr lang="en-US" altLang="en-US" sz="1800" i="0" dirty="0" smtClean="0"/>
          </a:p>
          <a:p>
            <a:pPr marL="0" indent="0" algn="just">
              <a:buFontTx/>
              <a:buNone/>
              <a:defRPr/>
            </a:pPr>
            <a:endParaRPr lang="en-GB" altLang="en-US" sz="1000" i="0" dirty="0" smtClean="0"/>
          </a:p>
        </p:txBody>
      </p:sp>
      <p:sp>
        <p:nvSpPr>
          <p:cNvPr id="5" name="Title 1"/>
          <p:cNvSpPr>
            <a:spLocks noGrp="1"/>
          </p:cNvSpPr>
          <p:nvPr>
            <p:ph type="title"/>
          </p:nvPr>
        </p:nvSpPr>
        <p:spPr>
          <a:xfrm>
            <a:off x="144016" y="44426"/>
            <a:ext cx="8748464" cy="576262"/>
          </a:xfrm>
        </p:spPr>
        <p:txBody>
          <a:bodyPr/>
          <a:lstStyle/>
          <a:p>
            <a:pPr marL="85725" indent="0" algn="just"/>
            <a:r>
              <a:rPr lang="en-GB" altLang="en-US" sz="2200" dirty="0" smtClean="0">
                <a:solidFill>
                  <a:schemeClr val="bg1"/>
                </a:solidFill>
              </a:rPr>
              <a:t>Practical advice provided to RTAs</a:t>
            </a:r>
          </a:p>
        </p:txBody>
      </p:sp>
    </p:spTree>
    <p:extLst>
      <p:ext uri="{BB962C8B-B14F-4D97-AF65-F5344CB8AC3E}">
        <p14:creationId xmlns:p14="http://schemas.microsoft.com/office/powerpoint/2010/main" val="4396623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1484784"/>
            <a:ext cx="8280920" cy="1296144"/>
          </a:xfrm>
        </p:spPr>
        <p:txBody>
          <a:bodyPr/>
          <a:lstStyle/>
          <a:p>
            <a:r>
              <a:rPr lang="da-DK" sz="2400" dirty="0" smtClean="0"/>
              <a:t>4. Twinning – Project </a:t>
            </a:r>
            <a:r>
              <a:rPr lang="da-DK" sz="2400" dirty="0" err="1" smtClean="0"/>
              <a:t>Cycle</a:t>
            </a:r>
            <a:r>
              <a:rPr lang="da-DK" sz="2400" dirty="0" smtClean="0"/>
              <a:t> – step by step</a:t>
            </a:r>
            <a:endParaRPr lang="da-DK" sz="2400" dirty="0"/>
          </a:p>
        </p:txBody>
      </p:sp>
      <p:sp>
        <p:nvSpPr>
          <p:cNvPr id="3" name="Pladsholder til indhold 2"/>
          <p:cNvSpPr>
            <a:spLocks noGrp="1"/>
          </p:cNvSpPr>
          <p:nvPr>
            <p:ph idx="1"/>
          </p:nvPr>
        </p:nvSpPr>
        <p:spPr>
          <a:xfrm>
            <a:off x="457200" y="2492375"/>
            <a:ext cx="8229600" cy="3752850"/>
          </a:xfrm>
        </p:spPr>
        <p:txBody>
          <a:bodyPr/>
          <a:lstStyle/>
          <a:p>
            <a:r>
              <a:rPr lang="en-GB" sz="1800" u="sng" dirty="0" smtClean="0"/>
              <a:t>1. P</a:t>
            </a:r>
            <a:r>
              <a:rPr lang="en-GB" sz="1800" i="0" u="sng" dirty="0" smtClean="0"/>
              <a:t>roject Preparation - key elements</a:t>
            </a:r>
            <a:endParaRPr lang="en-GB" sz="1800" i="0" dirty="0" smtClean="0"/>
          </a:p>
          <a:p>
            <a:r>
              <a:rPr lang="en-GB" sz="1800" i="0" dirty="0" smtClean="0"/>
              <a:t>Put realistic </a:t>
            </a:r>
            <a:r>
              <a:rPr lang="en-GB" sz="1800" i="0" dirty="0"/>
              <a:t>results </a:t>
            </a:r>
            <a:r>
              <a:rPr lang="en-GB" sz="1800" i="0" dirty="0" smtClean="0"/>
              <a:t>and focus on the most important. Use the best expertise to assist you to define.</a:t>
            </a:r>
          </a:p>
          <a:p>
            <a:endParaRPr lang="en-GB" sz="1800" i="0" dirty="0" smtClean="0"/>
          </a:p>
          <a:p>
            <a:r>
              <a:rPr lang="en-GB" sz="1800" i="0" dirty="0" smtClean="0"/>
              <a:t>Define </a:t>
            </a:r>
            <a:r>
              <a:rPr lang="en-GB" sz="1800" i="0" dirty="0"/>
              <a:t>objectives and </a:t>
            </a:r>
            <a:r>
              <a:rPr lang="en-GB" sz="1800" i="0" dirty="0" smtClean="0"/>
              <a:t>results</a:t>
            </a:r>
            <a:r>
              <a:rPr lang="en-GB" sz="1800" i="0" dirty="0"/>
              <a:t> </a:t>
            </a:r>
            <a:r>
              <a:rPr lang="en-GB" sz="1800" i="0" u="sng" dirty="0" smtClean="0"/>
              <a:t>not activities</a:t>
            </a:r>
          </a:p>
          <a:p>
            <a:endParaRPr lang="en-GB" sz="1800" i="0" dirty="0" smtClean="0"/>
          </a:p>
          <a:p>
            <a:r>
              <a:rPr lang="en-GB" sz="1800" i="0" dirty="0" smtClean="0"/>
              <a:t>Indicate key project milestones but don</a:t>
            </a:r>
            <a:r>
              <a:rPr lang="fr-FR" sz="1800" i="0" dirty="0"/>
              <a:t>’</a:t>
            </a:r>
            <a:r>
              <a:rPr lang="en-GB" sz="1800" i="0" dirty="0"/>
              <a:t>t detail </a:t>
            </a:r>
            <a:r>
              <a:rPr lang="en-GB" sz="1800" i="0" dirty="0" smtClean="0"/>
              <a:t>sequencing</a:t>
            </a:r>
          </a:p>
          <a:p>
            <a:endParaRPr lang="en-GB" sz="1800" i="0" dirty="0"/>
          </a:p>
          <a:p>
            <a:r>
              <a:rPr lang="en-GB" sz="1800" i="0" dirty="0" smtClean="0"/>
              <a:t>Consider EUD and MS Embassy engagement in the communication/visibility planning</a:t>
            </a:r>
          </a:p>
          <a:p>
            <a:endParaRPr lang="en-GB" sz="1800" i="0" dirty="0" smtClean="0"/>
          </a:p>
          <a:p>
            <a:r>
              <a:rPr lang="en-GB" sz="1800" i="0" dirty="0" smtClean="0"/>
              <a:t>Carefully analyse and justify the need for study tours</a:t>
            </a:r>
            <a:r>
              <a:rPr lang="en-GB" sz="1800" i="0" dirty="0"/>
              <a:t>.</a:t>
            </a:r>
            <a:r>
              <a:rPr lang="en-GB" sz="1800" i="0" dirty="0" smtClean="0"/>
              <a:t> </a:t>
            </a:r>
          </a:p>
          <a:p>
            <a:endParaRPr lang="en-GB" sz="1800" i="0" dirty="0" smtClean="0"/>
          </a:p>
          <a:p>
            <a:endParaRPr lang="da-DK" dirty="0"/>
          </a:p>
        </p:txBody>
      </p:sp>
      <p:sp>
        <p:nvSpPr>
          <p:cNvPr id="4" name="Pladsholder til slidenummer 3"/>
          <p:cNvSpPr>
            <a:spLocks noGrp="1"/>
          </p:cNvSpPr>
          <p:nvPr>
            <p:ph type="sldNum" sz="quarter" idx="12"/>
          </p:nvPr>
        </p:nvSpPr>
        <p:spPr/>
        <p:txBody>
          <a:bodyPr/>
          <a:lstStyle/>
          <a:p>
            <a:pPr>
              <a:defRPr/>
            </a:pPr>
            <a:fld id="{B2B5FB1C-37BC-4A3F-8755-B2C3A9015388}" type="slidenum">
              <a:rPr lang="en-GB" smtClean="0">
                <a:solidFill>
                  <a:srgbClr val="000000"/>
                </a:solidFill>
              </a:rPr>
              <a:pPr>
                <a:defRPr/>
              </a:pPr>
              <a:t>24</a:t>
            </a:fld>
            <a:endParaRPr lang="en-GB">
              <a:solidFill>
                <a:srgbClr val="000000"/>
              </a:solidFill>
            </a:endParaRPr>
          </a:p>
        </p:txBody>
      </p:sp>
    </p:spTree>
    <p:extLst>
      <p:ext uri="{BB962C8B-B14F-4D97-AF65-F5344CB8AC3E}">
        <p14:creationId xmlns:p14="http://schemas.microsoft.com/office/powerpoint/2010/main" val="1188578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84784"/>
            <a:ext cx="8496944" cy="1440160"/>
          </a:xfrm>
        </p:spPr>
        <p:txBody>
          <a:bodyPr/>
          <a:lstStyle/>
          <a:p>
            <a:r>
              <a:rPr lang="da-DK" sz="2400" dirty="0"/>
              <a:t>4</a:t>
            </a:r>
            <a:r>
              <a:rPr lang="da-DK" sz="2400" dirty="0" smtClean="0"/>
              <a:t>. Twinning – Project </a:t>
            </a:r>
            <a:r>
              <a:rPr lang="da-DK" sz="2400" dirty="0" err="1" smtClean="0"/>
              <a:t>Cycle</a:t>
            </a:r>
            <a:r>
              <a:rPr lang="da-DK" sz="2400" dirty="0" smtClean="0"/>
              <a:t> – Step by Step</a:t>
            </a:r>
            <a:endParaRPr lang="da-DK" sz="2400" dirty="0"/>
          </a:p>
        </p:txBody>
      </p:sp>
      <p:sp>
        <p:nvSpPr>
          <p:cNvPr id="3" name="Pladsholder til indhold 2"/>
          <p:cNvSpPr>
            <a:spLocks noGrp="1"/>
          </p:cNvSpPr>
          <p:nvPr>
            <p:ph idx="1"/>
          </p:nvPr>
        </p:nvSpPr>
        <p:spPr>
          <a:xfrm>
            <a:off x="467544" y="2780928"/>
            <a:ext cx="8424936" cy="3096344"/>
          </a:xfrm>
        </p:spPr>
        <p:txBody>
          <a:bodyPr/>
          <a:lstStyle/>
          <a:p>
            <a:r>
              <a:rPr lang="da-DK" sz="1800" u="sng" dirty="0"/>
              <a:t>2</a:t>
            </a:r>
            <a:r>
              <a:rPr lang="da-DK" sz="1800" i="0" u="sng" dirty="0" smtClean="0"/>
              <a:t>. </a:t>
            </a:r>
            <a:r>
              <a:rPr lang="da-DK" sz="1800" i="0" u="sng" dirty="0" err="1" smtClean="0"/>
              <a:t>Publication</a:t>
            </a:r>
            <a:r>
              <a:rPr lang="da-DK" sz="1800" i="0" u="sng" dirty="0" smtClean="0"/>
              <a:t>, </a:t>
            </a:r>
            <a:r>
              <a:rPr lang="da-DK" sz="1800" i="0" u="sng" dirty="0" err="1" smtClean="0"/>
              <a:t>proposals</a:t>
            </a:r>
            <a:r>
              <a:rPr lang="da-DK" sz="1800" i="0" u="sng" dirty="0" smtClean="0"/>
              <a:t> and </a:t>
            </a:r>
            <a:r>
              <a:rPr lang="da-DK" sz="1800" i="0" u="sng" dirty="0" err="1" smtClean="0"/>
              <a:t>Selection</a:t>
            </a:r>
            <a:r>
              <a:rPr lang="da-DK" sz="1800" i="0" u="sng" dirty="0" smtClean="0"/>
              <a:t> of Partner</a:t>
            </a:r>
          </a:p>
          <a:p>
            <a:r>
              <a:rPr lang="da-DK" sz="1800" i="0" dirty="0" smtClean="0"/>
              <a:t>CA to </a:t>
            </a:r>
            <a:r>
              <a:rPr lang="da-DK" sz="1800" i="0" dirty="0" err="1" smtClean="0"/>
              <a:t>Publish</a:t>
            </a:r>
            <a:r>
              <a:rPr lang="da-DK" sz="1800" i="0" dirty="0" smtClean="0"/>
              <a:t> the </a:t>
            </a:r>
            <a:r>
              <a:rPr lang="da-DK" sz="1800" i="0" dirty="0" err="1" smtClean="0"/>
              <a:t>call</a:t>
            </a:r>
            <a:r>
              <a:rPr lang="da-DK" sz="1800" i="0" dirty="0" smtClean="0"/>
              <a:t> at e-</a:t>
            </a:r>
            <a:r>
              <a:rPr lang="da-DK" sz="1800" i="0" dirty="0" err="1" smtClean="0"/>
              <a:t>call</a:t>
            </a:r>
            <a:r>
              <a:rPr lang="da-DK" sz="1800" i="0" dirty="0" smtClean="0"/>
              <a:t> </a:t>
            </a:r>
            <a:r>
              <a:rPr lang="da-DK" sz="1800" i="0" dirty="0" err="1" smtClean="0"/>
              <a:t>Prospect</a:t>
            </a:r>
            <a:r>
              <a:rPr lang="da-DK" sz="1800" i="0" dirty="0" smtClean="0"/>
              <a:t> and send it to </a:t>
            </a:r>
            <a:r>
              <a:rPr lang="da-DK" sz="1800" i="0" dirty="0" err="1" smtClean="0"/>
              <a:t>call</a:t>
            </a:r>
            <a:r>
              <a:rPr lang="da-DK" sz="1800" i="0" dirty="0" smtClean="0"/>
              <a:t> EU MS </a:t>
            </a:r>
            <a:r>
              <a:rPr lang="da-DK" sz="1800" i="0" dirty="0" err="1" smtClean="0"/>
              <a:t>NCPs</a:t>
            </a:r>
            <a:r>
              <a:rPr lang="da-DK" sz="1800" i="0" dirty="0" smtClean="0"/>
              <a:t> as </a:t>
            </a:r>
            <a:r>
              <a:rPr lang="da-DK" sz="1800" i="0" dirty="0" err="1" smtClean="0"/>
              <a:t>soon</a:t>
            </a:r>
            <a:r>
              <a:rPr lang="da-DK" sz="1800" i="0" dirty="0" smtClean="0"/>
              <a:t> as </a:t>
            </a:r>
            <a:r>
              <a:rPr lang="da-DK" sz="1800" i="0" dirty="0" err="1" smtClean="0"/>
              <a:t>you</a:t>
            </a:r>
            <a:r>
              <a:rPr lang="da-DK" sz="1800" i="0" dirty="0" smtClean="0"/>
              <a:t> have the OK by the Twinning Inter-Service Group in EU HQ. </a:t>
            </a:r>
            <a:r>
              <a:rPr lang="da-DK" sz="1800" i="0" dirty="0" err="1" smtClean="0"/>
              <a:t>React</a:t>
            </a:r>
            <a:r>
              <a:rPr lang="da-DK" sz="1800" i="0" dirty="0" smtClean="0"/>
              <a:t> as </a:t>
            </a:r>
            <a:r>
              <a:rPr lang="da-DK" sz="1800" i="0" dirty="0" err="1" smtClean="0"/>
              <a:t>quickly</a:t>
            </a:r>
            <a:r>
              <a:rPr lang="da-DK" sz="1800" i="0" dirty="0" smtClean="0"/>
              <a:t> as </a:t>
            </a:r>
            <a:r>
              <a:rPr lang="da-DK" sz="1800" i="0" dirty="0" err="1" smtClean="0"/>
              <a:t>possible</a:t>
            </a:r>
            <a:r>
              <a:rPr lang="da-DK" sz="1800" i="0" dirty="0" smtClean="0"/>
              <a:t> to the ”opinion” given by EU HQ. </a:t>
            </a:r>
          </a:p>
          <a:p>
            <a:r>
              <a:rPr lang="da-DK" sz="1800" i="0" dirty="0"/>
              <a:t>Focus </a:t>
            </a:r>
            <a:r>
              <a:rPr lang="da-DK" sz="1800" i="0" dirty="0" err="1"/>
              <a:t>your</a:t>
            </a:r>
            <a:r>
              <a:rPr lang="da-DK" sz="1800" i="0" dirty="0"/>
              <a:t> </a:t>
            </a:r>
            <a:r>
              <a:rPr lang="da-DK" sz="1800" i="0" dirty="0" err="1"/>
              <a:t>selection</a:t>
            </a:r>
            <a:r>
              <a:rPr lang="da-DK" sz="1800" i="0" dirty="0"/>
              <a:t> </a:t>
            </a:r>
            <a:r>
              <a:rPr lang="da-DK" sz="1800" i="0" dirty="0" smtClean="0"/>
              <a:t>of partner on </a:t>
            </a:r>
            <a:r>
              <a:rPr lang="da-DK" sz="1800" i="0" dirty="0"/>
              <a:t>the </a:t>
            </a:r>
            <a:r>
              <a:rPr lang="da-DK" sz="1800" i="0" dirty="0" err="1"/>
              <a:t>one</a:t>
            </a:r>
            <a:r>
              <a:rPr lang="da-DK" sz="1800" i="0" dirty="0"/>
              <a:t> </a:t>
            </a:r>
            <a:r>
              <a:rPr lang="da-DK" sz="1800" i="0" dirty="0" err="1"/>
              <a:t>best</a:t>
            </a:r>
            <a:r>
              <a:rPr lang="da-DK" sz="1800" i="0" dirty="0"/>
              <a:t> </a:t>
            </a:r>
            <a:r>
              <a:rPr lang="da-DK" sz="1800" i="0" dirty="0" err="1"/>
              <a:t>fitting</a:t>
            </a:r>
            <a:r>
              <a:rPr lang="da-DK" sz="1800" i="0" dirty="0"/>
              <a:t> </a:t>
            </a:r>
            <a:r>
              <a:rPr lang="da-DK" sz="1800" i="0" dirty="0" err="1"/>
              <a:t>needs</a:t>
            </a:r>
            <a:r>
              <a:rPr lang="da-DK" sz="1800" i="0" dirty="0"/>
              <a:t>/</a:t>
            </a:r>
            <a:r>
              <a:rPr lang="da-DK" sz="1800" i="0" dirty="0" err="1"/>
              <a:t>wishes</a:t>
            </a:r>
            <a:r>
              <a:rPr lang="da-DK" sz="1800" i="0" dirty="0"/>
              <a:t> </a:t>
            </a:r>
            <a:r>
              <a:rPr lang="da-DK" sz="1800" i="0" dirty="0" smtClean="0"/>
              <a:t>– </a:t>
            </a:r>
            <a:r>
              <a:rPr lang="da-DK" sz="1800" i="0" dirty="0" err="1" smtClean="0"/>
              <a:t>meaning</a:t>
            </a:r>
            <a:r>
              <a:rPr lang="da-DK" sz="1800" i="0" dirty="0" smtClean="0"/>
              <a:t> </a:t>
            </a:r>
            <a:r>
              <a:rPr lang="da-DK" sz="1800" i="0" dirty="0" err="1" smtClean="0"/>
              <a:t>focus</a:t>
            </a:r>
            <a:r>
              <a:rPr lang="da-DK" sz="1800" i="0" dirty="0" smtClean="0"/>
              <a:t> on the offered </a:t>
            </a:r>
            <a:r>
              <a:rPr lang="da-DK" sz="1800" i="0" dirty="0" err="1"/>
              <a:t>methodology</a:t>
            </a:r>
            <a:r>
              <a:rPr lang="da-DK" sz="1800" i="0" dirty="0"/>
              <a:t>, </a:t>
            </a:r>
            <a:r>
              <a:rPr lang="da-DK" sz="1800" i="0" dirty="0" err="1"/>
              <a:t>structure</a:t>
            </a:r>
            <a:r>
              <a:rPr lang="da-DK" sz="1800" i="0" dirty="0"/>
              <a:t> </a:t>
            </a:r>
            <a:r>
              <a:rPr lang="da-DK" sz="1800" i="0" dirty="0" err="1"/>
              <a:t>used</a:t>
            </a:r>
            <a:r>
              <a:rPr lang="da-DK" sz="1800" i="0" dirty="0"/>
              <a:t> by EU MS, the </a:t>
            </a:r>
            <a:r>
              <a:rPr lang="da-DK" sz="1800" i="0" dirty="0" err="1"/>
              <a:t>quality</a:t>
            </a:r>
            <a:r>
              <a:rPr lang="da-DK" sz="1800" i="0" dirty="0"/>
              <a:t> of RTA and the </a:t>
            </a:r>
            <a:r>
              <a:rPr lang="da-DK" sz="1800" i="0" dirty="0" err="1"/>
              <a:t>accessibility</a:t>
            </a:r>
            <a:r>
              <a:rPr lang="da-DK" sz="1800" i="0" dirty="0"/>
              <a:t> to </a:t>
            </a:r>
            <a:r>
              <a:rPr lang="da-DK" sz="1800" i="0" dirty="0" err="1"/>
              <a:t>expertise</a:t>
            </a:r>
            <a:r>
              <a:rPr lang="da-DK" sz="1800" i="0" dirty="0"/>
              <a:t> </a:t>
            </a:r>
            <a:r>
              <a:rPr lang="da-DK" sz="1800" i="0" dirty="0" err="1"/>
              <a:t>defined</a:t>
            </a:r>
            <a:r>
              <a:rPr lang="da-DK" sz="1800" i="0" dirty="0"/>
              <a:t> by the EU </a:t>
            </a:r>
            <a:r>
              <a:rPr lang="da-DK" sz="1800" i="0" dirty="0" smtClean="0"/>
              <a:t>MS.  </a:t>
            </a:r>
          </a:p>
          <a:p>
            <a:r>
              <a:rPr lang="da-DK" sz="1800" dirty="0" smtClean="0"/>
              <a:t>D</a:t>
            </a:r>
            <a:r>
              <a:rPr lang="da-DK" sz="1800" i="0" dirty="0" smtClean="0"/>
              <a:t>o not </a:t>
            </a:r>
            <a:r>
              <a:rPr lang="da-DK" sz="1800" i="0" dirty="0" err="1" smtClean="0"/>
              <a:t>focus</a:t>
            </a:r>
            <a:r>
              <a:rPr lang="da-DK" sz="1800" i="0" dirty="0" smtClean="0"/>
              <a:t> on </a:t>
            </a:r>
            <a:r>
              <a:rPr lang="da-DK" sz="1800" i="0" dirty="0" err="1" smtClean="0"/>
              <a:t>costs</a:t>
            </a:r>
            <a:r>
              <a:rPr lang="da-DK" sz="1800" i="0" dirty="0" smtClean="0"/>
              <a:t> – </a:t>
            </a:r>
            <a:r>
              <a:rPr lang="da-DK" sz="1800" i="0" dirty="0" err="1" smtClean="0"/>
              <a:t>they</a:t>
            </a:r>
            <a:r>
              <a:rPr lang="da-DK" sz="1800" i="0" dirty="0" smtClean="0"/>
              <a:t> </a:t>
            </a:r>
            <a:r>
              <a:rPr lang="da-DK" sz="1800" i="0" dirty="0" err="1" smtClean="0"/>
              <a:t>are</a:t>
            </a:r>
            <a:r>
              <a:rPr lang="da-DK" sz="1800" i="0" dirty="0" smtClean="0"/>
              <a:t> to </a:t>
            </a:r>
            <a:r>
              <a:rPr lang="da-DK" sz="1800" i="0" dirty="0" err="1" smtClean="0"/>
              <a:t>be</a:t>
            </a:r>
            <a:r>
              <a:rPr lang="da-DK" sz="1800" i="0" dirty="0" smtClean="0"/>
              <a:t> a large </a:t>
            </a:r>
            <a:r>
              <a:rPr lang="da-DK" sz="1800" i="0" dirty="0" err="1" smtClean="0"/>
              <a:t>extent</a:t>
            </a:r>
            <a:r>
              <a:rPr lang="da-DK" sz="1800" i="0" dirty="0" smtClean="0"/>
              <a:t> </a:t>
            </a:r>
            <a:r>
              <a:rPr lang="da-DK" sz="1800" i="0" dirty="0" err="1" smtClean="0"/>
              <a:t>regulated</a:t>
            </a:r>
            <a:r>
              <a:rPr lang="da-DK" sz="1800" i="0" dirty="0" smtClean="0"/>
              <a:t> in the </a:t>
            </a:r>
            <a:r>
              <a:rPr lang="da-DK" sz="1800" i="0" dirty="0" err="1" smtClean="0"/>
              <a:t>Commission</a:t>
            </a:r>
            <a:r>
              <a:rPr lang="da-DK" sz="1800" i="0" dirty="0" smtClean="0"/>
              <a:t> Decision.</a:t>
            </a:r>
          </a:p>
          <a:p>
            <a:endParaRPr lang="da-DK" sz="1800" i="0" dirty="0" smtClean="0"/>
          </a:p>
          <a:p>
            <a:endParaRPr lang="da-DK" sz="1800" i="0" dirty="0" smtClean="0"/>
          </a:p>
        </p:txBody>
      </p:sp>
      <p:sp>
        <p:nvSpPr>
          <p:cNvPr id="4" name="Pladsholder til slidenummer 3"/>
          <p:cNvSpPr>
            <a:spLocks noGrp="1"/>
          </p:cNvSpPr>
          <p:nvPr>
            <p:ph type="sldNum" sz="quarter" idx="12"/>
          </p:nvPr>
        </p:nvSpPr>
        <p:spPr/>
        <p:txBody>
          <a:bodyPr/>
          <a:lstStyle/>
          <a:p>
            <a:pPr>
              <a:defRPr/>
            </a:pPr>
            <a:fld id="{B2B5FB1C-37BC-4A3F-8755-B2C3A9015388}" type="slidenum">
              <a:rPr lang="en-GB" smtClean="0">
                <a:solidFill>
                  <a:srgbClr val="000000"/>
                </a:solidFill>
              </a:rPr>
              <a:pPr>
                <a:defRPr/>
              </a:pPr>
              <a:t>25</a:t>
            </a:fld>
            <a:endParaRPr lang="en-GB">
              <a:solidFill>
                <a:srgbClr val="000000"/>
              </a:solidFill>
            </a:endParaRPr>
          </a:p>
        </p:txBody>
      </p:sp>
    </p:spTree>
    <p:extLst>
      <p:ext uri="{BB962C8B-B14F-4D97-AF65-F5344CB8AC3E}">
        <p14:creationId xmlns:p14="http://schemas.microsoft.com/office/powerpoint/2010/main" val="1125327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412776"/>
            <a:ext cx="8136904" cy="1224136"/>
          </a:xfrm>
        </p:spPr>
        <p:txBody>
          <a:bodyPr/>
          <a:lstStyle/>
          <a:p>
            <a:r>
              <a:rPr lang="da-DK" sz="2400" dirty="0"/>
              <a:t>4</a:t>
            </a:r>
            <a:r>
              <a:rPr lang="da-DK" sz="2400" dirty="0" smtClean="0"/>
              <a:t>. Twinning – Project </a:t>
            </a:r>
            <a:r>
              <a:rPr lang="da-DK" sz="2400" dirty="0" err="1" smtClean="0"/>
              <a:t>Cycle</a:t>
            </a:r>
            <a:r>
              <a:rPr lang="da-DK" sz="2400" dirty="0" smtClean="0"/>
              <a:t> – Step by Step</a:t>
            </a:r>
            <a:endParaRPr lang="da-DK" sz="2400" dirty="0"/>
          </a:p>
        </p:txBody>
      </p:sp>
      <p:sp>
        <p:nvSpPr>
          <p:cNvPr id="3" name="Pladsholder til indhold 2"/>
          <p:cNvSpPr>
            <a:spLocks noGrp="1"/>
          </p:cNvSpPr>
          <p:nvPr>
            <p:ph idx="1"/>
          </p:nvPr>
        </p:nvSpPr>
        <p:spPr>
          <a:xfrm>
            <a:off x="467544" y="2636912"/>
            <a:ext cx="8676456" cy="3600400"/>
          </a:xfrm>
        </p:spPr>
        <p:txBody>
          <a:bodyPr/>
          <a:lstStyle/>
          <a:p>
            <a:r>
              <a:rPr lang="da-DK" sz="1800" u="sng" dirty="0"/>
              <a:t>3</a:t>
            </a:r>
            <a:r>
              <a:rPr lang="da-DK" sz="1800" i="0" u="sng" dirty="0" smtClean="0"/>
              <a:t>. </a:t>
            </a:r>
            <a:r>
              <a:rPr lang="da-DK" sz="1800" i="0" u="sng" dirty="0" err="1" smtClean="0"/>
              <a:t>Contract</a:t>
            </a:r>
            <a:endParaRPr lang="da-DK" sz="1800" i="0" u="sng" dirty="0" smtClean="0"/>
          </a:p>
          <a:p>
            <a:r>
              <a:rPr lang="da-DK" sz="1800" i="0" dirty="0" smtClean="0"/>
              <a:t>PC and MS and CA to </a:t>
            </a:r>
            <a:r>
              <a:rPr lang="da-DK" sz="1800" i="0" dirty="0" err="1" smtClean="0"/>
              <a:t>agree</a:t>
            </a:r>
            <a:r>
              <a:rPr lang="da-DK" sz="1800" i="0" dirty="0" smtClean="0"/>
              <a:t> a </a:t>
            </a:r>
            <a:r>
              <a:rPr lang="da-DK" sz="1800" b="1" i="0" dirty="0" err="1" smtClean="0"/>
              <a:t>detailed</a:t>
            </a:r>
            <a:r>
              <a:rPr lang="da-DK" sz="1800" i="0" dirty="0" smtClean="0"/>
              <a:t> </a:t>
            </a:r>
            <a:r>
              <a:rPr lang="da-DK" sz="1800" i="0" dirty="0" err="1" smtClean="0"/>
              <a:t>contract</a:t>
            </a:r>
            <a:r>
              <a:rPr lang="da-DK" sz="1800" i="0" dirty="0" smtClean="0"/>
              <a:t> </a:t>
            </a:r>
            <a:r>
              <a:rPr lang="da-DK" sz="1800" i="0" dirty="0" err="1" smtClean="0"/>
              <a:t>preparation</a:t>
            </a:r>
            <a:r>
              <a:rPr lang="da-DK" sz="1800" i="0" dirty="0" smtClean="0"/>
              <a:t> </a:t>
            </a:r>
            <a:r>
              <a:rPr lang="da-DK" sz="1800" i="0" dirty="0" err="1" smtClean="0"/>
              <a:t>timetable</a:t>
            </a:r>
            <a:r>
              <a:rPr lang="da-DK" sz="1800" i="0" dirty="0" smtClean="0"/>
              <a:t> - the </a:t>
            </a:r>
            <a:r>
              <a:rPr lang="da-DK" sz="1800" i="0" dirty="0" err="1" smtClean="0"/>
              <a:t>selected</a:t>
            </a:r>
            <a:r>
              <a:rPr lang="da-DK" sz="1800" i="0" dirty="0" smtClean="0"/>
              <a:t> partner has to provide all information for the </a:t>
            </a:r>
            <a:r>
              <a:rPr lang="da-DK" sz="1800" i="0" dirty="0" err="1" smtClean="0"/>
              <a:t>contract</a:t>
            </a:r>
            <a:r>
              <a:rPr lang="da-DK" sz="1800" i="0" dirty="0"/>
              <a:t> </a:t>
            </a:r>
            <a:r>
              <a:rPr lang="da-DK" sz="1800" b="1" i="0" dirty="0" err="1" smtClean="0"/>
              <a:t>asap</a:t>
            </a:r>
            <a:r>
              <a:rPr lang="da-DK" sz="1800" i="0" dirty="0" smtClean="0"/>
              <a:t>.</a:t>
            </a:r>
          </a:p>
          <a:p>
            <a:endParaRPr lang="da-DK" sz="1800" i="0" dirty="0" smtClean="0"/>
          </a:p>
          <a:p>
            <a:r>
              <a:rPr lang="da-DK" sz="1800" i="0" dirty="0" err="1"/>
              <a:t>C</a:t>
            </a:r>
            <a:r>
              <a:rPr lang="da-DK" sz="1800" i="0" dirty="0" err="1" smtClean="0"/>
              <a:t>ontract</a:t>
            </a:r>
            <a:r>
              <a:rPr lang="da-DK" sz="1800" i="0" dirty="0" smtClean="0"/>
              <a:t> at the signature stage is ”</a:t>
            </a:r>
            <a:r>
              <a:rPr lang="da-DK" sz="1800" i="0" dirty="0" err="1" smtClean="0"/>
              <a:t>sketchy</a:t>
            </a:r>
            <a:r>
              <a:rPr lang="da-DK" sz="1800" i="0" dirty="0" smtClean="0"/>
              <a:t>” and </a:t>
            </a:r>
            <a:r>
              <a:rPr lang="da-DK" sz="1800" i="0" dirty="0" err="1" smtClean="0"/>
              <a:t>only</a:t>
            </a:r>
            <a:r>
              <a:rPr lang="da-DK" sz="1800" i="0" dirty="0" smtClean="0"/>
              <a:t> </a:t>
            </a:r>
            <a:r>
              <a:rPr lang="da-DK" sz="1800" i="0" dirty="0" err="1" smtClean="0"/>
              <a:t>defined</a:t>
            </a:r>
            <a:r>
              <a:rPr lang="da-DK" sz="1800" i="0" dirty="0" smtClean="0"/>
              <a:t> at budget </a:t>
            </a:r>
            <a:r>
              <a:rPr lang="da-DK" sz="1800" i="0" dirty="0" err="1" smtClean="0"/>
              <a:t>heading</a:t>
            </a:r>
            <a:r>
              <a:rPr lang="da-DK" sz="1800" i="0" dirty="0" smtClean="0"/>
              <a:t> </a:t>
            </a:r>
            <a:r>
              <a:rPr lang="da-DK" sz="1800" i="0" dirty="0" err="1" smtClean="0"/>
              <a:t>level</a:t>
            </a:r>
            <a:r>
              <a:rPr lang="da-DK" sz="1800" i="0" dirty="0" smtClean="0"/>
              <a:t> and the </a:t>
            </a:r>
            <a:r>
              <a:rPr lang="da-DK" sz="1800" i="0" dirty="0" err="1" smtClean="0"/>
              <a:t>flat</a:t>
            </a:r>
            <a:r>
              <a:rPr lang="da-DK" sz="1800" i="0" dirty="0" smtClean="0"/>
              <a:t> rate budgetlines (</a:t>
            </a:r>
            <a:r>
              <a:rPr lang="da-DK" sz="1800" i="0" dirty="0" err="1" smtClean="0"/>
              <a:t>contingency</a:t>
            </a:r>
            <a:r>
              <a:rPr lang="da-DK" sz="1800" i="0" dirty="0" smtClean="0"/>
              <a:t>/reserve 2,5% and </a:t>
            </a:r>
            <a:r>
              <a:rPr lang="da-DK" sz="1800" i="0" dirty="0" err="1" smtClean="0"/>
              <a:t>flat</a:t>
            </a:r>
            <a:r>
              <a:rPr lang="da-DK" sz="1800" i="0" dirty="0" smtClean="0"/>
              <a:t> </a:t>
            </a:r>
            <a:r>
              <a:rPr lang="da-DK" sz="1800" i="0" dirty="0" err="1" smtClean="0"/>
              <a:t>indirect</a:t>
            </a:r>
            <a:r>
              <a:rPr lang="da-DK" sz="1800" i="0" dirty="0" smtClean="0"/>
              <a:t> 6%) -&gt; </a:t>
            </a:r>
            <a:r>
              <a:rPr lang="da-DK" sz="1800" b="1" i="0" dirty="0" err="1" smtClean="0"/>
              <a:t>Process</a:t>
            </a:r>
            <a:r>
              <a:rPr lang="da-DK" sz="1800" b="1" i="0" dirty="0" smtClean="0"/>
              <a:t> an addendum </a:t>
            </a:r>
            <a:r>
              <a:rPr lang="da-DK" sz="1800" b="1" i="0" dirty="0" err="1" smtClean="0"/>
              <a:t>after</a:t>
            </a:r>
            <a:r>
              <a:rPr lang="da-DK" sz="1800" b="1" i="0" dirty="0" smtClean="0"/>
              <a:t> the </a:t>
            </a:r>
            <a:r>
              <a:rPr lang="da-DK" sz="1800" b="1" i="0" dirty="0" err="1" smtClean="0"/>
              <a:t>first</a:t>
            </a:r>
            <a:r>
              <a:rPr lang="da-DK" sz="1800" b="1" i="0" dirty="0" smtClean="0"/>
              <a:t> </a:t>
            </a:r>
            <a:r>
              <a:rPr lang="da-DK" sz="1800" b="1" i="0" dirty="0" err="1" smtClean="0"/>
              <a:t>Steering</a:t>
            </a:r>
            <a:r>
              <a:rPr lang="da-DK" sz="1800" b="1" i="0" dirty="0" smtClean="0"/>
              <a:t> </a:t>
            </a:r>
            <a:r>
              <a:rPr lang="da-DK" sz="1800" b="1" i="0" dirty="0" err="1" smtClean="0"/>
              <a:t>Committee</a:t>
            </a:r>
            <a:r>
              <a:rPr lang="da-DK" sz="1800" b="1" i="0" dirty="0" smtClean="0"/>
              <a:t> </a:t>
            </a:r>
          </a:p>
          <a:p>
            <a:endParaRPr lang="da-DK" sz="1800" i="0" dirty="0"/>
          </a:p>
          <a:p>
            <a:r>
              <a:rPr lang="da-DK" sz="1800" i="0" dirty="0" err="1" smtClean="0"/>
              <a:t>Since</a:t>
            </a:r>
            <a:r>
              <a:rPr lang="da-DK" sz="1800" i="0" dirty="0" smtClean="0"/>
              <a:t> all </a:t>
            </a:r>
            <a:r>
              <a:rPr lang="da-DK" sz="1800" i="0" dirty="0" err="1" smtClean="0"/>
              <a:t>contract</a:t>
            </a:r>
            <a:r>
              <a:rPr lang="da-DK" sz="1800" i="0" dirty="0" smtClean="0"/>
              <a:t> </a:t>
            </a:r>
            <a:r>
              <a:rPr lang="da-DK" sz="1800" i="0" dirty="0" err="1" smtClean="0"/>
              <a:t>cost</a:t>
            </a:r>
            <a:r>
              <a:rPr lang="da-DK" sz="1800" i="0" dirty="0" smtClean="0"/>
              <a:t> </a:t>
            </a:r>
            <a:r>
              <a:rPr lang="da-DK" sz="1800" i="0" dirty="0" err="1" smtClean="0"/>
              <a:t>details</a:t>
            </a:r>
            <a:r>
              <a:rPr lang="da-DK" sz="1800" i="0" dirty="0" smtClean="0"/>
              <a:t> - for the </a:t>
            </a:r>
            <a:r>
              <a:rPr lang="da-DK" sz="1800" i="0" dirty="0" err="1" smtClean="0"/>
              <a:t>first</a:t>
            </a:r>
            <a:r>
              <a:rPr lang="da-DK" sz="1800" i="0" dirty="0" smtClean="0"/>
              <a:t> 6 </a:t>
            </a:r>
            <a:r>
              <a:rPr lang="da-DK" sz="1800" i="0" dirty="0" err="1" smtClean="0"/>
              <a:t>months</a:t>
            </a:r>
            <a:r>
              <a:rPr lang="da-DK" sz="1800" i="0" dirty="0" smtClean="0"/>
              <a:t> is </a:t>
            </a:r>
            <a:r>
              <a:rPr lang="da-DK" sz="1800" i="0" dirty="0" err="1" smtClean="0"/>
              <a:t>only</a:t>
            </a:r>
            <a:r>
              <a:rPr lang="da-DK" sz="1800" i="0" dirty="0" smtClean="0"/>
              <a:t> </a:t>
            </a:r>
            <a:r>
              <a:rPr lang="da-DK" sz="1800" i="0" dirty="0" err="1" smtClean="0"/>
              <a:t>developed</a:t>
            </a:r>
            <a:r>
              <a:rPr lang="da-DK" sz="1800" i="0" dirty="0" smtClean="0"/>
              <a:t> at the time </a:t>
            </a:r>
            <a:r>
              <a:rPr lang="da-DK" sz="1800" i="0" dirty="0" err="1" smtClean="0"/>
              <a:t>when</a:t>
            </a:r>
            <a:r>
              <a:rPr lang="da-DK" sz="1800" i="0" dirty="0" smtClean="0"/>
              <a:t> the initial rolling </a:t>
            </a:r>
            <a:r>
              <a:rPr lang="da-DK" sz="1800" i="0" dirty="0" err="1" smtClean="0"/>
              <a:t>work</a:t>
            </a:r>
            <a:r>
              <a:rPr lang="da-DK" sz="1800" i="0" dirty="0" smtClean="0"/>
              <a:t>-plan is </a:t>
            </a:r>
            <a:r>
              <a:rPr lang="da-DK" sz="1800" i="0" dirty="0" err="1" smtClean="0"/>
              <a:t>agreed</a:t>
            </a:r>
            <a:endParaRPr lang="da-DK" sz="1800" i="0" dirty="0" smtClean="0"/>
          </a:p>
          <a:p>
            <a:endParaRPr lang="da-DK" sz="1800" i="0" dirty="0"/>
          </a:p>
          <a:p>
            <a:r>
              <a:rPr lang="da-DK" sz="1800" i="0" dirty="0" smtClean="0"/>
              <a:t> </a:t>
            </a:r>
            <a:endParaRPr lang="da-DK" sz="1800" i="0" dirty="0"/>
          </a:p>
          <a:p>
            <a:endParaRPr lang="da-DK" sz="1800" dirty="0"/>
          </a:p>
        </p:txBody>
      </p:sp>
      <p:sp>
        <p:nvSpPr>
          <p:cNvPr id="4" name="Pladsholder til slidenummer 3"/>
          <p:cNvSpPr>
            <a:spLocks noGrp="1"/>
          </p:cNvSpPr>
          <p:nvPr>
            <p:ph type="sldNum" sz="quarter" idx="12"/>
          </p:nvPr>
        </p:nvSpPr>
        <p:spPr/>
        <p:txBody>
          <a:bodyPr/>
          <a:lstStyle/>
          <a:p>
            <a:pPr>
              <a:defRPr/>
            </a:pPr>
            <a:fld id="{B2B5FB1C-37BC-4A3F-8755-B2C3A9015388}" type="slidenum">
              <a:rPr lang="en-GB" smtClean="0">
                <a:solidFill>
                  <a:srgbClr val="000000"/>
                </a:solidFill>
              </a:rPr>
              <a:pPr>
                <a:defRPr/>
              </a:pPr>
              <a:t>26</a:t>
            </a:fld>
            <a:endParaRPr lang="en-GB">
              <a:solidFill>
                <a:srgbClr val="000000"/>
              </a:solidFill>
            </a:endParaRPr>
          </a:p>
        </p:txBody>
      </p:sp>
    </p:spTree>
    <p:extLst>
      <p:ext uri="{BB962C8B-B14F-4D97-AF65-F5344CB8AC3E}">
        <p14:creationId xmlns:p14="http://schemas.microsoft.com/office/powerpoint/2010/main" val="11172963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1628800"/>
            <a:ext cx="8136904" cy="720080"/>
          </a:xfrm>
        </p:spPr>
        <p:txBody>
          <a:bodyPr/>
          <a:lstStyle/>
          <a:p>
            <a:r>
              <a:rPr lang="da-DK" sz="2400" dirty="0"/>
              <a:t>4</a:t>
            </a:r>
            <a:r>
              <a:rPr lang="da-DK" sz="2400" dirty="0" smtClean="0"/>
              <a:t>. Twinning – Project </a:t>
            </a:r>
            <a:r>
              <a:rPr lang="da-DK" sz="2400" dirty="0" err="1" smtClean="0"/>
              <a:t>Cycle</a:t>
            </a:r>
            <a:r>
              <a:rPr lang="da-DK" sz="2400" dirty="0" smtClean="0"/>
              <a:t> – Step by Step</a:t>
            </a:r>
            <a:endParaRPr lang="da-DK" sz="2400" dirty="0"/>
          </a:p>
        </p:txBody>
      </p:sp>
      <p:sp>
        <p:nvSpPr>
          <p:cNvPr id="3" name="Pladsholder til indhold 2"/>
          <p:cNvSpPr>
            <a:spLocks noGrp="1"/>
          </p:cNvSpPr>
          <p:nvPr>
            <p:ph idx="1"/>
          </p:nvPr>
        </p:nvSpPr>
        <p:spPr>
          <a:xfrm>
            <a:off x="457200" y="2276475"/>
            <a:ext cx="8229600" cy="3968750"/>
          </a:xfrm>
        </p:spPr>
        <p:txBody>
          <a:bodyPr/>
          <a:lstStyle/>
          <a:p>
            <a:r>
              <a:rPr lang="da-DK" sz="1800" u="sng" dirty="0"/>
              <a:t>4</a:t>
            </a:r>
            <a:r>
              <a:rPr lang="da-DK" sz="1800" i="0" u="sng" dirty="0" smtClean="0"/>
              <a:t>. </a:t>
            </a:r>
            <a:r>
              <a:rPr lang="da-DK" sz="1800" i="0" u="sng" dirty="0" err="1" smtClean="0"/>
              <a:t>Implementation</a:t>
            </a:r>
            <a:endParaRPr lang="da-DK" sz="1800" i="0" dirty="0" smtClean="0"/>
          </a:p>
          <a:p>
            <a:r>
              <a:rPr lang="da-DK" sz="1800" i="0" dirty="0" smtClean="0"/>
              <a:t>- The </a:t>
            </a:r>
            <a:r>
              <a:rPr lang="da-DK" sz="1800" b="1" i="0" dirty="0" smtClean="0"/>
              <a:t>rolling </a:t>
            </a:r>
            <a:r>
              <a:rPr lang="da-DK" sz="1800" b="1" i="0" dirty="0" err="1" smtClean="0"/>
              <a:t>work</a:t>
            </a:r>
            <a:r>
              <a:rPr lang="da-DK" sz="1800" b="1" i="0" dirty="0" smtClean="0"/>
              <a:t> plan</a:t>
            </a:r>
            <a:r>
              <a:rPr lang="da-DK" sz="1800" i="0" dirty="0" smtClean="0"/>
              <a:t> is the </a:t>
            </a:r>
            <a:r>
              <a:rPr lang="da-DK" sz="1800" i="0" dirty="0" err="1" smtClean="0"/>
              <a:t>key</a:t>
            </a:r>
            <a:r>
              <a:rPr lang="da-DK" sz="1800" i="0" dirty="0" smtClean="0"/>
              <a:t> </a:t>
            </a:r>
            <a:r>
              <a:rPr lang="da-DK" sz="1800" i="0" dirty="0" err="1" smtClean="0"/>
              <a:t>document</a:t>
            </a:r>
            <a:r>
              <a:rPr lang="da-DK" sz="1800" i="0" dirty="0" smtClean="0"/>
              <a:t> for all partners </a:t>
            </a:r>
            <a:r>
              <a:rPr lang="da-DK" sz="1800" i="0" dirty="0" err="1" smtClean="0"/>
              <a:t>defining</a:t>
            </a:r>
            <a:r>
              <a:rPr lang="da-DK" sz="1800" i="0" dirty="0" smtClean="0"/>
              <a:t> </a:t>
            </a:r>
            <a:r>
              <a:rPr lang="da-DK" sz="1800" i="0" dirty="0" err="1" smtClean="0"/>
              <a:t>what</a:t>
            </a:r>
            <a:r>
              <a:rPr lang="da-DK" sz="1800" i="0" dirty="0" smtClean="0"/>
              <a:t>, </a:t>
            </a:r>
            <a:r>
              <a:rPr lang="da-DK" sz="1800" i="0" dirty="0" err="1" smtClean="0"/>
              <a:t>when</a:t>
            </a:r>
            <a:r>
              <a:rPr lang="da-DK" sz="1800" i="0" dirty="0" smtClean="0"/>
              <a:t>, </a:t>
            </a:r>
            <a:r>
              <a:rPr lang="da-DK" sz="1800" i="0" dirty="0" err="1" smtClean="0"/>
              <a:t>who</a:t>
            </a:r>
            <a:r>
              <a:rPr lang="da-DK" sz="1800" i="0" dirty="0" smtClean="0"/>
              <a:t>, </a:t>
            </a:r>
            <a:r>
              <a:rPr lang="da-DK" sz="1800" i="0" dirty="0" err="1" smtClean="0"/>
              <a:t>where</a:t>
            </a:r>
            <a:r>
              <a:rPr lang="da-DK" sz="1800" i="0" dirty="0" smtClean="0"/>
              <a:t> for </a:t>
            </a:r>
            <a:r>
              <a:rPr lang="da-DK" sz="1800" i="0" dirty="0" err="1" smtClean="0"/>
              <a:t>six-months</a:t>
            </a:r>
            <a:r>
              <a:rPr lang="da-DK" sz="1800" i="0" dirty="0" smtClean="0"/>
              <a:t> rolling periods. </a:t>
            </a:r>
            <a:r>
              <a:rPr lang="da-DK" sz="1800" b="1" dirty="0" smtClean="0"/>
              <a:t>Invest sufficient </a:t>
            </a:r>
            <a:r>
              <a:rPr lang="da-DK" sz="1800" b="1" dirty="0" err="1" smtClean="0"/>
              <a:t>resources</a:t>
            </a:r>
            <a:r>
              <a:rPr lang="da-DK" sz="1800" b="1" dirty="0" smtClean="0"/>
              <a:t> in </a:t>
            </a:r>
            <a:r>
              <a:rPr lang="da-DK" sz="1800" b="1" dirty="0" err="1" smtClean="0"/>
              <a:t>developing</a:t>
            </a:r>
            <a:r>
              <a:rPr lang="da-DK" sz="1800" b="1" dirty="0" smtClean="0"/>
              <a:t> it</a:t>
            </a:r>
            <a:r>
              <a:rPr lang="da-DK" sz="1800" dirty="0" smtClean="0"/>
              <a:t>.</a:t>
            </a:r>
          </a:p>
          <a:p>
            <a:r>
              <a:rPr lang="da-DK" sz="1800" i="0" dirty="0" smtClean="0"/>
              <a:t>- A </a:t>
            </a:r>
            <a:r>
              <a:rPr lang="da-DK" sz="1800" b="1" i="0" dirty="0" err="1" smtClean="0"/>
              <a:t>Steering</a:t>
            </a:r>
            <a:r>
              <a:rPr lang="da-DK" sz="1800" b="1" i="0" dirty="0" smtClean="0"/>
              <a:t> </a:t>
            </a:r>
            <a:r>
              <a:rPr lang="da-DK" sz="1800" b="1" i="0" dirty="0" err="1" smtClean="0"/>
              <a:t>Committee</a:t>
            </a:r>
            <a:r>
              <a:rPr lang="da-DK" sz="1800" i="0" dirty="0" smtClean="0"/>
              <a:t> meeting </a:t>
            </a:r>
            <a:r>
              <a:rPr lang="da-DK" sz="1800" i="0" dirty="0" err="1" smtClean="0"/>
              <a:t>every</a:t>
            </a:r>
            <a:r>
              <a:rPr lang="da-DK" sz="1800" i="0" dirty="0" smtClean="0"/>
              <a:t> 3 </a:t>
            </a:r>
            <a:r>
              <a:rPr lang="da-DK" sz="1800" i="0" dirty="0" err="1" smtClean="0"/>
              <a:t>months</a:t>
            </a:r>
            <a:r>
              <a:rPr lang="da-DK" sz="1800" i="0" dirty="0" smtClean="0"/>
              <a:t> is </a:t>
            </a:r>
            <a:r>
              <a:rPr lang="da-DK" sz="1800" i="0" dirty="0" err="1" smtClean="0"/>
              <a:t>composed</a:t>
            </a:r>
            <a:r>
              <a:rPr lang="da-DK" sz="1800" i="0" dirty="0" smtClean="0"/>
              <a:t> of </a:t>
            </a:r>
            <a:r>
              <a:rPr lang="da-DK" sz="1800" i="0" dirty="0" err="1" smtClean="0"/>
              <a:t>high-level</a:t>
            </a:r>
            <a:r>
              <a:rPr lang="da-DK" sz="1800" i="0" dirty="0" smtClean="0"/>
              <a:t> </a:t>
            </a:r>
            <a:r>
              <a:rPr lang="da-DK" sz="1800" i="0" dirty="0" err="1" smtClean="0"/>
              <a:t>representatives</a:t>
            </a:r>
            <a:r>
              <a:rPr lang="da-DK" sz="1800" i="0" dirty="0" smtClean="0"/>
              <a:t> from the Partner Country and the EU MS(s) – (</a:t>
            </a:r>
            <a:r>
              <a:rPr lang="da-DK" sz="1800" i="0" dirty="0" err="1" smtClean="0"/>
              <a:t>PLs</a:t>
            </a:r>
            <a:r>
              <a:rPr lang="da-DK" sz="1800" i="0" dirty="0" smtClean="0"/>
              <a:t>) </a:t>
            </a:r>
            <a:r>
              <a:rPr lang="da-DK" sz="1800" i="0" dirty="0"/>
              <a:t>– </a:t>
            </a:r>
            <a:r>
              <a:rPr lang="da-DK" sz="1800" i="0" dirty="0" err="1" smtClean="0"/>
              <a:t>steers</a:t>
            </a:r>
            <a:r>
              <a:rPr lang="da-DK" sz="1800" i="0" dirty="0" smtClean="0"/>
              <a:t> </a:t>
            </a:r>
            <a:r>
              <a:rPr lang="da-DK" sz="1800" i="0" dirty="0"/>
              <a:t>the </a:t>
            </a:r>
            <a:r>
              <a:rPr lang="da-DK" sz="1800" i="0" dirty="0" err="1"/>
              <a:t>project</a:t>
            </a:r>
            <a:r>
              <a:rPr lang="da-DK" sz="1800" i="0" dirty="0"/>
              <a:t> and </a:t>
            </a:r>
            <a:r>
              <a:rPr lang="da-DK" sz="1800" i="0" dirty="0" err="1"/>
              <a:t>approve</a:t>
            </a:r>
            <a:r>
              <a:rPr lang="da-DK" sz="1800" i="0" dirty="0"/>
              <a:t> all </a:t>
            </a:r>
            <a:r>
              <a:rPr lang="da-DK" sz="1800" i="0" dirty="0" err="1"/>
              <a:t>work</a:t>
            </a:r>
            <a:r>
              <a:rPr lang="da-DK" sz="1800" i="0" dirty="0"/>
              <a:t>-plans. </a:t>
            </a:r>
            <a:r>
              <a:rPr lang="da-DK" sz="1800" b="1" dirty="0" smtClean="0"/>
              <a:t>Do </a:t>
            </a:r>
            <a:r>
              <a:rPr lang="da-DK" sz="1800" b="1" dirty="0" err="1" smtClean="0"/>
              <a:t>dedicate</a:t>
            </a:r>
            <a:r>
              <a:rPr lang="da-DK" sz="1800" b="1" dirty="0" smtClean="0"/>
              <a:t> more time to </a:t>
            </a:r>
            <a:r>
              <a:rPr lang="da-DK" sz="1800" b="1" dirty="0" err="1" smtClean="0"/>
              <a:t>prepare</a:t>
            </a:r>
            <a:r>
              <a:rPr lang="da-DK" sz="1800" b="1" dirty="0" smtClean="0"/>
              <a:t> for </a:t>
            </a:r>
            <a:r>
              <a:rPr lang="da-DK" sz="1800" b="1" dirty="0" err="1" smtClean="0"/>
              <a:t>these</a:t>
            </a:r>
            <a:r>
              <a:rPr lang="da-DK" sz="1800" b="1" dirty="0" smtClean="0"/>
              <a:t>. At </a:t>
            </a:r>
            <a:r>
              <a:rPr lang="da-DK" sz="1800" b="1" dirty="0" err="1" smtClean="0"/>
              <a:t>each</a:t>
            </a:r>
            <a:r>
              <a:rPr lang="da-DK" sz="1800" b="1" dirty="0" smtClean="0"/>
              <a:t> SC </a:t>
            </a:r>
            <a:r>
              <a:rPr lang="da-DK" sz="1800" b="1" dirty="0" err="1" smtClean="0"/>
              <a:t>carefully</a:t>
            </a:r>
            <a:r>
              <a:rPr lang="da-DK" sz="1800" b="1" dirty="0" smtClean="0"/>
              <a:t> monitor </a:t>
            </a:r>
            <a:r>
              <a:rPr lang="da-DK" sz="1800" b="1" dirty="0" err="1" smtClean="0"/>
              <a:t>remaining</a:t>
            </a:r>
            <a:r>
              <a:rPr lang="da-DK" sz="1800" b="1" dirty="0" smtClean="0"/>
              <a:t> funds.</a:t>
            </a:r>
          </a:p>
          <a:p>
            <a:r>
              <a:rPr lang="da-DK" sz="1800" i="0" dirty="0" smtClean="0"/>
              <a:t>- For all </a:t>
            </a:r>
            <a:r>
              <a:rPr lang="da-DK" sz="1800" i="0" dirty="0" err="1" smtClean="0"/>
              <a:t>Steering</a:t>
            </a:r>
            <a:r>
              <a:rPr lang="da-DK" sz="1800" i="0" dirty="0" smtClean="0"/>
              <a:t> </a:t>
            </a:r>
            <a:r>
              <a:rPr lang="da-DK" sz="1800" i="0" dirty="0" err="1" smtClean="0"/>
              <a:t>Committees</a:t>
            </a:r>
            <a:r>
              <a:rPr lang="da-DK" sz="1800" i="0" dirty="0" smtClean="0"/>
              <a:t> all </a:t>
            </a:r>
            <a:r>
              <a:rPr lang="da-DK" sz="1800" b="1" i="0" dirty="0" smtClean="0"/>
              <a:t>relevant </a:t>
            </a:r>
            <a:r>
              <a:rPr lang="da-DK" sz="1800" b="1" i="0" dirty="0" err="1" smtClean="0"/>
              <a:t>stakeholders</a:t>
            </a:r>
            <a:r>
              <a:rPr lang="da-DK" sz="1800" i="0" dirty="0" smtClean="0"/>
              <a:t> in the </a:t>
            </a:r>
            <a:r>
              <a:rPr lang="da-DK" sz="1800" i="0" dirty="0" err="1"/>
              <a:t>sector</a:t>
            </a:r>
            <a:r>
              <a:rPr lang="da-DK" sz="1800" i="0" dirty="0"/>
              <a:t>/sub-</a:t>
            </a:r>
            <a:r>
              <a:rPr lang="da-DK" sz="1800" i="0" dirty="0" err="1"/>
              <a:t>sector</a:t>
            </a:r>
            <a:r>
              <a:rPr lang="da-DK" sz="1800" i="0" dirty="0"/>
              <a:t> in </a:t>
            </a:r>
            <a:r>
              <a:rPr lang="da-DK" sz="1800" i="0" dirty="0" err="1"/>
              <a:t>which</a:t>
            </a:r>
            <a:r>
              <a:rPr lang="da-DK" sz="1800" i="0" dirty="0"/>
              <a:t> the </a:t>
            </a:r>
            <a:r>
              <a:rPr lang="da-DK" sz="1800" i="0" dirty="0" err="1"/>
              <a:t>project</a:t>
            </a:r>
            <a:r>
              <a:rPr lang="da-DK" sz="1800" i="0" dirty="0"/>
              <a:t> </a:t>
            </a:r>
            <a:r>
              <a:rPr lang="da-DK" sz="1800" i="0" dirty="0" err="1" smtClean="0"/>
              <a:t>works</a:t>
            </a:r>
            <a:r>
              <a:rPr lang="da-DK" sz="1800" i="0" dirty="0" smtClean="0"/>
              <a:t>, </a:t>
            </a:r>
            <a:r>
              <a:rPr lang="da-DK" sz="1800" i="0" dirty="0" err="1" smtClean="0"/>
              <a:t>should</a:t>
            </a:r>
            <a:r>
              <a:rPr lang="da-DK" sz="1800" i="0" dirty="0" smtClean="0"/>
              <a:t> </a:t>
            </a:r>
            <a:r>
              <a:rPr lang="da-DK" sz="1800" i="0" dirty="0" err="1"/>
              <a:t>be</a:t>
            </a:r>
            <a:r>
              <a:rPr lang="da-DK" sz="1800" i="0" dirty="0"/>
              <a:t> </a:t>
            </a:r>
            <a:r>
              <a:rPr lang="da-DK" sz="1800" i="0" dirty="0" err="1"/>
              <a:t>invited</a:t>
            </a:r>
            <a:r>
              <a:rPr lang="da-DK" sz="1800" i="0" dirty="0"/>
              <a:t> as </a:t>
            </a:r>
            <a:r>
              <a:rPr lang="da-DK" sz="1800" i="0" dirty="0" err="1"/>
              <a:t>observers</a:t>
            </a:r>
            <a:r>
              <a:rPr lang="da-DK" sz="1800" i="0" dirty="0"/>
              <a:t> for the </a:t>
            </a:r>
            <a:r>
              <a:rPr lang="da-DK" sz="1800" i="0" dirty="0" err="1" smtClean="0"/>
              <a:t>Committee</a:t>
            </a:r>
            <a:r>
              <a:rPr lang="da-DK" sz="1800" i="0" dirty="0" smtClean="0"/>
              <a:t>. </a:t>
            </a:r>
            <a:r>
              <a:rPr lang="da-DK" sz="1800" b="1" dirty="0" smtClean="0"/>
              <a:t>Do analyse and </a:t>
            </a:r>
            <a:r>
              <a:rPr lang="da-DK" sz="1800" b="1" dirty="0" err="1" smtClean="0"/>
              <a:t>involve</a:t>
            </a:r>
            <a:r>
              <a:rPr lang="da-DK" sz="1800" b="1" dirty="0" smtClean="0"/>
              <a:t> the EUD </a:t>
            </a:r>
            <a:r>
              <a:rPr lang="da-DK" sz="1800" b="1" dirty="0" err="1" smtClean="0"/>
              <a:t>when</a:t>
            </a:r>
            <a:r>
              <a:rPr lang="da-DK" sz="1800" b="1" dirty="0" smtClean="0"/>
              <a:t> </a:t>
            </a:r>
            <a:r>
              <a:rPr lang="da-DK" sz="1800" b="1" dirty="0" err="1" smtClean="0"/>
              <a:t>discussing</a:t>
            </a:r>
            <a:r>
              <a:rPr lang="da-DK" sz="1800" b="1" dirty="0" smtClean="0"/>
              <a:t> </a:t>
            </a:r>
            <a:r>
              <a:rPr lang="da-DK" sz="1800" b="1" dirty="0" err="1" smtClean="0"/>
              <a:t>who</a:t>
            </a:r>
            <a:r>
              <a:rPr lang="da-DK" sz="1800" b="1" dirty="0" smtClean="0"/>
              <a:t> </a:t>
            </a:r>
            <a:r>
              <a:rPr lang="da-DK" sz="1800" b="1" dirty="0" err="1" smtClean="0"/>
              <a:t>should</a:t>
            </a:r>
            <a:r>
              <a:rPr lang="da-DK" sz="1800" b="1" dirty="0" smtClean="0"/>
              <a:t> </a:t>
            </a:r>
            <a:r>
              <a:rPr lang="da-DK" sz="1800" b="1" dirty="0" err="1" smtClean="0"/>
              <a:t>be</a:t>
            </a:r>
            <a:r>
              <a:rPr lang="da-DK" sz="1800" b="1" dirty="0" smtClean="0"/>
              <a:t> part (as </a:t>
            </a:r>
            <a:r>
              <a:rPr lang="da-DK" sz="1800" b="1" dirty="0" err="1" smtClean="0"/>
              <a:t>observers</a:t>
            </a:r>
            <a:r>
              <a:rPr lang="da-DK" sz="1800" b="1" dirty="0" smtClean="0"/>
              <a:t>).</a:t>
            </a:r>
            <a:r>
              <a:rPr lang="da-DK" sz="1800" i="0" dirty="0" smtClean="0"/>
              <a:t> </a:t>
            </a:r>
            <a:endParaRPr lang="da-DK" sz="1800" i="0" dirty="0"/>
          </a:p>
          <a:p>
            <a:endParaRPr lang="da-DK" sz="1800" i="0" dirty="0" smtClean="0"/>
          </a:p>
          <a:p>
            <a:endParaRPr lang="da-DK" sz="1800" i="0" dirty="0" smtClean="0"/>
          </a:p>
          <a:p>
            <a:endParaRPr lang="da-DK" sz="1800" i="0" dirty="0" smtClean="0"/>
          </a:p>
          <a:p>
            <a:endParaRPr lang="da-DK" sz="1800" i="0" dirty="0"/>
          </a:p>
        </p:txBody>
      </p:sp>
      <p:sp>
        <p:nvSpPr>
          <p:cNvPr id="4" name="Pladsholder til slidenummer 3"/>
          <p:cNvSpPr>
            <a:spLocks noGrp="1"/>
          </p:cNvSpPr>
          <p:nvPr>
            <p:ph type="sldNum" sz="quarter" idx="12"/>
          </p:nvPr>
        </p:nvSpPr>
        <p:spPr/>
        <p:txBody>
          <a:bodyPr/>
          <a:lstStyle/>
          <a:p>
            <a:pPr>
              <a:defRPr/>
            </a:pPr>
            <a:fld id="{B2B5FB1C-37BC-4A3F-8755-B2C3A9015388}" type="slidenum">
              <a:rPr lang="en-GB" smtClean="0">
                <a:solidFill>
                  <a:srgbClr val="000000"/>
                </a:solidFill>
              </a:rPr>
              <a:pPr>
                <a:defRPr/>
              </a:pPr>
              <a:t>27</a:t>
            </a:fld>
            <a:endParaRPr lang="en-GB" dirty="0">
              <a:solidFill>
                <a:srgbClr val="000000"/>
              </a:solidFill>
            </a:endParaRPr>
          </a:p>
        </p:txBody>
      </p:sp>
    </p:spTree>
    <p:extLst>
      <p:ext uri="{BB962C8B-B14F-4D97-AF65-F5344CB8AC3E}">
        <p14:creationId xmlns:p14="http://schemas.microsoft.com/office/powerpoint/2010/main" val="610427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700808"/>
            <a:ext cx="8352928" cy="720080"/>
          </a:xfrm>
        </p:spPr>
        <p:txBody>
          <a:bodyPr/>
          <a:lstStyle/>
          <a:p>
            <a:r>
              <a:rPr lang="da-DK" sz="2400" dirty="0"/>
              <a:t>4</a:t>
            </a:r>
            <a:r>
              <a:rPr lang="da-DK" sz="2400" dirty="0" smtClean="0"/>
              <a:t>. Twinning – Project </a:t>
            </a:r>
            <a:r>
              <a:rPr lang="da-DK" sz="2400" dirty="0" err="1" smtClean="0"/>
              <a:t>Cycle</a:t>
            </a:r>
            <a:r>
              <a:rPr lang="da-DK" sz="2400" dirty="0" smtClean="0"/>
              <a:t> – Step by Step</a:t>
            </a:r>
            <a:endParaRPr lang="da-DK" sz="2400" dirty="0"/>
          </a:p>
        </p:txBody>
      </p:sp>
      <p:sp>
        <p:nvSpPr>
          <p:cNvPr id="3" name="Pladsholder til indhold 2"/>
          <p:cNvSpPr>
            <a:spLocks noGrp="1"/>
          </p:cNvSpPr>
          <p:nvPr>
            <p:ph idx="1"/>
          </p:nvPr>
        </p:nvSpPr>
        <p:spPr>
          <a:xfrm>
            <a:off x="467544" y="2420888"/>
            <a:ext cx="8496944" cy="3888432"/>
          </a:xfrm>
        </p:spPr>
        <p:txBody>
          <a:bodyPr/>
          <a:lstStyle/>
          <a:p>
            <a:r>
              <a:rPr lang="da-DK" sz="1800" i="0" dirty="0" smtClean="0"/>
              <a:t>- The Partner </a:t>
            </a:r>
            <a:r>
              <a:rPr lang="da-DK" sz="1800" i="0" dirty="0"/>
              <a:t>Country </a:t>
            </a:r>
            <a:r>
              <a:rPr lang="da-DK" sz="1800" i="0" dirty="0" err="1" smtClean="0"/>
              <a:t>should</a:t>
            </a:r>
            <a:r>
              <a:rPr lang="da-DK" sz="1800" i="0" dirty="0" smtClean="0"/>
              <a:t> </a:t>
            </a:r>
            <a:r>
              <a:rPr lang="da-DK" sz="1800" b="1" i="0" dirty="0" smtClean="0"/>
              <a:t>check</a:t>
            </a:r>
            <a:r>
              <a:rPr lang="da-DK" sz="1800" i="0" dirty="0" smtClean="0"/>
              <a:t> at </a:t>
            </a:r>
            <a:r>
              <a:rPr lang="da-DK" sz="1800" i="0" dirty="0" err="1" smtClean="0"/>
              <a:t>Twinning</a:t>
            </a:r>
            <a:r>
              <a:rPr lang="da-DK" sz="1800" i="0" dirty="0" smtClean="0"/>
              <a:t> </a:t>
            </a:r>
            <a:r>
              <a:rPr lang="da-DK" sz="1800" i="0" dirty="0" err="1" smtClean="0"/>
              <a:t>Fiche</a:t>
            </a:r>
            <a:r>
              <a:rPr lang="da-DK" sz="1800" i="0" dirty="0" smtClean="0"/>
              <a:t> stage and </a:t>
            </a:r>
            <a:r>
              <a:rPr lang="da-DK" sz="1800" b="1" i="0" dirty="0" err="1" smtClean="0"/>
              <a:t>recheck</a:t>
            </a:r>
            <a:r>
              <a:rPr lang="da-DK" sz="1800" i="0" dirty="0" smtClean="0"/>
              <a:t> </a:t>
            </a:r>
            <a:r>
              <a:rPr lang="da-DK" sz="1800" i="0" dirty="0" err="1" smtClean="0"/>
              <a:t>well</a:t>
            </a:r>
            <a:r>
              <a:rPr lang="da-DK" sz="1800" i="0" dirty="0" smtClean="0"/>
              <a:t> </a:t>
            </a:r>
            <a:r>
              <a:rPr lang="da-DK" sz="1800" i="0" dirty="0" err="1"/>
              <a:t>before</a:t>
            </a:r>
            <a:r>
              <a:rPr lang="da-DK" sz="1800" i="0" dirty="0"/>
              <a:t> </a:t>
            </a:r>
            <a:r>
              <a:rPr lang="da-DK" sz="1800" i="0" dirty="0" smtClean="0"/>
              <a:t>the RTA </a:t>
            </a:r>
            <a:r>
              <a:rPr lang="da-DK" sz="1800" i="0" dirty="0"/>
              <a:t>arrival </a:t>
            </a:r>
            <a:r>
              <a:rPr lang="da-DK" sz="1800" i="0" dirty="0" err="1" smtClean="0"/>
              <a:t>that</a:t>
            </a:r>
            <a:r>
              <a:rPr lang="da-DK" sz="1800" i="0" dirty="0" smtClean="0"/>
              <a:t> </a:t>
            </a:r>
            <a:r>
              <a:rPr lang="da-DK" sz="1800" i="0" dirty="0" err="1" smtClean="0"/>
              <a:t>adequate</a:t>
            </a:r>
            <a:r>
              <a:rPr lang="da-DK" sz="1800" i="0" dirty="0" smtClean="0"/>
              <a:t> </a:t>
            </a:r>
            <a:r>
              <a:rPr lang="da-DK" sz="1800" i="0" dirty="0" err="1"/>
              <a:t>office</a:t>
            </a:r>
            <a:r>
              <a:rPr lang="da-DK" sz="1800" i="0" dirty="0"/>
              <a:t> </a:t>
            </a:r>
            <a:r>
              <a:rPr lang="da-DK" sz="1800" i="0" dirty="0" err="1" smtClean="0"/>
              <a:t>space</a:t>
            </a:r>
            <a:r>
              <a:rPr lang="da-DK" sz="1800" i="0" dirty="0" smtClean="0"/>
              <a:t>, meeting </a:t>
            </a:r>
            <a:r>
              <a:rPr lang="da-DK" sz="1800" i="0" dirty="0" err="1"/>
              <a:t>rooms</a:t>
            </a:r>
            <a:r>
              <a:rPr lang="da-DK" sz="1800" i="0" dirty="0"/>
              <a:t> </a:t>
            </a:r>
            <a:r>
              <a:rPr lang="da-DK" sz="1800" i="0" dirty="0" err="1"/>
              <a:t>etc</a:t>
            </a:r>
            <a:r>
              <a:rPr lang="da-DK" sz="1800" i="0" dirty="0"/>
              <a:t> </a:t>
            </a:r>
            <a:r>
              <a:rPr lang="da-DK" sz="1800" i="0" dirty="0" err="1" smtClean="0"/>
              <a:t>are</a:t>
            </a:r>
            <a:r>
              <a:rPr lang="da-DK" sz="1800" i="0" dirty="0" smtClean="0"/>
              <a:t> </a:t>
            </a:r>
            <a:r>
              <a:rPr lang="da-DK" sz="1800" i="0" dirty="0" err="1" smtClean="0"/>
              <a:t>available</a:t>
            </a:r>
            <a:r>
              <a:rPr lang="da-DK" sz="1800" i="0" dirty="0" smtClean="0"/>
              <a:t>.</a:t>
            </a:r>
          </a:p>
          <a:p>
            <a:r>
              <a:rPr lang="da-DK" sz="1800" i="0" dirty="0" smtClean="0"/>
              <a:t>- Partner </a:t>
            </a:r>
            <a:r>
              <a:rPr lang="da-DK" sz="1800" i="0" dirty="0"/>
              <a:t>country </a:t>
            </a:r>
            <a:r>
              <a:rPr lang="da-DK" sz="1800" b="1" i="0" dirty="0"/>
              <a:t>RTA </a:t>
            </a:r>
            <a:r>
              <a:rPr lang="da-DK" sz="1800" b="1" i="0" dirty="0" err="1"/>
              <a:t>Counterpart</a:t>
            </a:r>
            <a:r>
              <a:rPr lang="da-DK" sz="1800" b="1" i="0" dirty="0"/>
              <a:t> </a:t>
            </a:r>
            <a:r>
              <a:rPr lang="da-DK" sz="1800" b="1" i="0" dirty="0" err="1"/>
              <a:t>should</a:t>
            </a:r>
            <a:r>
              <a:rPr lang="da-DK" sz="1800" b="1" i="0" dirty="0"/>
              <a:t> </a:t>
            </a:r>
            <a:r>
              <a:rPr lang="da-DK" sz="1800" b="1" i="0" dirty="0" err="1"/>
              <a:t>be</a:t>
            </a:r>
            <a:r>
              <a:rPr lang="da-DK" sz="1800" b="1" i="0" dirty="0"/>
              <a:t> </a:t>
            </a:r>
            <a:r>
              <a:rPr lang="da-DK" sz="1800" b="1" i="0" dirty="0" err="1"/>
              <a:t>fully</a:t>
            </a:r>
            <a:r>
              <a:rPr lang="da-DK" sz="1800" b="1" i="0" dirty="0"/>
              <a:t> </a:t>
            </a:r>
            <a:r>
              <a:rPr lang="da-DK" sz="1800" b="1" i="0" dirty="0" err="1"/>
              <a:t>available</a:t>
            </a:r>
            <a:r>
              <a:rPr lang="da-DK" sz="1800" i="0" dirty="0"/>
              <a:t> and </a:t>
            </a:r>
            <a:r>
              <a:rPr lang="da-DK" sz="1800" i="0" dirty="0" err="1"/>
              <a:t>make</a:t>
            </a:r>
            <a:r>
              <a:rPr lang="da-DK" sz="1800" i="0" dirty="0"/>
              <a:t> sure </a:t>
            </a:r>
            <a:r>
              <a:rPr lang="da-DK" sz="1800" i="0" dirty="0" err="1"/>
              <a:t>that</a:t>
            </a:r>
            <a:r>
              <a:rPr lang="da-DK" sz="1800" i="0" dirty="0"/>
              <a:t> the RTA is assisted </a:t>
            </a:r>
            <a:r>
              <a:rPr lang="da-DK" sz="1800" i="0" dirty="0" err="1"/>
              <a:t>until</a:t>
            </a:r>
            <a:r>
              <a:rPr lang="da-DK" sz="1800" i="0" dirty="0"/>
              <a:t> RTA Assistants </a:t>
            </a:r>
            <a:r>
              <a:rPr lang="da-DK" sz="1800" i="0" dirty="0" err="1"/>
              <a:t>recruited</a:t>
            </a:r>
            <a:r>
              <a:rPr lang="da-DK" sz="1800" i="0" dirty="0"/>
              <a:t> </a:t>
            </a:r>
            <a:endParaRPr lang="da-DK" sz="1800" i="0" dirty="0" smtClean="0"/>
          </a:p>
          <a:p>
            <a:r>
              <a:rPr lang="da-DK" sz="1800" i="0" dirty="0" smtClean="0"/>
              <a:t>- All </a:t>
            </a:r>
            <a:r>
              <a:rPr lang="da-DK" sz="1800" i="0" dirty="0"/>
              <a:t>partners </a:t>
            </a:r>
            <a:r>
              <a:rPr lang="da-DK" sz="1800" i="0" dirty="0" err="1"/>
              <a:t>should</a:t>
            </a:r>
            <a:r>
              <a:rPr lang="da-DK" sz="1800" i="0" dirty="0"/>
              <a:t> </a:t>
            </a:r>
            <a:r>
              <a:rPr lang="da-DK" sz="1800" b="1" i="0" dirty="0" err="1"/>
              <a:t>engage</a:t>
            </a:r>
            <a:r>
              <a:rPr lang="da-DK" sz="1800" b="1" i="0" dirty="0"/>
              <a:t> </a:t>
            </a:r>
            <a:r>
              <a:rPr lang="da-DK" sz="1800" b="1" i="0" dirty="0" err="1"/>
              <a:t>fully</a:t>
            </a:r>
            <a:r>
              <a:rPr lang="da-DK" sz="1800" i="0" dirty="0"/>
              <a:t> in </a:t>
            </a:r>
            <a:r>
              <a:rPr lang="da-DK" sz="1800" i="0" dirty="0" err="1"/>
              <a:t>work</a:t>
            </a:r>
            <a:r>
              <a:rPr lang="da-DK" sz="1800" i="0" dirty="0"/>
              <a:t>-plan </a:t>
            </a:r>
            <a:r>
              <a:rPr lang="da-DK" sz="1800" i="0" dirty="0" err="1"/>
              <a:t>preparations</a:t>
            </a:r>
            <a:r>
              <a:rPr lang="da-DK" sz="1800" i="0" dirty="0"/>
              <a:t> as </a:t>
            </a:r>
            <a:r>
              <a:rPr lang="da-DK" sz="1800" i="0" dirty="0" err="1"/>
              <a:t>soon</a:t>
            </a:r>
            <a:r>
              <a:rPr lang="da-DK" sz="1800" i="0" dirty="0"/>
              <a:t> as the RTA has arrived – </a:t>
            </a:r>
            <a:r>
              <a:rPr lang="da-DK" sz="1800" i="0" dirty="0" err="1" smtClean="0"/>
              <a:t>remember</a:t>
            </a:r>
            <a:r>
              <a:rPr lang="da-DK" sz="1800" i="0" dirty="0" smtClean="0"/>
              <a:t> to </a:t>
            </a:r>
            <a:r>
              <a:rPr lang="da-DK" sz="1800" i="0" dirty="0" err="1" smtClean="0"/>
              <a:t>ensure</a:t>
            </a:r>
            <a:r>
              <a:rPr lang="da-DK" sz="1800" i="0" dirty="0" smtClean="0"/>
              <a:t> </a:t>
            </a:r>
            <a:r>
              <a:rPr lang="da-DK" sz="1800" i="0" dirty="0"/>
              <a:t>all </a:t>
            </a:r>
            <a:r>
              <a:rPr lang="da-DK" sz="1800" i="0" dirty="0" err="1"/>
              <a:t>related</a:t>
            </a:r>
            <a:r>
              <a:rPr lang="da-DK" sz="1800" i="0" dirty="0"/>
              <a:t> </a:t>
            </a:r>
            <a:r>
              <a:rPr lang="da-DK" sz="1800" i="0" dirty="0" err="1"/>
              <a:t>departments</a:t>
            </a:r>
            <a:r>
              <a:rPr lang="da-DK" sz="1800" i="0" dirty="0"/>
              <a:t> </a:t>
            </a:r>
            <a:r>
              <a:rPr lang="da-DK" sz="1800" i="0" dirty="0" err="1"/>
              <a:t>are</a:t>
            </a:r>
            <a:r>
              <a:rPr lang="da-DK" sz="1800" i="0" dirty="0"/>
              <a:t> on </a:t>
            </a:r>
            <a:r>
              <a:rPr lang="da-DK" sz="1800" i="0" dirty="0" err="1" smtClean="0"/>
              <a:t>board</a:t>
            </a:r>
            <a:endParaRPr lang="da-DK" sz="1800" i="0" dirty="0" smtClean="0"/>
          </a:p>
          <a:p>
            <a:r>
              <a:rPr lang="da-DK" sz="1800" i="0" dirty="0" smtClean="0"/>
              <a:t>- Set </a:t>
            </a:r>
            <a:r>
              <a:rPr lang="da-DK" sz="1800" i="0" dirty="0" err="1" smtClean="0"/>
              <a:t>aside</a:t>
            </a:r>
            <a:r>
              <a:rPr lang="da-DK" sz="1800" i="0" dirty="0" smtClean="0"/>
              <a:t> sufficient time for </a:t>
            </a:r>
            <a:r>
              <a:rPr lang="da-DK" sz="1800" i="0" dirty="0" err="1" smtClean="0"/>
              <a:t>discussing</a:t>
            </a:r>
            <a:r>
              <a:rPr lang="da-DK" sz="1800" i="0" dirty="0"/>
              <a:t> </a:t>
            </a:r>
            <a:r>
              <a:rPr lang="da-DK" sz="1800" b="1" i="0" dirty="0" err="1" smtClean="0"/>
              <a:t>communication</a:t>
            </a:r>
            <a:r>
              <a:rPr lang="da-DK" sz="1800" b="1" i="0" dirty="0" smtClean="0"/>
              <a:t>/</a:t>
            </a:r>
            <a:r>
              <a:rPr lang="da-DK" sz="1800" b="1" i="0" dirty="0" err="1" smtClean="0"/>
              <a:t>visibility</a:t>
            </a:r>
            <a:endParaRPr lang="da-DK" sz="1800" b="1" i="0" dirty="0" smtClean="0"/>
          </a:p>
          <a:p>
            <a:r>
              <a:rPr lang="da-DK" sz="1800" b="1" i="0" dirty="0" smtClean="0"/>
              <a:t>- </a:t>
            </a:r>
            <a:r>
              <a:rPr lang="da-DK" sz="1800" b="1" i="0" dirty="0" err="1" smtClean="0"/>
              <a:t>Involve</a:t>
            </a:r>
            <a:r>
              <a:rPr lang="da-DK" sz="1800" b="1" i="0" dirty="0" smtClean="0"/>
              <a:t> </a:t>
            </a:r>
            <a:r>
              <a:rPr lang="da-DK" sz="1800" b="1" i="0" dirty="0"/>
              <a:t>all relevant </a:t>
            </a:r>
            <a:r>
              <a:rPr lang="da-DK" sz="1800" i="0" dirty="0" err="1"/>
              <a:t>departments</a:t>
            </a:r>
            <a:r>
              <a:rPr lang="da-DK" sz="1800" i="0" dirty="0"/>
              <a:t>/</a:t>
            </a:r>
            <a:r>
              <a:rPr lang="da-DK" sz="1800" i="0" dirty="0" err="1"/>
              <a:t>agencies</a:t>
            </a:r>
            <a:r>
              <a:rPr lang="da-DK" sz="1800" i="0" dirty="0"/>
              <a:t>/institutions in the </a:t>
            </a:r>
            <a:r>
              <a:rPr lang="da-DK" sz="1800" i="0" dirty="0" err="1"/>
              <a:t>work</a:t>
            </a:r>
            <a:r>
              <a:rPr lang="da-DK" sz="1800" i="0" dirty="0"/>
              <a:t>-programme </a:t>
            </a:r>
            <a:r>
              <a:rPr lang="da-DK" sz="1800" i="0" dirty="0" err="1"/>
              <a:t>planning</a:t>
            </a:r>
            <a:r>
              <a:rPr lang="da-DK" sz="1800" i="0" dirty="0"/>
              <a:t> – public reforms </a:t>
            </a:r>
            <a:r>
              <a:rPr lang="da-DK" sz="1800" i="0" dirty="0" err="1"/>
              <a:t>are</a:t>
            </a:r>
            <a:r>
              <a:rPr lang="da-DK" sz="1800" i="0" dirty="0"/>
              <a:t> </a:t>
            </a:r>
            <a:r>
              <a:rPr lang="da-DK" sz="1800" i="0" dirty="0" err="1"/>
              <a:t>rarely</a:t>
            </a:r>
            <a:r>
              <a:rPr lang="da-DK" sz="1800" i="0" dirty="0"/>
              <a:t> </a:t>
            </a:r>
            <a:r>
              <a:rPr lang="da-DK" sz="1800" i="0" dirty="0" err="1"/>
              <a:t>limited</a:t>
            </a:r>
            <a:r>
              <a:rPr lang="da-DK" sz="1800" i="0" dirty="0"/>
              <a:t> to </a:t>
            </a:r>
            <a:r>
              <a:rPr lang="da-DK" sz="1800" i="0" dirty="0" err="1"/>
              <a:t>only</a:t>
            </a:r>
            <a:r>
              <a:rPr lang="da-DK" sz="1800" i="0" dirty="0"/>
              <a:t> </a:t>
            </a:r>
            <a:r>
              <a:rPr lang="da-DK" sz="1800" i="0" dirty="0" err="1"/>
              <a:t>one</a:t>
            </a:r>
            <a:r>
              <a:rPr lang="da-DK" sz="1800" i="0" dirty="0"/>
              <a:t> </a:t>
            </a:r>
            <a:r>
              <a:rPr lang="da-DK" sz="1800" i="0" dirty="0" err="1"/>
              <a:t>entity</a:t>
            </a:r>
            <a:r>
              <a:rPr lang="da-DK" sz="1800" i="0" dirty="0"/>
              <a:t> (ex - </a:t>
            </a:r>
            <a:r>
              <a:rPr lang="da-DK" sz="1800" i="0" dirty="0" err="1"/>
              <a:t>customs</a:t>
            </a:r>
            <a:r>
              <a:rPr lang="da-DK" sz="1800" i="0" dirty="0"/>
              <a:t> -&gt; </a:t>
            </a:r>
            <a:r>
              <a:rPr lang="da-DK" sz="1800" i="0" dirty="0" err="1"/>
              <a:t>revenue</a:t>
            </a:r>
            <a:r>
              <a:rPr lang="da-DK" sz="1800" i="0" dirty="0"/>
              <a:t> - </a:t>
            </a:r>
            <a:r>
              <a:rPr lang="da-DK" sz="1800" i="0" dirty="0" err="1"/>
              <a:t>taxes</a:t>
            </a:r>
            <a:r>
              <a:rPr lang="da-DK" sz="1800" i="0" dirty="0"/>
              <a:t> - police </a:t>
            </a:r>
            <a:r>
              <a:rPr lang="da-DK" sz="1800" i="0" dirty="0" err="1"/>
              <a:t>etc</a:t>
            </a:r>
            <a:r>
              <a:rPr lang="da-DK" sz="1800" i="0" dirty="0"/>
              <a:t>)</a:t>
            </a:r>
          </a:p>
          <a:p>
            <a:endParaRPr lang="da-DK" dirty="0"/>
          </a:p>
        </p:txBody>
      </p:sp>
      <p:sp>
        <p:nvSpPr>
          <p:cNvPr id="4" name="Pladsholder til slidenummer 3"/>
          <p:cNvSpPr>
            <a:spLocks noGrp="1"/>
          </p:cNvSpPr>
          <p:nvPr>
            <p:ph type="sldNum" sz="quarter" idx="12"/>
          </p:nvPr>
        </p:nvSpPr>
        <p:spPr/>
        <p:txBody>
          <a:bodyPr/>
          <a:lstStyle/>
          <a:p>
            <a:pPr>
              <a:defRPr/>
            </a:pPr>
            <a:fld id="{B2B5FB1C-37BC-4A3F-8755-B2C3A9015388}" type="slidenum">
              <a:rPr lang="en-GB" smtClean="0">
                <a:solidFill>
                  <a:srgbClr val="000000"/>
                </a:solidFill>
              </a:rPr>
              <a:pPr>
                <a:defRPr/>
              </a:pPr>
              <a:t>28</a:t>
            </a:fld>
            <a:endParaRPr lang="en-GB" dirty="0">
              <a:solidFill>
                <a:srgbClr val="000000"/>
              </a:solidFill>
            </a:endParaRPr>
          </a:p>
        </p:txBody>
      </p:sp>
    </p:spTree>
    <p:extLst>
      <p:ext uri="{BB962C8B-B14F-4D97-AF65-F5344CB8AC3E}">
        <p14:creationId xmlns:p14="http://schemas.microsoft.com/office/powerpoint/2010/main" val="28448721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484784"/>
            <a:ext cx="8229600" cy="936625"/>
          </a:xfrm>
        </p:spPr>
        <p:txBody>
          <a:bodyPr/>
          <a:lstStyle/>
          <a:p>
            <a:r>
              <a:rPr lang="en-GB" sz="2400" dirty="0" smtClean="0"/>
              <a:t>5. Commission Decision – </a:t>
            </a:r>
            <a:r>
              <a:rPr lang="en-GB" dirty="0" smtClean="0"/>
              <a:t/>
            </a:r>
            <a:br>
              <a:rPr lang="en-GB" dirty="0" smtClean="0"/>
            </a:br>
            <a:r>
              <a:rPr lang="en-GB" sz="1600" dirty="0" smtClean="0">
                <a:solidFill>
                  <a:srgbClr val="FF0000"/>
                </a:solidFill>
              </a:rPr>
              <a:t>defining the methodology for unit cost items and flat rates in the contract </a:t>
            </a:r>
            <a:endParaRPr lang="en-GB" sz="1800" dirty="0"/>
          </a:p>
        </p:txBody>
      </p:sp>
      <p:sp>
        <p:nvSpPr>
          <p:cNvPr id="3" name="Content Placeholder 2"/>
          <p:cNvSpPr>
            <a:spLocks noGrp="1"/>
          </p:cNvSpPr>
          <p:nvPr>
            <p:ph idx="1"/>
          </p:nvPr>
        </p:nvSpPr>
        <p:spPr>
          <a:xfrm>
            <a:off x="457200" y="2636912"/>
            <a:ext cx="8229600" cy="3528392"/>
          </a:xfrm>
        </p:spPr>
        <p:txBody>
          <a:bodyPr/>
          <a:lstStyle/>
          <a:p>
            <a:pPr lvl="0" indent="0">
              <a:buNone/>
            </a:pPr>
            <a:r>
              <a:rPr lang="en-GB" sz="1800" u="sng" dirty="0"/>
              <a:t>Decision 1122 of 21.02.2017</a:t>
            </a:r>
          </a:p>
          <a:p>
            <a:pPr lvl="0"/>
            <a:r>
              <a:rPr lang="en-GB" sz="1400" dirty="0"/>
              <a:t>Secures </a:t>
            </a:r>
            <a:r>
              <a:rPr lang="en-GB" sz="1400" dirty="0" smtClean="0"/>
              <a:t>compliance of Twinning with FR </a:t>
            </a:r>
            <a:r>
              <a:rPr lang="en-GB" sz="1400" dirty="0"/>
              <a:t>Art </a:t>
            </a:r>
            <a:r>
              <a:rPr lang="en-GB" sz="1400" dirty="0" smtClean="0"/>
              <a:t>124 and defines the very existence of  the </a:t>
            </a:r>
            <a:r>
              <a:rPr lang="en-GB" sz="1400" dirty="0"/>
              <a:t>Twinning manual </a:t>
            </a:r>
            <a:endParaRPr lang="en-GB" sz="1400" dirty="0" smtClean="0"/>
          </a:p>
          <a:p>
            <a:pPr lvl="0"/>
            <a:r>
              <a:rPr lang="en-GB" sz="1400" dirty="0" smtClean="0"/>
              <a:t>Methodology of Commission Decision now Annex B of Twinning Manual </a:t>
            </a:r>
          </a:p>
          <a:p>
            <a:r>
              <a:rPr lang="en-GB" sz="1400" dirty="0"/>
              <a:t>As consequence: </a:t>
            </a:r>
            <a:endParaRPr lang="en-GB" sz="1400" dirty="0" smtClean="0"/>
          </a:p>
          <a:p>
            <a:pPr lvl="1"/>
            <a:r>
              <a:rPr lang="en-GB" sz="1200" dirty="0" smtClean="0"/>
              <a:t>Unit </a:t>
            </a:r>
            <a:r>
              <a:rPr lang="en-GB" sz="1200" dirty="0"/>
              <a:t>costs defined at contracting stage </a:t>
            </a:r>
            <a:r>
              <a:rPr lang="en-GB" sz="1200" dirty="0" smtClean="0"/>
              <a:t>(less </a:t>
            </a:r>
            <a:r>
              <a:rPr lang="en-GB" sz="1200" dirty="0"/>
              <a:t>supporting document requirements at </a:t>
            </a:r>
            <a:r>
              <a:rPr lang="en-GB" sz="1200" dirty="0" smtClean="0"/>
              <a:t>expenditure </a:t>
            </a:r>
            <a:r>
              <a:rPr lang="en-GB" sz="1200" dirty="0"/>
              <a:t>verification </a:t>
            </a:r>
            <a:r>
              <a:rPr lang="en-GB" sz="1200" dirty="0" smtClean="0"/>
              <a:t>stage) and definition of what the flat rates compensates</a:t>
            </a:r>
          </a:p>
          <a:p>
            <a:pPr lvl="1"/>
            <a:r>
              <a:rPr lang="en-GB" sz="1200" dirty="0" smtClean="0"/>
              <a:t>One </a:t>
            </a:r>
            <a:r>
              <a:rPr lang="en-GB" sz="1200" dirty="0"/>
              <a:t>rate for all EU MS for experts (one fixed flat daily allowance at 350€) and compensation for RTA </a:t>
            </a:r>
            <a:r>
              <a:rPr lang="en-GB" sz="1200" dirty="0" smtClean="0"/>
              <a:t>simplified) </a:t>
            </a:r>
          </a:p>
          <a:p>
            <a:pPr lvl="0" indent="0">
              <a:buNone/>
            </a:pPr>
            <a:r>
              <a:rPr lang="en-GB" sz="1800" u="sng" dirty="0" smtClean="0"/>
              <a:t>Idea behind the decision</a:t>
            </a:r>
            <a:endParaRPr lang="en-GB" sz="1800" dirty="0"/>
          </a:p>
          <a:p>
            <a:pPr lvl="0"/>
            <a:r>
              <a:rPr lang="en-GB" sz="1400" dirty="0" smtClean="0"/>
              <a:t>EU under Twinning </a:t>
            </a:r>
            <a:r>
              <a:rPr lang="en-GB" sz="1400" u="sng" dirty="0" smtClean="0"/>
              <a:t>compensates EU MS</a:t>
            </a:r>
            <a:r>
              <a:rPr lang="en-GB" sz="1400" dirty="0" smtClean="0"/>
              <a:t> (we do not "buy" TA) since Twinning is peer-to-peer and</a:t>
            </a:r>
            <a:endParaRPr lang="en-GB" sz="1400" dirty="0"/>
          </a:p>
          <a:p>
            <a:pPr lvl="0"/>
            <a:r>
              <a:rPr lang="en-GB" sz="1400" dirty="0" smtClean="0"/>
              <a:t>NB: Manual further limits use of non-public administration experts and if used there is still no compensation to EU MS for Twinning project support costs (TPSC) if used.</a:t>
            </a:r>
          </a:p>
          <a:p>
            <a:endParaRPr lang="en-GB" dirty="0"/>
          </a:p>
          <a:p>
            <a:pPr lvl="0"/>
            <a:endParaRPr lang="en-GB" dirty="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29</a:t>
            </a:fld>
            <a:endParaRPr lang="en-GB" dirty="0"/>
          </a:p>
        </p:txBody>
      </p:sp>
    </p:spTree>
    <p:extLst>
      <p:ext uri="{BB962C8B-B14F-4D97-AF65-F5344CB8AC3E}">
        <p14:creationId xmlns:p14="http://schemas.microsoft.com/office/powerpoint/2010/main" val="857701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Short overview</a:t>
            </a:r>
            <a:endParaRPr lang="en-GB" dirty="0"/>
          </a:p>
        </p:txBody>
      </p:sp>
      <p:sp>
        <p:nvSpPr>
          <p:cNvPr id="3" name="Content Placeholder 2"/>
          <p:cNvSpPr>
            <a:spLocks noGrp="1"/>
          </p:cNvSpPr>
          <p:nvPr>
            <p:ph idx="1"/>
          </p:nvPr>
        </p:nvSpPr>
        <p:spPr/>
        <p:txBody>
          <a:bodyPr/>
          <a:lstStyle/>
          <a:p>
            <a:r>
              <a:rPr lang="en-GB" dirty="0" smtClean="0"/>
              <a:t>1. The Team</a:t>
            </a:r>
          </a:p>
          <a:p>
            <a:r>
              <a:rPr lang="en-GB" dirty="0" smtClean="0"/>
              <a:t>2. A snapshot in statistics – and a reminder!</a:t>
            </a:r>
          </a:p>
          <a:p>
            <a:r>
              <a:rPr lang="en-GB" dirty="0" smtClean="0"/>
              <a:t>3. The Twinning reform focus incl. PAR</a:t>
            </a:r>
          </a:p>
          <a:p>
            <a:r>
              <a:rPr lang="en-GB" dirty="0" smtClean="0"/>
              <a:t>4. Some step by step advice</a:t>
            </a:r>
          </a:p>
          <a:p>
            <a:r>
              <a:rPr lang="en-GB" dirty="0" smtClean="0"/>
              <a:t>5. Advice on preparing the contract</a:t>
            </a:r>
            <a:endParaRPr lang="en-GB" dirty="0"/>
          </a:p>
          <a:p>
            <a:r>
              <a:rPr lang="en-GB" dirty="0" smtClean="0"/>
              <a:t>6. Timetable</a:t>
            </a:r>
          </a:p>
          <a:p>
            <a:r>
              <a:rPr lang="en-GB" dirty="0" smtClean="0"/>
              <a:t>7. New versus old</a:t>
            </a:r>
          </a:p>
          <a:p>
            <a:r>
              <a:rPr lang="en-GB" dirty="0" smtClean="0"/>
              <a:t>8. Manual update and latest news</a:t>
            </a:r>
          </a:p>
          <a:p>
            <a:endParaRPr lang="en-GB" dirty="0" smtClean="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a:t>
            </a:fld>
            <a:endParaRPr lang="en-GB" dirty="0"/>
          </a:p>
        </p:txBody>
      </p:sp>
    </p:spTree>
    <p:extLst>
      <p:ext uri="{BB962C8B-B14F-4D97-AF65-F5344CB8AC3E}">
        <p14:creationId xmlns:p14="http://schemas.microsoft.com/office/powerpoint/2010/main" val="6489992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The financials – the short version </a:t>
            </a:r>
            <a:endParaRPr lang="en-GB" dirty="0"/>
          </a:p>
        </p:txBody>
      </p:sp>
      <p:sp>
        <p:nvSpPr>
          <p:cNvPr id="3" name="Content Placeholder 2"/>
          <p:cNvSpPr>
            <a:spLocks noGrp="1"/>
          </p:cNvSpPr>
          <p:nvPr>
            <p:ph idx="1"/>
          </p:nvPr>
        </p:nvSpPr>
        <p:spPr/>
        <p:txBody>
          <a:bodyPr/>
          <a:lstStyle/>
          <a:p>
            <a:pPr indent="0">
              <a:buNone/>
            </a:pPr>
            <a:r>
              <a:rPr lang="en-GB" sz="1800" dirty="0" smtClean="0"/>
              <a:t>Commission Decision: </a:t>
            </a:r>
          </a:p>
          <a:p>
            <a:pPr indent="0">
              <a:buNone/>
            </a:pPr>
            <a:endParaRPr lang="en-GB" sz="1800" dirty="0" smtClean="0"/>
          </a:p>
          <a:p>
            <a:pPr marL="285750" indent="-285750"/>
            <a:r>
              <a:rPr lang="en-GB" sz="1800" dirty="0" smtClean="0"/>
              <a:t>One flat daily allowance set at 350€ for all expert </a:t>
            </a:r>
            <a:r>
              <a:rPr lang="en-GB" sz="1800" dirty="0"/>
              <a:t>categories</a:t>
            </a:r>
          </a:p>
          <a:p>
            <a:pPr marL="285750" indent="-285750"/>
            <a:r>
              <a:rPr lang="en-GB" sz="1800" dirty="0" smtClean="0"/>
              <a:t>Twinning Project Support Costs and setting the flat rate at 136% </a:t>
            </a:r>
          </a:p>
          <a:p>
            <a:pPr marL="285750" indent="-285750"/>
            <a:r>
              <a:rPr lang="en-GB" sz="1800" dirty="0" smtClean="0"/>
              <a:t>Indirect cost fixed at 6%</a:t>
            </a:r>
          </a:p>
          <a:p>
            <a:pPr marL="285750" indent="-285750"/>
            <a:r>
              <a:rPr lang="en-GB" sz="1800" dirty="0" smtClean="0"/>
              <a:t>Reserve funds fixed at 2.5%</a:t>
            </a:r>
          </a:p>
          <a:p>
            <a:pPr marL="285750" indent="-285750"/>
            <a:r>
              <a:rPr lang="en-GB" sz="1800" dirty="0" smtClean="0"/>
              <a:t>Methodology for flat rates established </a:t>
            </a:r>
          </a:p>
          <a:p>
            <a:pPr marL="285750" indent="-285750"/>
            <a:r>
              <a:rPr lang="en-GB" sz="1800" dirty="0" smtClean="0"/>
              <a:t>Methodology and timing for </a:t>
            </a:r>
            <a:r>
              <a:rPr lang="en-GB" sz="1800" dirty="0"/>
              <a:t>CA fixing unit costs </a:t>
            </a:r>
            <a:r>
              <a:rPr lang="en-GB" sz="1800" dirty="0" smtClean="0"/>
              <a:t>described</a:t>
            </a:r>
          </a:p>
          <a:p>
            <a:pPr marL="285750" indent="-285750"/>
            <a:r>
              <a:rPr lang="en-GB" sz="1800" dirty="0" smtClean="0"/>
              <a:t>When fixed evidence of "event" triggering the compensation, not of amount</a:t>
            </a:r>
          </a:p>
          <a:p>
            <a:pPr marL="285750" indent="-285750"/>
            <a:r>
              <a:rPr lang="en-GB" sz="1800" dirty="0" smtClean="0"/>
              <a:t>NB: Initial work-plan: To accelerate the preparation of </a:t>
            </a:r>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30</a:t>
            </a:fld>
            <a:endParaRPr lang="en-GB" dirty="0"/>
          </a:p>
        </p:txBody>
      </p:sp>
    </p:spTree>
    <p:extLst>
      <p:ext uri="{BB962C8B-B14F-4D97-AF65-F5344CB8AC3E}">
        <p14:creationId xmlns:p14="http://schemas.microsoft.com/office/powerpoint/2010/main" val="13447079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The financials – the rules </a:t>
            </a:r>
            <a:br>
              <a:rPr lang="en-GB" dirty="0" smtClean="0"/>
            </a:br>
            <a:r>
              <a:rPr lang="en-GB" sz="1800" dirty="0" smtClean="0">
                <a:solidFill>
                  <a:srgbClr val="FF0000"/>
                </a:solidFill>
              </a:rPr>
              <a:t>see Annex A7 of Twinning Manual</a:t>
            </a:r>
            <a:r>
              <a:rPr lang="en-GB" dirty="0" smtClean="0"/>
              <a:t>		</a:t>
            </a:r>
            <a:endParaRPr lang="en-GB" dirty="0"/>
          </a:p>
        </p:txBody>
      </p:sp>
      <p:sp>
        <p:nvSpPr>
          <p:cNvPr id="3" name="Content Placeholder 2"/>
          <p:cNvSpPr>
            <a:spLocks noGrp="1"/>
          </p:cNvSpPr>
          <p:nvPr>
            <p:ph idx="1"/>
          </p:nvPr>
        </p:nvSpPr>
        <p:spPr/>
        <p:txBody>
          <a:bodyPr/>
          <a:lstStyle/>
          <a:p>
            <a:pPr indent="0">
              <a:buNone/>
            </a:pPr>
            <a:r>
              <a:rPr lang="en-GB" sz="1800" b="1" dirty="0" smtClean="0"/>
              <a:t>Reflects the Commission Decision</a:t>
            </a:r>
            <a:r>
              <a:rPr lang="en-GB" sz="1600" dirty="0" smtClean="0"/>
              <a:t>: </a:t>
            </a:r>
          </a:p>
          <a:p>
            <a:pPr marL="285750" indent="-285750" algn="just"/>
            <a:r>
              <a:rPr lang="en-GB" sz="1600" dirty="0" smtClean="0"/>
              <a:t>Setting one flat daily allowance set at 350€ for all expert categories</a:t>
            </a:r>
          </a:p>
          <a:p>
            <a:pPr marL="285750" indent="-285750" algn="just"/>
            <a:r>
              <a:rPr lang="en-GB" sz="1600" dirty="0" smtClean="0"/>
              <a:t>Defines what in the contract should be covered by unit costs and flat rates and the timing and method for fixing these – if they cannot be defined – the costs continues to be "actually incurred cost" items with full documentation (procedure/process)</a:t>
            </a:r>
            <a:endParaRPr lang="en-GB" sz="1600" dirty="0"/>
          </a:p>
          <a:p>
            <a:pPr marL="285750" indent="-285750" algn="just"/>
            <a:r>
              <a:rPr lang="en-GB" sz="1600" dirty="0" smtClean="0"/>
              <a:t>Setting flat rate for Twinning Project Support Costs (TPSC) at 136% and defines the cost related items covered and setting Indirect cost fixed at 6% and defines the cost related items covered</a:t>
            </a:r>
          </a:p>
          <a:p>
            <a:pPr indent="0" algn="just">
              <a:buNone/>
            </a:pPr>
            <a:r>
              <a:rPr lang="en-GB" sz="1800" b="1" dirty="0" smtClean="0"/>
              <a:t>As a consequence</a:t>
            </a:r>
            <a:r>
              <a:rPr lang="en-GB" sz="1800" dirty="0" smtClean="0"/>
              <a:t>:</a:t>
            </a:r>
          </a:p>
          <a:p>
            <a:pPr marL="285750" indent="-285750" algn="just"/>
            <a:r>
              <a:rPr lang="en-GB" sz="1600" dirty="0" smtClean="0"/>
              <a:t>Certain units costs and all flat rates fixed at contracting stage: Impact - when fixed only evidence that an "event" triggering the compensation took place, no control of actually incurred costs for these amounts</a:t>
            </a:r>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31</a:t>
            </a:fld>
            <a:endParaRPr lang="en-GB" dirty="0"/>
          </a:p>
        </p:txBody>
      </p:sp>
    </p:spTree>
    <p:extLst>
      <p:ext uri="{BB962C8B-B14F-4D97-AF65-F5344CB8AC3E}">
        <p14:creationId xmlns:p14="http://schemas.microsoft.com/office/powerpoint/2010/main" val="25595756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Financials – the contract budget</a:t>
            </a:r>
            <a:r>
              <a:rPr lang="en-GB" sz="1800" dirty="0" smtClean="0"/>
              <a:t/>
            </a:r>
            <a:br>
              <a:rPr lang="en-GB" sz="1800" dirty="0" smtClean="0"/>
            </a:br>
            <a:r>
              <a:rPr lang="en-GB" sz="1800" b="0" dirty="0" smtClean="0">
                <a:solidFill>
                  <a:srgbClr val="FF0000"/>
                </a:solidFill>
              </a:rPr>
              <a:t>D</a:t>
            </a:r>
            <a:r>
              <a:rPr lang="en-GB" sz="1600" b="0" dirty="0" smtClean="0">
                <a:solidFill>
                  <a:srgbClr val="FF0000"/>
                </a:solidFill>
              </a:rPr>
              <a:t>efining the amounts under the budget headings until a rolling plan and the related budget is fixed after first SC</a:t>
            </a:r>
            <a:endParaRPr lang="en-GB" sz="1600" b="0" dirty="0">
              <a:solidFill>
                <a:srgbClr val="FF0000"/>
              </a:solidFill>
            </a:endParaRPr>
          </a:p>
        </p:txBody>
      </p:sp>
      <p:sp>
        <p:nvSpPr>
          <p:cNvPr id="3" name="Content Placeholder 2"/>
          <p:cNvSpPr>
            <a:spLocks noGrp="1"/>
          </p:cNvSpPr>
          <p:nvPr>
            <p:ph idx="1"/>
          </p:nvPr>
        </p:nvSpPr>
        <p:spPr>
          <a:xfrm>
            <a:off x="467544" y="2564904"/>
            <a:ext cx="8229600" cy="3384476"/>
          </a:xfrm>
        </p:spPr>
        <p:txBody>
          <a:bodyPr/>
          <a:lstStyle/>
          <a:p>
            <a:pPr marL="342900"/>
            <a:r>
              <a:rPr lang="en-GB" sz="1800" u="sng" dirty="0" smtClean="0"/>
              <a:t>Unit costs and flat rates</a:t>
            </a:r>
          </a:p>
          <a:p>
            <a:pPr marL="1085850" lvl="1"/>
            <a:r>
              <a:rPr lang="en-GB" sz="1400" b="0" dirty="0" smtClean="0"/>
              <a:t>All unit costs defined as such in Commission Decision must be defined and flat rates in decision (136%, 6%) and Manual (reserves 2.5%) introduced</a:t>
            </a:r>
          </a:p>
          <a:p>
            <a:pPr marL="1085850" lvl="1"/>
            <a:r>
              <a:rPr lang="en-GB" sz="1400" b="0" dirty="0" smtClean="0"/>
              <a:t>(Recommendation: Reflect all such in an Annex to Annex A3)</a:t>
            </a:r>
          </a:p>
          <a:p>
            <a:pPr marL="342900"/>
            <a:r>
              <a:rPr lang="en-GB" sz="1800" u="sng" dirty="0" smtClean="0"/>
              <a:t>RTA and RTA related costs</a:t>
            </a:r>
            <a:r>
              <a:rPr lang="en-GB" sz="1800" dirty="0" smtClean="0"/>
              <a:t>: </a:t>
            </a:r>
            <a:endParaRPr lang="en-GB" sz="1800" dirty="0"/>
          </a:p>
          <a:p>
            <a:pPr marL="800100" lvl="1" indent="0">
              <a:buNone/>
            </a:pPr>
            <a:r>
              <a:rPr lang="en-GB" sz="1400" b="0" dirty="0" smtClean="0"/>
              <a:t>- Can be fixed </a:t>
            </a:r>
            <a:r>
              <a:rPr lang="en-GB" sz="1400" b="0" dirty="0"/>
              <a:t>with </a:t>
            </a:r>
            <a:r>
              <a:rPr lang="en-GB" sz="1400" b="0" dirty="0" smtClean="0"/>
              <a:t>high level of precision (recommendation: 10-25% of DC)</a:t>
            </a:r>
            <a:endParaRPr lang="en-GB" sz="1400" b="0" dirty="0"/>
          </a:p>
          <a:p>
            <a:pPr marL="342900"/>
            <a:r>
              <a:rPr lang="en-GB" sz="1800" u="sng" dirty="0" err="1" smtClean="0"/>
              <a:t>Horisontal</a:t>
            </a:r>
            <a:r>
              <a:rPr lang="en-GB" sz="1800" u="sng" dirty="0" smtClean="0"/>
              <a:t> costs: </a:t>
            </a:r>
          </a:p>
          <a:p>
            <a:pPr marL="800100" lvl="1" indent="0">
              <a:buNone/>
            </a:pPr>
            <a:r>
              <a:rPr lang="en-GB" sz="1400" b="0" dirty="0" smtClean="0"/>
              <a:t>- up to </a:t>
            </a:r>
            <a:r>
              <a:rPr lang="en-GB" sz="1400" b="0" dirty="0"/>
              <a:t>sums </a:t>
            </a:r>
            <a:r>
              <a:rPr lang="en-GB" sz="1400" b="0" dirty="0" smtClean="0"/>
              <a:t>since cost items to some extent are not unit costs but will be actually incurred costs for Communication/Visibility plan (recommendation: 10-15% of DC)</a:t>
            </a:r>
            <a:endParaRPr lang="en-GB" sz="1400" b="0" dirty="0"/>
          </a:p>
          <a:p>
            <a:pPr marL="342900"/>
            <a:r>
              <a:rPr lang="en-GB" sz="1800" u="sng" dirty="0" smtClean="0"/>
              <a:t>Mandatory results: </a:t>
            </a:r>
          </a:p>
          <a:p>
            <a:pPr marL="1085850" lvl="1">
              <a:buFontTx/>
              <a:buChar char="-"/>
            </a:pPr>
            <a:r>
              <a:rPr lang="en-GB" sz="1400" b="0" dirty="0" smtClean="0"/>
              <a:t>details of activity costs only known when first rolling work-plan </a:t>
            </a:r>
            <a:r>
              <a:rPr lang="en-GB" sz="1400" b="0" dirty="0"/>
              <a:t>is </a:t>
            </a:r>
            <a:r>
              <a:rPr lang="en-GB" sz="1400" b="0" dirty="0" smtClean="0"/>
              <a:t>established and the related budget is ready (Recommendation: 60-80% of DC)</a:t>
            </a:r>
            <a:endParaRPr lang="en-GB" sz="1600" b="0" dirty="0"/>
          </a:p>
          <a:p>
            <a:pPr indent="0">
              <a:buNone/>
            </a:pPr>
            <a:endParaRPr lang="en-GB" sz="2000" dirty="0" smtClean="0"/>
          </a:p>
          <a:p>
            <a:pPr indent="0">
              <a:buNone/>
            </a:pPr>
            <a:endParaRPr lang="en-GB" sz="2000" dirty="0"/>
          </a:p>
          <a:p>
            <a:pPr indent="0">
              <a:buNone/>
            </a:pPr>
            <a:endParaRPr lang="en-GB" sz="2000" dirty="0"/>
          </a:p>
          <a:p>
            <a:pPr marL="342900"/>
            <a:endParaRPr lang="en-GB" sz="2000" dirty="0" smtClean="0"/>
          </a:p>
          <a:p>
            <a:pPr marL="342900"/>
            <a:endParaRPr lang="en-GB" sz="20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32</a:t>
            </a:fld>
            <a:endParaRPr lang="en-GB" dirty="0"/>
          </a:p>
        </p:txBody>
      </p:sp>
    </p:spTree>
    <p:extLst>
      <p:ext uri="{BB962C8B-B14F-4D97-AF65-F5344CB8AC3E}">
        <p14:creationId xmlns:p14="http://schemas.microsoft.com/office/powerpoint/2010/main" val="4230745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Budget historical data </a:t>
            </a:r>
            <a:r>
              <a:rPr lang="en-GB" sz="1800" dirty="0"/>
              <a:t/>
            </a:r>
            <a:br>
              <a:rPr lang="en-GB" sz="1800" dirty="0"/>
            </a:br>
            <a:r>
              <a:rPr lang="en-GB" sz="1800" b="0" dirty="0" smtClean="0">
                <a:solidFill>
                  <a:schemeClr val="tx1"/>
                </a:solidFill>
              </a:rPr>
              <a:t>- </a:t>
            </a:r>
            <a:r>
              <a:rPr lang="en-GB" sz="1600" b="0" dirty="0" smtClean="0">
                <a:solidFill>
                  <a:schemeClr val="tx1"/>
                </a:solidFill>
              </a:rPr>
              <a:t>and advice on defining amounts in the contract (which is now signed BEFORE the rolling work plan &amp; related budget is finalised)</a:t>
            </a:r>
            <a:r>
              <a:rPr lang="en-GB" sz="1800" dirty="0" smtClean="0">
                <a:solidFill>
                  <a:schemeClr val="tx1"/>
                </a:solidFill>
              </a:rPr>
              <a:t/>
            </a:r>
            <a:br>
              <a:rPr lang="en-GB" sz="1800" dirty="0" smtClean="0">
                <a:solidFill>
                  <a:schemeClr val="tx1"/>
                </a:solidFill>
              </a:rPr>
            </a:br>
            <a:endParaRPr lang="en-GB" sz="1800" dirty="0">
              <a:solidFill>
                <a:schemeClr val="tx1"/>
              </a:solidFill>
            </a:endParaRPr>
          </a:p>
        </p:txBody>
      </p:sp>
      <p:sp>
        <p:nvSpPr>
          <p:cNvPr id="3" name="Content Placeholder 2"/>
          <p:cNvSpPr>
            <a:spLocks noGrp="1"/>
          </p:cNvSpPr>
          <p:nvPr>
            <p:ph idx="1"/>
          </p:nvPr>
        </p:nvSpPr>
        <p:spPr>
          <a:xfrm>
            <a:off x="457200" y="2636912"/>
            <a:ext cx="8229600" cy="3600400"/>
          </a:xfrm>
        </p:spPr>
        <p:txBody>
          <a:bodyPr/>
          <a:lstStyle/>
          <a:p>
            <a:pPr indent="0">
              <a:buNone/>
            </a:pPr>
            <a:r>
              <a:rPr lang="en-GB" sz="1800" u="sng" dirty="0" smtClean="0"/>
              <a:t>There are 3 budget headings:</a:t>
            </a:r>
          </a:p>
          <a:p>
            <a:pPr indent="0">
              <a:buNone/>
            </a:pPr>
            <a:r>
              <a:rPr lang="en-GB" sz="1600" dirty="0" smtClean="0"/>
              <a:t>Budget Heading 1: RTA and RTA related costs</a:t>
            </a:r>
            <a:r>
              <a:rPr lang="en-GB" sz="1600" dirty="0"/>
              <a:t> </a:t>
            </a:r>
            <a:r>
              <a:rPr lang="en-GB" sz="1600" dirty="0" smtClean="0"/>
              <a:t>*guestimate 10-25% / DC</a:t>
            </a:r>
          </a:p>
          <a:p>
            <a:pPr indent="0">
              <a:buNone/>
            </a:pPr>
            <a:r>
              <a:rPr lang="en-GB" sz="1600" dirty="0" smtClean="0"/>
              <a:t>Budget Heading 2: </a:t>
            </a:r>
            <a:r>
              <a:rPr lang="en-GB" sz="1600" dirty="0" err="1" smtClean="0"/>
              <a:t>Horisontal</a:t>
            </a:r>
            <a:r>
              <a:rPr lang="en-GB" sz="1600" dirty="0" smtClean="0"/>
              <a:t> Cost items        *guestimate 10-15% / DC</a:t>
            </a:r>
          </a:p>
          <a:p>
            <a:pPr indent="0">
              <a:buNone/>
            </a:pPr>
            <a:r>
              <a:rPr lang="en-GB" sz="1600" dirty="0" smtClean="0"/>
              <a:t>Budget Heading 3: Mandatory results	   *guestimate 60-80% / DC</a:t>
            </a:r>
          </a:p>
          <a:p>
            <a:pPr indent="0">
              <a:buNone/>
            </a:pPr>
            <a:r>
              <a:rPr lang="en-GB" sz="1200" dirty="0" smtClean="0">
                <a:solidFill>
                  <a:srgbClr val="FF0000"/>
                </a:solidFill>
              </a:rPr>
              <a:t>* These percentages are a result of having </a:t>
            </a:r>
            <a:r>
              <a:rPr lang="en-GB" sz="1200" dirty="0">
                <a:solidFill>
                  <a:srgbClr val="FF0000"/>
                </a:solidFill>
              </a:rPr>
              <a:t>exposed a representative sample of old Twinning contracts </a:t>
            </a:r>
            <a:r>
              <a:rPr lang="en-GB" sz="1200" dirty="0" smtClean="0">
                <a:solidFill>
                  <a:srgbClr val="FF0000"/>
                </a:solidFill>
              </a:rPr>
              <a:t>to the compensation levels and rules in the New Manual. These could be used to set the amounts at the contract stage since the rolling work plan and the related budget is not yet finalised). DC=Direct Costs.</a:t>
            </a:r>
          </a:p>
          <a:p>
            <a:pPr indent="0">
              <a:buNone/>
            </a:pPr>
            <a:r>
              <a:rPr lang="en-GB" sz="1600" dirty="0" smtClean="0"/>
              <a:t>Budget </a:t>
            </a:r>
            <a:r>
              <a:rPr lang="en-GB" sz="1600" u="sng" dirty="0" smtClean="0"/>
              <a:t>line</a:t>
            </a:r>
            <a:r>
              <a:rPr lang="en-GB" sz="1600" dirty="0" smtClean="0"/>
              <a:t> for Indirect costs fixed at 6% of </a:t>
            </a:r>
            <a:r>
              <a:rPr lang="en-GB" sz="1600" b="1" dirty="0" smtClean="0"/>
              <a:t>Σ </a:t>
            </a:r>
            <a:r>
              <a:rPr lang="en-GB" sz="1600" dirty="0" smtClean="0"/>
              <a:t>headings 1-3 (DC)</a:t>
            </a:r>
          </a:p>
          <a:p>
            <a:pPr indent="0">
              <a:buNone/>
            </a:pPr>
            <a:r>
              <a:rPr lang="en-GB" sz="1600" dirty="0" smtClean="0"/>
              <a:t>Budget </a:t>
            </a:r>
            <a:r>
              <a:rPr lang="en-GB" sz="1600" u="sng" dirty="0" smtClean="0"/>
              <a:t>line</a:t>
            </a:r>
            <a:r>
              <a:rPr lang="en-GB" sz="1600" dirty="0" smtClean="0"/>
              <a:t> for Reserves/Contingency fixed at 2,5% of </a:t>
            </a:r>
            <a:r>
              <a:rPr lang="en-GB" sz="1600" b="1" dirty="0" smtClean="0"/>
              <a:t>Σ </a:t>
            </a:r>
            <a:r>
              <a:rPr lang="en-GB" sz="1600" dirty="0" smtClean="0"/>
              <a:t>headings 1-3 (DC)</a:t>
            </a:r>
            <a:endParaRPr lang="en-GB" sz="1800" dirty="0" smtClean="0"/>
          </a:p>
          <a:p>
            <a:pPr indent="0">
              <a:buNone/>
            </a:pPr>
            <a:r>
              <a:rPr lang="en-GB" sz="1600" b="1" dirty="0" smtClean="0"/>
              <a:t>NB1</a:t>
            </a:r>
            <a:r>
              <a:rPr lang="en-GB" sz="1600" dirty="0" smtClean="0"/>
              <a:t>: The cost item sub-headings under the budget headings in Annex A3 of the Twinning Manual is not exhaustive</a:t>
            </a:r>
            <a:endParaRPr lang="en-GB" sz="1600" dirty="0"/>
          </a:p>
          <a:p>
            <a:pPr indent="0">
              <a:buNone/>
            </a:pPr>
            <a:r>
              <a:rPr lang="en-GB" sz="1600" b="1" dirty="0" smtClean="0"/>
              <a:t>NB2</a:t>
            </a:r>
            <a:r>
              <a:rPr lang="en-GB" sz="1600" dirty="0" smtClean="0"/>
              <a:t>: Since Unit costs and flat rates are defined: recommendation to reflect these in an Annex to Annex A3 to the contract</a:t>
            </a:r>
          </a:p>
          <a:p>
            <a:pPr indent="0">
              <a:buNone/>
            </a:pPr>
            <a:endParaRPr lang="en-GB" sz="18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33</a:t>
            </a:fld>
            <a:endParaRPr lang="en-GB" dirty="0"/>
          </a:p>
        </p:txBody>
      </p:sp>
    </p:spTree>
    <p:extLst>
      <p:ext uri="{BB962C8B-B14F-4D97-AF65-F5344CB8AC3E}">
        <p14:creationId xmlns:p14="http://schemas.microsoft.com/office/powerpoint/2010/main" val="1693106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5</a:t>
            </a:r>
            <a:r>
              <a:rPr lang="en-GB" sz="2400" dirty="0" smtClean="0"/>
              <a:t>. The financials – and contract advice</a:t>
            </a:r>
            <a:endParaRPr lang="en-GB" sz="2400" dirty="0"/>
          </a:p>
        </p:txBody>
      </p:sp>
      <p:sp>
        <p:nvSpPr>
          <p:cNvPr id="3" name="Content Placeholder 2"/>
          <p:cNvSpPr>
            <a:spLocks noGrp="1"/>
          </p:cNvSpPr>
          <p:nvPr>
            <p:ph idx="1"/>
          </p:nvPr>
        </p:nvSpPr>
        <p:spPr/>
        <p:txBody>
          <a:bodyPr/>
          <a:lstStyle/>
          <a:p>
            <a:pPr indent="0">
              <a:buNone/>
            </a:pPr>
            <a:r>
              <a:rPr lang="en-GB" sz="1800" dirty="0" smtClean="0"/>
              <a:t>Get all information from EU MS </a:t>
            </a:r>
            <a:r>
              <a:rPr lang="en-GB" sz="1800" dirty="0"/>
              <a:t>f</a:t>
            </a:r>
            <a:r>
              <a:rPr lang="en-GB" sz="1800" dirty="0" smtClean="0"/>
              <a:t>or introducing correct identification and data for drafting the Contract Special Conditions</a:t>
            </a:r>
          </a:p>
          <a:p>
            <a:pPr indent="0">
              <a:buNone/>
            </a:pPr>
            <a:r>
              <a:rPr lang="en-GB" sz="1800" b="1" dirty="0" smtClean="0"/>
              <a:t>Annex A1</a:t>
            </a:r>
            <a:r>
              <a:rPr lang="en-GB" sz="1800" dirty="0" smtClean="0"/>
              <a:t>: Include fiche and the </a:t>
            </a:r>
            <a:r>
              <a:rPr lang="en-GB" sz="1800" dirty="0"/>
              <a:t>proposal submitted by </a:t>
            </a:r>
            <a:r>
              <a:rPr lang="en-GB" sz="1800" dirty="0" smtClean="0"/>
              <a:t>the EU MS, NB: only after the first SC the rolling work-plan can be added</a:t>
            </a:r>
          </a:p>
          <a:p>
            <a:pPr indent="0">
              <a:buNone/>
            </a:pPr>
            <a:r>
              <a:rPr lang="en-GB" sz="1800" b="1" dirty="0" smtClean="0"/>
              <a:t>Annex A2</a:t>
            </a:r>
            <a:r>
              <a:rPr lang="en-GB" sz="1800" dirty="0" smtClean="0"/>
              <a:t>, </a:t>
            </a:r>
            <a:r>
              <a:rPr lang="en-GB" sz="1800" b="1" dirty="0" smtClean="0"/>
              <a:t>Annex A4</a:t>
            </a:r>
            <a:r>
              <a:rPr lang="en-GB" sz="1800" dirty="0" smtClean="0"/>
              <a:t>, </a:t>
            </a:r>
            <a:r>
              <a:rPr lang="en-GB" sz="1800" b="1" dirty="0" smtClean="0"/>
              <a:t>Annex A5 </a:t>
            </a:r>
            <a:r>
              <a:rPr lang="en-GB" sz="1800" dirty="0" smtClean="0"/>
              <a:t>and </a:t>
            </a:r>
            <a:r>
              <a:rPr lang="en-GB" sz="1800" b="1" dirty="0" smtClean="0"/>
              <a:t>Annex A6</a:t>
            </a:r>
            <a:r>
              <a:rPr lang="en-GB" sz="1800" dirty="0" smtClean="0"/>
              <a:t>: Standard </a:t>
            </a:r>
          </a:p>
          <a:p>
            <a:pPr indent="0">
              <a:buNone/>
            </a:pPr>
            <a:r>
              <a:rPr lang="en-GB" sz="1800" b="1" dirty="0" smtClean="0"/>
              <a:t>Annex A3</a:t>
            </a:r>
            <a:r>
              <a:rPr lang="en-GB" sz="1800" dirty="0" smtClean="0"/>
              <a:t>: A very draft budget on level of headings only.</a:t>
            </a:r>
          </a:p>
          <a:p>
            <a:pPr indent="0">
              <a:buNone/>
            </a:pPr>
            <a:r>
              <a:rPr lang="en-GB" sz="1800" dirty="0" smtClean="0"/>
              <a:t>NB: only when rolling work-plan is agreed after first SCM the detailed budget can be included. </a:t>
            </a:r>
            <a:endParaRPr lang="en-GB" sz="1800" b="1" dirty="0" smtClean="0"/>
          </a:p>
          <a:p>
            <a:pPr indent="0">
              <a:buNone/>
            </a:pPr>
            <a:r>
              <a:rPr lang="en-GB" sz="1800" b="1" dirty="0" smtClean="0"/>
              <a:t>Annex A7</a:t>
            </a:r>
            <a:r>
              <a:rPr lang="en-GB" sz="1800" dirty="0" smtClean="0"/>
              <a:t>: Don’t touch - regulating financial aspects</a:t>
            </a:r>
          </a:p>
          <a:p>
            <a:pPr indent="0">
              <a:buNone/>
            </a:pPr>
            <a:r>
              <a:rPr lang="en-GB" sz="1800" b="1" dirty="0" smtClean="0"/>
              <a:t>Annex A8</a:t>
            </a:r>
            <a:r>
              <a:rPr lang="en-GB" sz="1800" dirty="0" smtClean="0"/>
              <a:t>: If applicable – if consortium agreement to include</a:t>
            </a:r>
          </a:p>
          <a:p>
            <a:pPr indent="0">
              <a:buNone/>
            </a:pPr>
            <a:r>
              <a:rPr lang="en-GB" sz="1800" b="1" dirty="0" smtClean="0"/>
              <a:t>Annex A9</a:t>
            </a:r>
            <a:r>
              <a:rPr lang="en-GB" sz="1800" dirty="0" smtClean="0"/>
              <a:t>: Required CVs, declaration by RTA</a:t>
            </a:r>
          </a:p>
          <a:p>
            <a:pPr indent="0">
              <a:buNone/>
            </a:pP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34</a:t>
            </a:fld>
            <a:endParaRPr lang="en-GB" dirty="0"/>
          </a:p>
        </p:txBody>
      </p:sp>
    </p:spTree>
    <p:extLst>
      <p:ext uri="{BB962C8B-B14F-4D97-AF65-F5344CB8AC3E}">
        <p14:creationId xmlns:p14="http://schemas.microsoft.com/office/powerpoint/2010/main" val="3148111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Financials - RTA salary compensation* </a:t>
            </a:r>
            <a:endParaRPr lang="en-GB" sz="2400" dirty="0"/>
          </a:p>
        </p:txBody>
      </p:sp>
      <p:sp>
        <p:nvSpPr>
          <p:cNvPr id="3" name="Content Placeholder 2"/>
          <p:cNvSpPr>
            <a:spLocks noGrp="1"/>
          </p:cNvSpPr>
          <p:nvPr>
            <p:ph idx="1"/>
          </p:nvPr>
        </p:nvSpPr>
        <p:spPr/>
        <p:txBody>
          <a:bodyPr/>
          <a:lstStyle/>
          <a:p>
            <a:pPr marL="0" lvl="1" indent="0">
              <a:buClr>
                <a:srgbClr val="0F5494"/>
              </a:buClr>
              <a:buSzPct val="120000"/>
              <a:buNone/>
            </a:pPr>
            <a:r>
              <a:rPr lang="en-GB" sz="1400" dirty="0" smtClean="0"/>
              <a:t>Calculation of wage and non-wage compensation RTA described in detail in COM DEC / Annex B </a:t>
            </a:r>
            <a:r>
              <a:rPr lang="en-GB" sz="1400" i="1" dirty="0" smtClean="0">
                <a:solidFill>
                  <a:srgbClr val="FF0000"/>
                </a:solidFill>
              </a:rPr>
              <a:t>-&gt; </a:t>
            </a:r>
            <a:r>
              <a:rPr lang="en-GB" sz="1400" i="1" dirty="0">
                <a:solidFill>
                  <a:srgbClr val="FF0000"/>
                </a:solidFill>
              </a:rPr>
              <a:t>EU MS to submit details </a:t>
            </a:r>
            <a:r>
              <a:rPr lang="en-GB" sz="1400" i="1" dirty="0" smtClean="0">
                <a:solidFill>
                  <a:srgbClr val="FF0000"/>
                </a:solidFill>
              </a:rPr>
              <a:t>to CA – basis for calculation defined:</a:t>
            </a:r>
          </a:p>
          <a:p>
            <a:pPr marL="0" lvl="1" indent="0">
              <a:buClr>
                <a:srgbClr val="0F5494"/>
              </a:buClr>
              <a:buSzPct val="120000"/>
              <a:buNone/>
            </a:pPr>
            <a:r>
              <a:rPr lang="en-GB" sz="1400" i="1" dirty="0" smtClean="0">
                <a:solidFill>
                  <a:srgbClr val="FF0000"/>
                </a:solidFill>
              </a:rPr>
              <a:t> </a:t>
            </a:r>
            <a:endParaRPr lang="en-GB" sz="1400" u="sng" dirty="0" smtClean="0">
              <a:solidFill>
                <a:srgbClr val="FF0000"/>
              </a:solidFill>
            </a:endParaRPr>
          </a:p>
          <a:p>
            <a:pPr indent="0">
              <a:buNone/>
            </a:pPr>
            <a:r>
              <a:rPr lang="en-GB" sz="1400" u="sng" dirty="0" smtClean="0">
                <a:solidFill>
                  <a:srgbClr val="FF0000"/>
                </a:solidFill>
              </a:rPr>
              <a:t>Commission Decision text</a:t>
            </a:r>
          </a:p>
          <a:p>
            <a:pPr indent="0">
              <a:buNone/>
            </a:pPr>
            <a:endParaRPr lang="en-GB" sz="1400" u="sng" dirty="0" smtClean="0">
              <a:solidFill>
                <a:srgbClr val="FF0000"/>
              </a:solidFill>
            </a:endParaRPr>
          </a:p>
          <a:p>
            <a:pPr indent="0">
              <a:buNone/>
            </a:pPr>
            <a:r>
              <a:rPr lang="en-GB" sz="1400" b="1" u="sng" dirty="0" smtClean="0"/>
              <a:t>Wages</a:t>
            </a:r>
          </a:p>
          <a:p>
            <a:r>
              <a:rPr lang="en-GB" sz="1200" dirty="0" smtClean="0"/>
              <a:t>"While submitting their analytical accounting statements, Member States shall pay particular attention to specifying all elements taken into consideration.</a:t>
            </a:r>
          </a:p>
          <a:p>
            <a:r>
              <a:rPr lang="en-GB" sz="1200" dirty="0" smtClean="0"/>
              <a:t>In the case of wages, reference shall be made to the basic salary and to statutory benefits. The basic salary shall be determined in accordance with the pay grade held: functions performed by the civil servant are therefore irrelevant and solely the pay grade established on the basis of the official remuneration schemes for the public service at national or local level is considered. </a:t>
            </a:r>
          </a:p>
          <a:p>
            <a:r>
              <a:rPr lang="en-GB" sz="1200" dirty="0"/>
              <a:t>The other statutory costs shall include all additional payments in form of statutory benefits linked to specific functions, responsibilities and conditions, as well as specific salary components that are not paid on a monthly basis, such as holiday allowances and additional month(s) payment at the end of the year. Since the diversity of national legislative conditions for remunerating personnel does not allow compiling an exhaustive list of eligible cost components</a:t>
            </a:r>
            <a:r>
              <a:rPr lang="en-GB" sz="1200" dirty="0">
                <a:solidFill>
                  <a:srgbClr val="09064A"/>
                </a:solidFill>
              </a:rPr>
              <a:t>, </a:t>
            </a:r>
          </a:p>
          <a:p>
            <a:endParaRPr lang="en-GB" sz="1400" dirty="0" smtClean="0"/>
          </a:p>
          <a:p>
            <a:pPr indent="0">
              <a:buNone/>
            </a:pPr>
            <a:endParaRPr lang="en-GB" sz="1800" dirty="0" smtClean="0"/>
          </a:p>
          <a:p>
            <a:pPr indent="0">
              <a:buNone/>
            </a:pPr>
            <a:endParaRPr lang="en-GB" sz="1800" dirty="0"/>
          </a:p>
          <a:p>
            <a:pPr indent="0">
              <a:buNone/>
            </a:pPr>
            <a:endParaRPr lang="en-GB" sz="18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35</a:t>
            </a:fld>
            <a:endParaRPr lang="en-GB" dirty="0"/>
          </a:p>
        </p:txBody>
      </p:sp>
    </p:spTree>
    <p:extLst>
      <p:ext uri="{BB962C8B-B14F-4D97-AF65-F5344CB8AC3E}">
        <p14:creationId xmlns:p14="http://schemas.microsoft.com/office/powerpoint/2010/main" val="70330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RTA salary compensation </a:t>
            </a:r>
            <a:endParaRPr lang="en-GB" sz="2400" dirty="0"/>
          </a:p>
        </p:txBody>
      </p:sp>
      <p:sp>
        <p:nvSpPr>
          <p:cNvPr id="3" name="Content Placeholder 2"/>
          <p:cNvSpPr>
            <a:spLocks noGrp="1"/>
          </p:cNvSpPr>
          <p:nvPr>
            <p:ph idx="1"/>
          </p:nvPr>
        </p:nvSpPr>
        <p:spPr/>
        <p:txBody>
          <a:bodyPr/>
          <a:lstStyle/>
          <a:p>
            <a:r>
              <a:rPr lang="en-GB" sz="1200" dirty="0" smtClean="0"/>
              <a:t>Member </a:t>
            </a:r>
            <a:r>
              <a:rPr lang="en-GB" sz="1200" dirty="0"/>
              <a:t>States shall be guided by the principle that costs which are in line with their usual policy on remuneration and in compliance with the national legislation can be included. Non-statutory, non-mandatory and discretionary premiums or bonuses shall not be </a:t>
            </a:r>
            <a:r>
              <a:rPr lang="en-GB" sz="1200" dirty="0" smtClean="0"/>
              <a:t>included</a:t>
            </a:r>
          </a:p>
          <a:p>
            <a:endParaRPr lang="en-GB" sz="1200" dirty="0"/>
          </a:p>
          <a:p>
            <a:pPr indent="0">
              <a:buNone/>
            </a:pPr>
            <a:r>
              <a:rPr lang="en-GB" sz="1200" b="1" u="sng" dirty="0"/>
              <a:t>Non-wage</a:t>
            </a:r>
          </a:p>
          <a:p>
            <a:pPr marL="0" lvl="1" indent="0">
              <a:buClr>
                <a:srgbClr val="0F5494"/>
              </a:buClr>
              <a:buSzPct val="120000"/>
              <a:buNone/>
            </a:pPr>
            <a:r>
              <a:rPr lang="en-GB" sz="1200" b="0" dirty="0"/>
              <a:t>Similarly, the institution dispatching the RTA shall receive a reimbursement equalling the non-wage labour costs incurred for the RTA, including compulsory social security contributions such as those related to health, pension, unemployment), based on an analytical accounting statement of the last closed accounting year. The non-wage labour costs should take full account of statutory rights according to the civil service legislation of the given Member State in particular rights of civil servants working abroad, family allowances and insurances" (And further: In the case of non-wage labour costs, reference shall be made to the employer's social contributions such as insurance contributions, payments for healthcare, labour disability, unemployment and other statutory allowances")</a:t>
            </a:r>
          </a:p>
          <a:p>
            <a:pPr indent="0">
              <a:buNone/>
            </a:pP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36</a:t>
            </a:fld>
            <a:endParaRPr lang="en-GB" dirty="0"/>
          </a:p>
        </p:txBody>
      </p:sp>
    </p:spTree>
    <p:extLst>
      <p:ext uri="{BB962C8B-B14F-4D97-AF65-F5344CB8AC3E}">
        <p14:creationId xmlns:p14="http://schemas.microsoft.com/office/powerpoint/2010/main" val="995834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RTA – Travel	*</a:t>
            </a:r>
            <a:r>
              <a:rPr lang="en-GB" dirty="0" smtClean="0"/>
              <a:t>					</a:t>
            </a:r>
            <a:endParaRPr lang="en-GB" dirty="0"/>
          </a:p>
        </p:txBody>
      </p:sp>
      <p:sp>
        <p:nvSpPr>
          <p:cNvPr id="3" name="Content Placeholder 2"/>
          <p:cNvSpPr>
            <a:spLocks noGrp="1"/>
          </p:cNvSpPr>
          <p:nvPr>
            <p:ph idx="1"/>
          </p:nvPr>
        </p:nvSpPr>
        <p:spPr>
          <a:xfrm>
            <a:off x="539552" y="2636912"/>
            <a:ext cx="8229600" cy="3384476"/>
          </a:xfrm>
        </p:spPr>
        <p:txBody>
          <a:bodyPr/>
          <a:lstStyle/>
          <a:p>
            <a:pPr indent="0">
              <a:buNone/>
            </a:pPr>
            <a:r>
              <a:rPr lang="en-GB" sz="1400" b="1" dirty="0" smtClean="0"/>
              <a:t>Travel: </a:t>
            </a:r>
            <a:r>
              <a:rPr lang="en-GB" sz="1400" b="1" dirty="0">
                <a:solidFill>
                  <a:srgbClr val="FF0000"/>
                </a:solidFill>
              </a:rPr>
              <a:t>-&gt; EU MS </a:t>
            </a:r>
            <a:r>
              <a:rPr lang="en-GB" sz="1400" b="1" dirty="0" smtClean="0">
                <a:solidFill>
                  <a:srgbClr val="FF0000"/>
                </a:solidFill>
              </a:rPr>
              <a:t>must inform the CA about private living </a:t>
            </a:r>
            <a:r>
              <a:rPr lang="en-GB" sz="1400" b="1" dirty="0">
                <a:solidFill>
                  <a:srgbClr val="FF0000"/>
                </a:solidFill>
              </a:rPr>
              <a:t>arrangements of RTA and Contracting Authority to establish unit rate based on 3 offers covering all period of </a:t>
            </a:r>
            <a:r>
              <a:rPr lang="en-GB" sz="1400" b="1" dirty="0" smtClean="0">
                <a:solidFill>
                  <a:srgbClr val="FF0000"/>
                </a:solidFill>
              </a:rPr>
              <a:t>project (or accept to rely on 3 offers presented by EU MS*)</a:t>
            </a:r>
          </a:p>
          <a:p>
            <a:pPr indent="0">
              <a:buNone/>
            </a:pPr>
            <a:endParaRPr lang="en-GB" sz="1400" b="1" dirty="0" smtClean="0">
              <a:solidFill>
                <a:srgbClr val="FF0000"/>
              </a:solidFill>
            </a:endParaRPr>
          </a:p>
          <a:p>
            <a:pPr indent="0">
              <a:buNone/>
            </a:pPr>
            <a:r>
              <a:rPr lang="en-GB" sz="1400" u="sng" dirty="0" smtClean="0">
                <a:solidFill>
                  <a:srgbClr val="FF0000"/>
                </a:solidFill>
              </a:rPr>
              <a:t>Commission Decision text:</a:t>
            </a:r>
            <a:r>
              <a:rPr lang="en-GB" sz="1400" dirty="0" smtClean="0">
                <a:solidFill>
                  <a:srgbClr val="FF0000"/>
                </a:solidFill>
              </a:rPr>
              <a:t> </a:t>
            </a:r>
            <a:endParaRPr lang="en-GB" sz="1400" dirty="0">
              <a:solidFill>
                <a:srgbClr val="FF0000"/>
              </a:solidFill>
            </a:endParaRPr>
          </a:p>
          <a:p>
            <a:r>
              <a:rPr lang="en-GB" sz="1400" dirty="0" smtClean="0"/>
              <a:t>If </a:t>
            </a:r>
            <a:r>
              <a:rPr lang="en-GB" sz="1400" dirty="0"/>
              <a:t>the RTA moves to the partner country </a:t>
            </a:r>
            <a:r>
              <a:rPr lang="en-GB" sz="1400" b="1" dirty="0"/>
              <a:t>without</a:t>
            </a:r>
            <a:r>
              <a:rPr lang="en-GB" sz="1400" dirty="0"/>
              <a:t> household effects or family, or both, travel costs can be compensated as a </a:t>
            </a:r>
            <a:r>
              <a:rPr lang="en-GB" sz="1400" b="1" dirty="0"/>
              <a:t>monthly travel allowance</a:t>
            </a:r>
            <a:r>
              <a:rPr lang="en-GB" sz="1400" dirty="0"/>
              <a:t> to cover return fares with one registered luggage. The amount of this monthly allowance shall be established based on the economically most favourable quote among those provided by three travel agencies </a:t>
            </a:r>
            <a:r>
              <a:rPr lang="en-GB" sz="1400" b="1" dirty="0"/>
              <a:t>before the signature of the Twinning contract</a:t>
            </a:r>
            <a:r>
              <a:rPr lang="en-GB" sz="1400" dirty="0"/>
              <a:t>. The quotes shall be endorsed by the authority signing the Twinning contract</a:t>
            </a:r>
            <a:r>
              <a:rPr lang="en-GB" sz="1400" b="1" dirty="0"/>
              <a:t> </a:t>
            </a:r>
            <a:r>
              <a:rPr lang="en-GB" sz="1400" dirty="0"/>
              <a:t> </a:t>
            </a:r>
          </a:p>
          <a:p>
            <a:r>
              <a:rPr lang="en-GB" sz="1400" dirty="0"/>
              <a:t>If the RTA moves to the partner country </a:t>
            </a:r>
            <a:r>
              <a:rPr lang="en-GB" sz="1400" b="1" dirty="0"/>
              <a:t>with</a:t>
            </a:r>
            <a:r>
              <a:rPr lang="en-GB" sz="1400" dirty="0"/>
              <a:t> household effects or family, or both, travel costs can be compensated as </a:t>
            </a:r>
            <a:r>
              <a:rPr lang="en-GB" sz="1400" b="1" dirty="0"/>
              <a:t>a yearly travel allowance </a:t>
            </a:r>
            <a:r>
              <a:rPr lang="en-GB" sz="1400" dirty="0"/>
              <a:t>to cover return fares with one registered luggage for the RTA and each accompanying member of his or her family. The amount of this yearly allowance </a:t>
            </a:r>
            <a:r>
              <a:rPr lang="en-GB" sz="1400" b="1" dirty="0"/>
              <a:t>shall be established with the same method used for the monthly allowance</a:t>
            </a:r>
            <a:r>
              <a:rPr lang="en-GB" sz="1400" b="1" dirty="0" smtClean="0">
                <a:solidFill>
                  <a:srgbClr val="09064A"/>
                </a:solidFill>
              </a:rPr>
              <a:t>.</a:t>
            </a:r>
          </a:p>
          <a:p>
            <a:pPr indent="0">
              <a:buNone/>
            </a:pPr>
            <a:endParaRPr lang="en-GB" sz="1800" dirty="0" smtClean="0"/>
          </a:p>
          <a:p>
            <a:pPr marL="800100" lvl="1" indent="0">
              <a:buNone/>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37</a:t>
            </a:fld>
            <a:endParaRPr lang="en-GB" dirty="0"/>
          </a:p>
        </p:txBody>
      </p:sp>
    </p:spTree>
    <p:extLst>
      <p:ext uri="{BB962C8B-B14F-4D97-AF65-F5344CB8AC3E}">
        <p14:creationId xmlns:p14="http://schemas.microsoft.com/office/powerpoint/2010/main" val="193956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RTA Subsistence allowance</a:t>
            </a:r>
            <a:r>
              <a:rPr lang="en-GB" dirty="0" smtClean="0"/>
              <a:t>		</a:t>
            </a:r>
            <a:endParaRPr lang="en-GB" dirty="0"/>
          </a:p>
        </p:txBody>
      </p:sp>
      <p:sp>
        <p:nvSpPr>
          <p:cNvPr id="3" name="Content Placeholder 2"/>
          <p:cNvSpPr>
            <a:spLocks noGrp="1"/>
          </p:cNvSpPr>
          <p:nvPr>
            <p:ph idx="1"/>
          </p:nvPr>
        </p:nvSpPr>
        <p:spPr/>
        <p:txBody>
          <a:bodyPr/>
          <a:lstStyle/>
          <a:p>
            <a:pPr indent="0">
              <a:buNone/>
            </a:pPr>
            <a:r>
              <a:rPr lang="en-GB" sz="1400" b="1" dirty="0"/>
              <a:t>Per diem: </a:t>
            </a:r>
            <a:r>
              <a:rPr lang="en-GB" sz="1400" b="1" dirty="0">
                <a:solidFill>
                  <a:srgbClr val="FF0000"/>
                </a:solidFill>
              </a:rPr>
              <a:t>-&gt; EU MS to inform </a:t>
            </a:r>
            <a:r>
              <a:rPr lang="en-GB" sz="1400" b="1" dirty="0" smtClean="0">
                <a:solidFill>
                  <a:srgbClr val="FF0000"/>
                </a:solidFill>
              </a:rPr>
              <a:t>CA of </a:t>
            </a:r>
            <a:r>
              <a:rPr lang="en-GB" sz="1400" b="1" dirty="0">
                <a:solidFill>
                  <a:srgbClr val="FF0000"/>
                </a:solidFill>
              </a:rPr>
              <a:t>Per diem level for </a:t>
            </a:r>
            <a:r>
              <a:rPr lang="en-GB" sz="1400" b="1" dirty="0" smtClean="0">
                <a:solidFill>
                  <a:srgbClr val="FF0000"/>
                </a:solidFill>
              </a:rPr>
              <a:t>RTA*</a:t>
            </a:r>
            <a:endParaRPr lang="en-GB" sz="1400" b="1" dirty="0">
              <a:solidFill>
                <a:srgbClr val="FF0000"/>
              </a:solidFill>
            </a:endParaRPr>
          </a:p>
          <a:p>
            <a:endParaRPr lang="en-GB" sz="1400" dirty="0"/>
          </a:p>
          <a:p>
            <a:pPr indent="0">
              <a:buNone/>
            </a:pPr>
            <a:r>
              <a:rPr lang="en-GB" sz="1400" u="sng" dirty="0">
                <a:solidFill>
                  <a:srgbClr val="FF0000"/>
                </a:solidFill>
              </a:rPr>
              <a:t>Commission Decision Text</a:t>
            </a:r>
          </a:p>
          <a:p>
            <a:r>
              <a:rPr lang="en-GB" sz="1400" dirty="0"/>
              <a:t>While it can be expected that the RTA's salary covers expenses that continue to be borne in the place of origin, the Member State can pay the RTA a daily subsistence allowance to meet the extra costs of living in the partner country, such as lodging, extra security and additional health insurance.</a:t>
            </a:r>
          </a:p>
          <a:p>
            <a:r>
              <a:rPr lang="en-GB" sz="1400" dirty="0"/>
              <a:t>The daily subsistence allowance for the RTA is capped at maximum 75% of the per diem rate for the partner country published by the Directorate-General for International Cooperation and Development (DG DEVCO) and applicable at the signature of the Twinning contract. </a:t>
            </a:r>
          </a:p>
          <a:p>
            <a:r>
              <a:rPr lang="en-GB" sz="1400" dirty="0"/>
              <a:t>Considering that the subsistence allowance for the RTA covers costs that need to be met also during temporary absences such as holidays and business trips, Member States can pay it for the whole duration of the assignment of the RTA in the partner country.</a:t>
            </a:r>
          </a:p>
          <a:p>
            <a:pPr indent="0">
              <a:buNone/>
            </a:pP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38</a:t>
            </a:fld>
            <a:endParaRPr lang="en-GB" dirty="0"/>
          </a:p>
        </p:txBody>
      </p:sp>
    </p:spTree>
    <p:extLst>
      <p:ext uri="{BB962C8B-B14F-4D97-AF65-F5344CB8AC3E}">
        <p14:creationId xmlns:p14="http://schemas.microsoft.com/office/powerpoint/2010/main" val="2220557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Other RTA related costs</a:t>
            </a:r>
            <a:r>
              <a:rPr lang="en-GB" dirty="0" smtClean="0"/>
              <a:t>						</a:t>
            </a:r>
            <a:endParaRPr lang="en-GB" dirty="0"/>
          </a:p>
        </p:txBody>
      </p:sp>
      <p:sp>
        <p:nvSpPr>
          <p:cNvPr id="3" name="Content Placeholder 2"/>
          <p:cNvSpPr>
            <a:spLocks noGrp="1"/>
          </p:cNvSpPr>
          <p:nvPr>
            <p:ph idx="1"/>
          </p:nvPr>
        </p:nvSpPr>
        <p:spPr/>
        <p:txBody>
          <a:bodyPr/>
          <a:lstStyle/>
          <a:p>
            <a:pPr indent="0">
              <a:buNone/>
            </a:pPr>
            <a:r>
              <a:rPr lang="en-GB" sz="1800" b="1" dirty="0">
                <a:solidFill>
                  <a:srgbClr val="FF0000"/>
                </a:solidFill>
              </a:rPr>
              <a:t>-&gt; EU MS to inform CA of </a:t>
            </a:r>
            <a:r>
              <a:rPr lang="en-GB" sz="1800" b="1" dirty="0" smtClean="0">
                <a:solidFill>
                  <a:srgbClr val="FF0000"/>
                </a:solidFill>
              </a:rPr>
              <a:t>other cost items i.e.: </a:t>
            </a:r>
          </a:p>
          <a:p>
            <a:pPr marL="342900"/>
            <a:endParaRPr lang="en-GB" sz="1800" b="1" dirty="0"/>
          </a:p>
          <a:p>
            <a:pPr marL="342900"/>
            <a:r>
              <a:rPr lang="en-GB" sz="1800" u="sng" dirty="0" smtClean="0"/>
              <a:t>Schooling costs </a:t>
            </a:r>
          </a:p>
          <a:p>
            <a:pPr indent="0">
              <a:buNone/>
            </a:pPr>
            <a:r>
              <a:rPr lang="en-GB" sz="1600" dirty="0" smtClean="0"/>
              <a:t>–   capped at same level as used for EU officials and to be based on invoice = actually incurred costs </a:t>
            </a:r>
            <a:endParaRPr lang="en-GB" sz="1800" dirty="0" smtClean="0"/>
          </a:p>
          <a:p>
            <a:pPr marL="342900"/>
            <a:r>
              <a:rPr lang="en-GB" sz="1800" u="sng" dirty="0" smtClean="0"/>
              <a:t>Removal costs* </a:t>
            </a:r>
          </a:p>
          <a:p>
            <a:pPr indent="0">
              <a:buNone/>
            </a:pPr>
            <a:r>
              <a:rPr lang="en-GB" sz="1600" dirty="0" smtClean="0"/>
              <a:t>–   based on 3 offers = actually incurred costs </a:t>
            </a:r>
            <a:endParaRPr lang="en-GB" sz="1800" dirty="0" smtClean="0"/>
          </a:p>
          <a:p>
            <a:pPr marL="342900"/>
            <a:r>
              <a:rPr lang="en-GB" sz="1800" u="sng" dirty="0" smtClean="0"/>
              <a:t>Training</a:t>
            </a:r>
            <a:r>
              <a:rPr lang="en-GB" sz="1800" u="sng" dirty="0"/>
              <a:t> </a:t>
            </a:r>
            <a:r>
              <a:rPr lang="en-GB" sz="1800" u="sng" dirty="0" smtClean="0"/>
              <a:t>EU HQ </a:t>
            </a:r>
          </a:p>
          <a:p>
            <a:pPr marL="285750" indent="-285750">
              <a:buFontTx/>
              <a:buChar char="-"/>
            </a:pPr>
            <a:r>
              <a:rPr lang="en-GB" sz="1600" dirty="0" smtClean="0"/>
              <a:t> EU MS and PC Administration to flag need for costs for Brussels based RTA training</a:t>
            </a:r>
          </a:p>
          <a:p>
            <a:pPr marL="285750" indent="-285750">
              <a:buFontTx/>
              <a:buChar char="-"/>
            </a:pPr>
            <a:endParaRPr lang="en-GB" sz="1600" dirty="0" smtClean="0"/>
          </a:p>
          <a:p>
            <a:pPr indent="0">
              <a:buNone/>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39</a:t>
            </a:fld>
            <a:endParaRPr lang="en-GB" dirty="0"/>
          </a:p>
        </p:txBody>
      </p:sp>
    </p:spTree>
    <p:extLst>
      <p:ext uri="{BB962C8B-B14F-4D97-AF65-F5344CB8AC3E}">
        <p14:creationId xmlns:p14="http://schemas.microsoft.com/office/powerpoint/2010/main" val="2564353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The Twinning Team</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18096734"/>
              </p:ext>
            </p:extLst>
          </p:nvPr>
        </p:nvGraphicFramePr>
        <p:xfrm>
          <a:off x="1547664" y="2708920"/>
          <a:ext cx="6696743" cy="3096343"/>
        </p:xfrm>
        <a:graphic>
          <a:graphicData uri="http://schemas.openxmlformats.org/drawingml/2006/table">
            <a:tbl>
              <a:tblPr firstRow="1" firstCol="1" bandRow="1">
                <a:tableStyleId>{5C22544A-7EE6-4342-B048-85BDC9FD1C3A}</a:tableStyleId>
              </a:tblPr>
              <a:tblGrid>
                <a:gridCol w="1878857">
                  <a:extLst>
                    <a:ext uri="{9D8B030D-6E8A-4147-A177-3AD203B41FA5}">
                      <a16:colId xmlns="" xmlns:a16="http://schemas.microsoft.com/office/drawing/2014/main" val="20000"/>
                    </a:ext>
                  </a:extLst>
                </a:gridCol>
                <a:gridCol w="216102">
                  <a:extLst>
                    <a:ext uri="{9D8B030D-6E8A-4147-A177-3AD203B41FA5}">
                      <a16:colId xmlns="" xmlns:a16="http://schemas.microsoft.com/office/drawing/2014/main" val="20001"/>
                    </a:ext>
                  </a:extLst>
                </a:gridCol>
                <a:gridCol w="2015043">
                  <a:extLst>
                    <a:ext uri="{9D8B030D-6E8A-4147-A177-3AD203B41FA5}">
                      <a16:colId xmlns="" xmlns:a16="http://schemas.microsoft.com/office/drawing/2014/main" val="20002"/>
                    </a:ext>
                  </a:extLst>
                </a:gridCol>
                <a:gridCol w="216102">
                  <a:extLst>
                    <a:ext uri="{9D8B030D-6E8A-4147-A177-3AD203B41FA5}">
                      <a16:colId xmlns="" xmlns:a16="http://schemas.microsoft.com/office/drawing/2014/main" val="20003"/>
                    </a:ext>
                  </a:extLst>
                </a:gridCol>
                <a:gridCol w="2110037">
                  <a:extLst>
                    <a:ext uri="{9D8B030D-6E8A-4147-A177-3AD203B41FA5}">
                      <a16:colId xmlns="" xmlns:a16="http://schemas.microsoft.com/office/drawing/2014/main" val="20004"/>
                    </a:ext>
                  </a:extLst>
                </a:gridCol>
                <a:gridCol w="260602">
                  <a:extLst>
                    <a:ext uri="{9D8B030D-6E8A-4147-A177-3AD203B41FA5}">
                      <a16:colId xmlns="" xmlns:a16="http://schemas.microsoft.com/office/drawing/2014/main" val="20005"/>
                    </a:ext>
                  </a:extLst>
                </a:gridCol>
              </a:tblGrid>
              <a:tr h="522108">
                <a:tc>
                  <a:txBody>
                    <a:bodyPr/>
                    <a:lstStyle/>
                    <a:p>
                      <a:pPr>
                        <a:lnSpc>
                          <a:spcPct val="115000"/>
                        </a:lnSpc>
                        <a:spcAft>
                          <a:spcPts val="0"/>
                        </a:spcAft>
                      </a:pPr>
                      <a:r>
                        <a:rPr lang="en-GB" sz="1100" dirty="0">
                          <a:effectLst/>
                        </a:rPr>
                        <a:t>Christophe (1 FTE)</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smtClean="0">
                          <a:effectLst/>
                          <a:latin typeface="Verdana" panose="020B0604030504040204" pitchFamily="34" charset="0"/>
                          <a:ea typeface="Verdana" panose="020B0604030504040204" pitchFamily="34" charset="0"/>
                          <a:cs typeface="Verdana" panose="020B0604030504040204" pitchFamily="34" charset="0"/>
                        </a:rPr>
                        <a:t>Francesca</a:t>
                      </a:r>
                      <a:endParaRPr lang="en-GB" sz="11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err="1" smtClean="0">
                          <a:effectLst/>
                        </a:rPr>
                        <a:t>Kaido</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 </a:t>
                      </a:r>
                      <a:endParaRPr lang="en-GB" sz="1100" dirty="0">
                        <a:effectLst/>
                        <a:latin typeface="Calibri"/>
                        <a:ea typeface="Times New Roman"/>
                        <a:cs typeface="Times New Roman"/>
                      </a:endParaRPr>
                    </a:p>
                  </a:txBody>
                  <a:tcPr marL="68580" marR="68580" marT="0" marB="0"/>
                </a:tc>
                <a:extLst>
                  <a:ext uri="{0D108BD9-81ED-4DB2-BD59-A6C34878D82A}">
                    <a16:rowId xmlns="" xmlns:a16="http://schemas.microsoft.com/office/drawing/2014/main" val="10000"/>
                  </a:ext>
                </a:extLst>
              </a:tr>
              <a:tr h="251978">
                <a:tc>
                  <a:txBody>
                    <a:bodyPr/>
                    <a:lstStyle/>
                    <a:p>
                      <a:pPr>
                        <a:lnSpc>
                          <a:spcPct val="115000"/>
                        </a:lnSpc>
                        <a:spcAft>
                          <a:spcPts val="0"/>
                        </a:spcAft>
                      </a:pPr>
                      <a:r>
                        <a:rPr lang="en-GB" sz="1100" dirty="0">
                          <a:effectLst/>
                        </a:rPr>
                        <a:t>Albania</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smtClean="0">
                          <a:effectLst/>
                        </a:rPr>
                        <a:t>Algeria</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smtClean="0">
                          <a:effectLst/>
                        </a:rPr>
                        <a:t>Armenia</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extLst>
                  <a:ext uri="{0D108BD9-81ED-4DB2-BD59-A6C34878D82A}">
                    <a16:rowId xmlns="" xmlns:a16="http://schemas.microsoft.com/office/drawing/2014/main" val="10001"/>
                  </a:ext>
                </a:extLst>
              </a:tr>
              <a:tr h="792237">
                <a:tc>
                  <a:txBody>
                    <a:bodyPr/>
                    <a:lstStyle/>
                    <a:p>
                      <a:pPr>
                        <a:lnSpc>
                          <a:spcPct val="115000"/>
                        </a:lnSpc>
                        <a:spcAft>
                          <a:spcPts val="0"/>
                        </a:spcAft>
                      </a:pPr>
                      <a:r>
                        <a:rPr lang="en-GB" sz="1100" dirty="0">
                          <a:effectLst/>
                        </a:rPr>
                        <a:t>Belarus</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the former Yugoslav Republic of Macedonia</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smtClean="0">
                          <a:effectLst/>
                          <a:latin typeface="+mn-lt"/>
                          <a:ea typeface="+mn-ea"/>
                          <a:cs typeface="+mn-cs"/>
                        </a:rPr>
                        <a:t>Kosovo*</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extLst>
                  <a:ext uri="{0D108BD9-81ED-4DB2-BD59-A6C34878D82A}">
                    <a16:rowId xmlns="" xmlns:a16="http://schemas.microsoft.com/office/drawing/2014/main" val="10002"/>
                  </a:ext>
                </a:extLst>
              </a:tr>
              <a:tr h="522108">
                <a:tc>
                  <a:txBody>
                    <a:bodyPr/>
                    <a:lstStyle/>
                    <a:p>
                      <a:pPr>
                        <a:lnSpc>
                          <a:spcPct val="115000"/>
                        </a:lnSpc>
                        <a:spcAft>
                          <a:spcPts val="0"/>
                        </a:spcAft>
                      </a:pPr>
                      <a:r>
                        <a:rPr lang="en-GB" sz="1100" dirty="0">
                          <a:effectLst/>
                        </a:rPr>
                        <a:t>Bosnia &amp; Herzegovina </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Israel</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Egypt</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extLst>
                  <a:ext uri="{0D108BD9-81ED-4DB2-BD59-A6C34878D82A}">
                    <a16:rowId xmlns="" xmlns:a16="http://schemas.microsoft.com/office/drawing/2014/main" val="10003"/>
                  </a:ext>
                </a:extLst>
              </a:tr>
              <a:tr h="251978">
                <a:tc>
                  <a:txBody>
                    <a:bodyPr/>
                    <a:lstStyle/>
                    <a:p>
                      <a:pPr>
                        <a:lnSpc>
                          <a:spcPct val="115000"/>
                        </a:lnSpc>
                        <a:spcAft>
                          <a:spcPts val="0"/>
                        </a:spcAft>
                      </a:pPr>
                      <a:r>
                        <a:rPr lang="en-GB" sz="1100" dirty="0" smtClean="0">
                          <a:effectLst/>
                          <a:latin typeface="+mn-lt"/>
                          <a:ea typeface="+mn-ea"/>
                          <a:cs typeface="+mn-cs"/>
                        </a:rPr>
                        <a:t>Tunisia</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Palestine</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Lebanon</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extLst>
                  <a:ext uri="{0D108BD9-81ED-4DB2-BD59-A6C34878D82A}">
                    <a16:rowId xmlns="" xmlns:a16="http://schemas.microsoft.com/office/drawing/2014/main" val="10004"/>
                  </a:ext>
                </a:extLst>
              </a:tr>
              <a:tr h="251978">
                <a:tc>
                  <a:txBody>
                    <a:bodyPr/>
                    <a:lstStyle/>
                    <a:p>
                      <a:pPr>
                        <a:lnSpc>
                          <a:spcPct val="115000"/>
                        </a:lnSpc>
                        <a:spcAft>
                          <a:spcPts val="0"/>
                        </a:spcAft>
                      </a:pPr>
                      <a:r>
                        <a:rPr lang="en-GB" sz="1100" dirty="0">
                          <a:effectLst/>
                        </a:rPr>
                        <a:t>Georgia </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smtClean="0">
                          <a:effectLst/>
                          <a:latin typeface="+mn-lt"/>
                          <a:ea typeface="+mn-ea"/>
                          <a:cs typeface="+mn-cs"/>
                        </a:rPr>
                        <a:t>Azerbaijan</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Jordan</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extLst>
                  <a:ext uri="{0D108BD9-81ED-4DB2-BD59-A6C34878D82A}">
                    <a16:rowId xmlns="" xmlns:a16="http://schemas.microsoft.com/office/drawing/2014/main" val="10005"/>
                  </a:ext>
                </a:extLst>
              </a:tr>
              <a:tr h="251978">
                <a:tc>
                  <a:txBody>
                    <a:bodyPr/>
                    <a:lstStyle/>
                    <a:p>
                      <a:pPr>
                        <a:lnSpc>
                          <a:spcPct val="115000"/>
                        </a:lnSpc>
                        <a:spcAft>
                          <a:spcPts val="0"/>
                        </a:spcAft>
                      </a:pPr>
                      <a:r>
                        <a:rPr lang="en-GB" sz="1100" dirty="0" smtClean="0">
                          <a:effectLst/>
                          <a:latin typeface="+mn-lt"/>
                          <a:ea typeface="+mn-ea"/>
                          <a:cs typeface="+mn-cs"/>
                        </a:rPr>
                        <a:t>Ukraine</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b="0" dirty="0">
                          <a:solidFill>
                            <a:schemeClr val="tx1"/>
                          </a:solidFill>
                          <a:effectLst/>
                        </a:rPr>
                        <a:t>Serbia</a:t>
                      </a:r>
                      <a:endParaRPr lang="en-GB" sz="1100" b="0" dirty="0">
                        <a:solidFill>
                          <a:schemeClr val="tx1"/>
                        </a:solidFill>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Morocco</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extLst>
                  <a:ext uri="{0D108BD9-81ED-4DB2-BD59-A6C34878D82A}">
                    <a16:rowId xmlns="" xmlns:a16="http://schemas.microsoft.com/office/drawing/2014/main" val="10006"/>
                  </a:ext>
                </a:extLst>
              </a:tr>
              <a:tr h="251978">
                <a:tc>
                  <a:txBody>
                    <a:bodyPr/>
                    <a:lstStyle/>
                    <a:p>
                      <a:pPr>
                        <a:lnSpc>
                          <a:spcPct val="115000"/>
                        </a:lnSpc>
                        <a:spcAft>
                          <a:spcPts val="0"/>
                        </a:spcAft>
                      </a:pPr>
                      <a:r>
                        <a:rPr lang="en-GB" sz="1100" dirty="0">
                          <a:effectLst/>
                        </a:rPr>
                        <a:t>Turkey</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smtClean="0">
                          <a:effectLst/>
                        </a:rPr>
                        <a:t>Moldova</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a:effectLst/>
                        </a:rPr>
                        <a:t> </a:t>
                      </a:r>
                      <a:endParaRPr lang="en-GB" sz="110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smtClean="0">
                          <a:effectLst/>
                          <a:latin typeface="+mn-lt"/>
                          <a:ea typeface="+mn-ea"/>
                          <a:cs typeface="+mn-cs"/>
                        </a:rPr>
                        <a:t>Montenegro</a:t>
                      </a:r>
                      <a:endParaRPr lang="en-GB" sz="1100" dirty="0">
                        <a:effectLst/>
                        <a:latin typeface="Calibri"/>
                        <a:ea typeface="Times New Roman"/>
                        <a:cs typeface="Times New Roman"/>
                      </a:endParaRPr>
                    </a:p>
                  </a:txBody>
                  <a:tcPr marL="68580" marR="68580" marT="0" marB="0"/>
                </a:tc>
                <a:tc>
                  <a:txBody>
                    <a:bodyPr/>
                    <a:lstStyle/>
                    <a:p>
                      <a:pPr>
                        <a:lnSpc>
                          <a:spcPct val="115000"/>
                        </a:lnSpc>
                        <a:spcAft>
                          <a:spcPts val="0"/>
                        </a:spcAft>
                      </a:pPr>
                      <a:r>
                        <a:rPr lang="en-GB" sz="1100" dirty="0">
                          <a:effectLst/>
                        </a:rPr>
                        <a:t> </a:t>
                      </a:r>
                      <a:endParaRPr lang="en-GB" sz="1100" dirty="0">
                        <a:effectLst/>
                        <a:latin typeface="Calibri"/>
                        <a:ea typeface="Times New Roman"/>
                        <a:cs typeface="Times New Roman"/>
                      </a:endParaRPr>
                    </a:p>
                  </a:txBody>
                  <a:tcPr marL="68580" marR="68580" marT="0" marB="0"/>
                </a:tc>
                <a:extLst>
                  <a:ext uri="{0D108BD9-81ED-4DB2-BD59-A6C34878D82A}">
                    <a16:rowId xmlns="" xmlns:a16="http://schemas.microsoft.com/office/drawing/2014/main" val="10007"/>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a:t>
            </a:fld>
            <a:endParaRPr lang="en-GB" dirty="0"/>
          </a:p>
        </p:txBody>
      </p:sp>
    </p:spTree>
    <p:extLst>
      <p:ext uri="{BB962C8B-B14F-4D97-AF65-F5344CB8AC3E}">
        <p14:creationId xmlns:p14="http://schemas.microsoft.com/office/powerpoint/2010/main" val="987217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a:t>
            </a:r>
            <a:r>
              <a:rPr lang="en-GB" sz="2400" dirty="0"/>
              <a:t>Financials – RTA </a:t>
            </a:r>
            <a:r>
              <a:rPr lang="en-GB" sz="2400" dirty="0" smtClean="0"/>
              <a:t>assistant	</a:t>
            </a:r>
            <a:endParaRPr lang="en-GB" sz="2400" dirty="0"/>
          </a:p>
        </p:txBody>
      </p:sp>
      <p:sp>
        <p:nvSpPr>
          <p:cNvPr id="3" name="Content Placeholder 2"/>
          <p:cNvSpPr>
            <a:spLocks noGrp="1"/>
          </p:cNvSpPr>
          <p:nvPr>
            <p:ph idx="1"/>
          </p:nvPr>
        </p:nvSpPr>
        <p:spPr/>
        <p:txBody>
          <a:bodyPr/>
          <a:lstStyle/>
          <a:p>
            <a:pPr indent="0">
              <a:buNone/>
            </a:pPr>
            <a:r>
              <a:rPr lang="en-GB" sz="1800" b="1" dirty="0">
                <a:solidFill>
                  <a:srgbClr val="FF0000"/>
                </a:solidFill>
              </a:rPr>
              <a:t>-&gt; </a:t>
            </a:r>
            <a:r>
              <a:rPr lang="en-GB" sz="1800" b="1" dirty="0" smtClean="0">
                <a:solidFill>
                  <a:srgbClr val="FF0000"/>
                </a:solidFill>
              </a:rPr>
              <a:t>RTA </a:t>
            </a:r>
            <a:r>
              <a:rPr lang="en-GB" sz="1800" b="1" dirty="0">
                <a:solidFill>
                  <a:srgbClr val="FF0000"/>
                </a:solidFill>
              </a:rPr>
              <a:t>is to select her own </a:t>
            </a:r>
            <a:r>
              <a:rPr lang="en-GB" sz="1800" b="1" dirty="0" smtClean="0">
                <a:solidFill>
                  <a:srgbClr val="FF0000"/>
                </a:solidFill>
              </a:rPr>
              <a:t>assistant(s ). As consequence the </a:t>
            </a:r>
            <a:r>
              <a:rPr lang="en-GB" sz="1800" b="1" dirty="0">
                <a:solidFill>
                  <a:srgbClr val="FF0000"/>
                </a:solidFill>
              </a:rPr>
              <a:t>maximum amounts for these will be introduced in </a:t>
            </a:r>
            <a:r>
              <a:rPr lang="en-GB" sz="1800" b="1" dirty="0" smtClean="0">
                <a:solidFill>
                  <a:srgbClr val="FF0000"/>
                </a:solidFill>
              </a:rPr>
              <a:t>contract budget </a:t>
            </a:r>
            <a:r>
              <a:rPr lang="en-GB" sz="1800" b="1" dirty="0">
                <a:solidFill>
                  <a:srgbClr val="FF0000"/>
                </a:solidFill>
              </a:rPr>
              <a:t>by </a:t>
            </a:r>
            <a:r>
              <a:rPr lang="en-GB" sz="1800" b="1" dirty="0" smtClean="0">
                <a:solidFill>
                  <a:srgbClr val="FF0000"/>
                </a:solidFill>
              </a:rPr>
              <a:t>the CA </a:t>
            </a:r>
            <a:r>
              <a:rPr lang="en-GB" sz="1800" b="1" dirty="0">
                <a:solidFill>
                  <a:srgbClr val="FF0000"/>
                </a:solidFill>
              </a:rPr>
              <a:t>based on known competitive </a:t>
            </a:r>
            <a:r>
              <a:rPr lang="en-GB" sz="1800" b="1" dirty="0" smtClean="0">
                <a:solidFill>
                  <a:srgbClr val="FF0000"/>
                </a:solidFill>
              </a:rPr>
              <a:t>ceilings</a:t>
            </a:r>
          </a:p>
          <a:p>
            <a:pPr indent="0">
              <a:buNone/>
            </a:pPr>
            <a:endParaRPr lang="en-GB" sz="1400" u="sng" dirty="0" smtClean="0">
              <a:solidFill>
                <a:srgbClr val="FF0000"/>
              </a:solidFill>
            </a:endParaRPr>
          </a:p>
          <a:p>
            <a:pPr indent="0">
              <a:buNone/>
            </a:pPr>
            <a:r>
              <a:rPr lang="en-GB" sz="1400" u="sng" dirty="0" smtClean="0">
                <a:solidFill>
                  <a:srgbClr val="FF0000"/>
                </a:solidFill>
              </a:rPr>
              <a:t>Commission Decision text</a:t>
            </a:r>
            <a:endParaRPr lang="en-GB" sz="1400" u="sng" dirty="0">
              <a:solidFill>
                <a:srgbClr val="FF0000"/>
              </a:solidFill>
            </a:endParaRPr>
          </a:p>
          <a:p>
            <a:pPr indent="0">
              <a:buNone/>
            </a:pPr>
            <a:r>
              <a:rPr lang="en-GB" sz="1400" dirty="0" smtClean="0"/>
              <a:t>"A </a:t>
            </a:r>
            <a:r>
              <a:rPr lang="en-GB" sz="1400" dirty="0"/>
              <a:t>RTA is normally supported by one, and exceptionally more, full time administrative or language assistant(s), or by an assistant who performs both the role of administrative and language assistant, whose monthly payment(s) </a:t>
            </a:r>
            <a:r>
              <a:rPr lang="en-GB" sz="1400" b="1" dirty="0"/>
              <a:t>shall be budgeted as monthly unit costs</a:t>
            </a:r>
            <a:r>
              <a:rPr lang="en-GB" sz="1400" dirty="0"/>
              <a:t>, based on the value of the contract(s) signed divided by months of contract duration, following a public procurement procedure and </a:t>
            </a:r>
            <a:r>
              <a:rPr lang="en-GB" sz="1400" b="1" dirty="0"/>
              <a:t>established on a case-by-case basis taking into consideration conditions prevailing in the partner country and indications provided by the local EU </a:t>
            </a:r>
            <a:r>
              <a:rPr lang="en-GB" sz="1400" b="1" dirty="0" smtClean="0"/>
              <a:t>Delegation</a:t>
            </a:r>
            <a:r>
              <a:rPr lang="en-GB" sz="1400" dirty="0" smtClean="0"/>
              <a:t>"</a:t>
            </a:r>
          </a:p>
          <a:p>
            <a:pPr indent="0">
              <a:buNone/>
            </a:pPr>
            <a:endParaRPr lang="en-GB" dirty="0" smtClean="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40</a:t>
            </a:fld>
            <a:endParaRPr lang="en-GB" dirty="0"/>
          </a:p>
        </p:txBody>
      </p:sp>
    </p:spTree>
    <p:extLst>
      <p:ext uri="{BB962C8B-B14F-4D97-AF65-F5344CB8AC3E}">
        <p14:creationId xmlns:p14="http://schemas.microsoft.com/office/powerpoint/2010/main" val="2452170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Financials – </a:t>
            </a:r>
            <a:r>
              <a:rPr lang="en-GB" sz="2400" dirty="0" err="1"/>
              <a:t>H</a:t>
            </a:r>
            <a:r>
              <a:rPr lang="en-GB" sz="2400" dirty="0" err="1" smtClean="0"/>
              <a:t>orisontal</a:t>
            </a:r>
            <a:r>
              <a:rPr lang="en-GB" sz="2400" dirty="0" smtClean="0"/>
              <a:t> cost items</a:t>
            </a:r>
            <a:endParaRPr lang="en-GB" sz="2400" dirty="0"/>
          </a:p>
        </p:txBody>
      </p:sp>
      <p:sp>
        <p:nvSpPr>
          <p:cNvPr id="3" name="Content Placeholder 2"/>
          <p:cNvSpPr>
            <a:spLocks noGrp="1"/>
          </p:cNvSpPr>
          <p:nvPr>
            <p:ph idx="1"/>
          </p:nvPr>
        </p:nvSpPr>
        <p:spPr>
          <a:xfrm>
            <a:off x="457200" y="2636912"/>
            <a:ext cx="8229600" cy="3528392"/>
          </a:xfrm>
        </p:spPr>
        <p:txBody>
          <a:bodyPr/>
          <a:lstStyle/>
          <a:p>
            <a:pPr indent="0">
              <a:buNone/>
            </a:pPr>
            <a:r>
              <a:rPr lang="en-GB" sz="1600" b="1" dirty="0" smtClean="0">
                <a:solidFill>
                  <a:srgbClr val="FF0000"/>
                </a:solidFill>
              </a:rPr>
              <a:t>-&gt; Partners to agree after </a:t>
            </a:r>
            <a:r>
              <a:rPr lang="en-GB" sz="1600" dirty="0" smtClean="0">
                <a:solidFill>
                  <a:srgbClr val="FF0000"/>
                </a:solidFill>
              </a:rPr>
              <a:t>EU MS to indication of intensity and engagement of EU MS PL and Component Leaders in</a:t>
            </a:r>
          </a:p>
          <a:p>
            <a:pPr marL="285750" indent="-285750"/>
            <a:r>
              <a:rPr lang="en-GB" sz="1400" dirty="0">
                <a:solidFill>
                  <a:srgbClr val="09064A"/>
                </a:solidFill>
              </a:rPr>
              <a:t>	</a:t>
            </a:r>
            <a:r>
              <a:rPr lang="en-GB" sz="1400" dirty="0" smtClean="0"/>
              <a:t>Work-planning – Initial WP now AFTER contract signature</a:t>
            </a:r>
          </a:p>
          <a:p>
            <a:pPr marL="285750" indent="-285750"/>
            <a:r>
              <a:rPr lang="en-GB" sz="1400" dirty="0"/>
              <a:t>	</a:t>
            </a:r>
            <a:r>
              <a:rPr lang="en-GB" sz="1400" dirty="0" smtClean="0"/>
              <a:t>Steering Committees &amp; Communication/visibility activities</a:t>
            </a:r>
          </a:p>
          <a:p>
            <a:pPr indent="0">
              <a:buNone/>
            </a:pPr>
            <a:r>
              <a:rPr lang="en-GB" sz="1600" b="1" dirty="0" smtClean="0">
                <a:solidFill>
                  <a:srgbClr val="FF0000"/>
                </a:solidFill>
              </a:rPr>
              <a:t>-&gt; Exceptional items - </a:t>
            </a:r>
            <a:r>
              <a:rPr lang="en-GB" sz="1600" dirty="0" smtClean="0">
                <a:solidFill>
                  <a:srgbClr val="FF0000"/>
                </a:solidFill>
              </a:rPr>
              <a:t>CA and EU MS based on detailed needs analysis regarding potential exceptional items related to </a:t>
            </a:r>
          </a:p>
          <a:p>
            <a:pPr marL="285750" indent="-285750"/>
            <a:r>
              <a:rPr lang="en-GB" sz="1400" dirty="0"/>
              <a:t>	</a:t>
            </a:r>
            <a:r>
              <a:rPr lang="en-GB" sz="1400" dirty="0" smtClean="0"/>
              <a:t>infrastructure and meetings facilities and </a:t>
            </a:r>
          </a:p>
          <a:p>
            <a:pPr marL="285750" indent="-285750"/>
            <a:r>
              <a:rPr lang="en-GB" sz="1400" dirty="0"/>
              <a:t>	</a:t>
            </a:r>
            <a:r>
              <a:rPr lang="en-GB" sz="1400" dirty="0" smtClean="0"/>
              <a:t>extra extraordinarily needs of project (heavy translations of acquis, </a:t>
            </a:r>
            <a:r>
              <a:rPr lang="en-GB" sz="1400" dirty="0" err="1" smtClean="0"/>
              <a:t>etc</a:t>
            </a:r>
            <a:r>
              <a:rPr lang="en-GB" sz="1400" dirty="0" smtClean="0"/>
              <a:t>) </a:t>
            </a:r>
            <a:endParaRPr lang="en-GB" sz="1400" dirty="0"/>
          </a:p>
          <a:p>
            <a:pPr indent="0">
              <a:buNone/>
            </a:pPr>
            <a:r>
              <a:rPr lang="en-GB" sz="1400" dirty="0" smtClean="0"/>
              <a:t>And subsequently agree on exceptional "up to amounts" to cover such cost items to be reimbursed based on actually incurred cost</a:t>
            </a:r>
          </a:p>
          <a:p>
            <a:pPr indent="0">
              <a:buNone/>
            </a:pPr>
            <a:r>
              <a:rPr lang="en-GB" sz="1600" dirty="0" smtClean="0"/>
              <a:t>-&gt; </a:t>
            </a:r>
            <a:r>
              <a:rPr lang="en-GB" sz="1600" b="1" dirty="0" smtClean="0">
                <a:solidFill>
                  <a:srgbClr val="FF0000"/>
                </a:solidFill>
              </a:rPr>
              <a:t>Limitations </a:t>
            </a:r>
            <a:r>
              <a:rPr lang="en-GB" sz="1600" b="1" dirty="0">
                <a:solidFill>
                  <a:srgbClr val="FF0000"/>
                </a:solidFill>
              </a:rPr>
              <a:t>to specific cost items</a:t>
            </a:r>
            <a:r>
              <a:rPr lang="en-GB" sz="1600" dirty="0">
                <a:solidFill>
                  <a:srgbClr val="FF0000"/>
                </a:solidFill>
              </a:rPr>
              <a:t> </a:t>
            </a:r>
            <a:r>
              <a:rPr lang="en-GB" sz="1400" dirty="0" smtClean="0">
                <a:solidFill>
                  <a:srgbClr val="FF0000"/>
                </a:solidFill>
              </a:rPr>
              <a:t>the PAO/NIPAC and the EUD and the CA subsequently</a:t>
            </a:r>
            <a:r>
              <a:rPr lang="en-GB" sz="1400" dirty="0" smtClean="0"/>
              <a:t> are always free to include </a:t>
            </a:r>
            <a:r>
              <a:rPr lang="en-GB" sz="1400" dirty="0"/>
              <a:t>certain </a:t>
            </a:r>
            <a:r>
              <a:rPr lang="en-GB" sz="1400" dirty="0" smtClean="0"/>
              <a:t>well-justified (historically/budget limitations/budget efficiency) limitations into the project fiche (as examples only: max. number of study tours/conferences/minimum visibility) </a:t>
            </a:r>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41</a:t>
            </a:fld>
            <a:endParaRPr lang="en-GB" dirty="0"/>
          </a:p>
        </p:txBody>
      </p:sp>
    </p:spTree>
    <p:extLst>
      <p:ext uri="{BB962C8B-B14F-4D97-AF65-F5344CB8AC3E}">
        <p14:creationId xmlns:p14="http://schemas.microsoft.com/office/powerpoint/2010/main" val="2849596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a:t>
            </a:r>
            <a:r>
              <a:rPr lang="en-GB" sz="2400" dirty="0"/>
              <a:t>Financials – </a:t>
            </a:r>
            <a:r>
              <a:rPr lang="en-GB" sz="2400" dirty="0" err="1"/>
              <a:t>H</a:t>
            </a:r>
            <a:r>
              <a:rPr lang="en-GB" sz="2400" dirty="0" err="1" smtClean="0"/>
              <a:t>orisontal</a:t>
            </a:r>
            <a:r>
              <a:rPr lang="en-GB" sz="2400" dirty="0" smtClean="0"/>
              <a:t> cost items</a:t>
            </a:r>
            <a:endParaRPr lang="en-GB" sz="2400" dirty="0"/>
          </a:p>
        </p:txBody>
      </p:sp>
      <p:sp>
        <p:nvSpPr>
          <p:cNvPr id="3" name="Content Placeholder 2"/>
          <p:cNvSpPr>
            <a:spLocks noGrp="1"/>
          </p:cNvSpPr>
          <p:nvPr>
            <p:ph idx="1"/>
          </p:nvPr>
        </p:nvSpPr>
        <p:spPr/>
        <p:txBody>
          <a:bodyPr/>
          <a:lstStyle/>
          <a:p>
            <a:pPr indent="0">
              <a:buNone/>
            </a:pPr>
            <a:r>
              <a:rPr lang="en-GB" sz="1400" b="1" dirty="0">
                <a:solidFill>
                  <a:srgbClr val="FF0000"/>
                </a:solidFill>
              </a:rPr>
              <a:t>-&gt; EU MS </a:t>
            </a:r>
            <a:r>
              <a:rPr lang="en-GB" sz="1400" b="1" dirty="0" smtClean="0">
                <a:solidFill>
                  <a:srgbClr val="FF0000"/>
                </a:solidFill>
              </a:rPr>
              <a:t>and CA to agree to a fixed maximum amount for Communication and Visibility (max 3% of Twinning Budget) to be included in the contract budget until the Communication and Visibility Plan has been agreed and co-signed by the EUD</a:t>
            </a:r>
          </a:p>
          <a:p>
            <a:pPr indent="0">
              <a:buNone/>
            </a:pPr>
            <a:endParaRPr lang="en-GB" sz="1400" b="1" dirty="0">
              <a:solidFill>
                <a:srgbClr val="FF0000"/>
              </a:solidFill>
            </a:endParaRPr>
          </a:p>
          <a:p>
            <a:pPr indent="0">
              <a:buNone/>
            </a:pPr>
            <a:r>
              <a:rPr lang="en-GB" sz="1400" u="sng" dirty="0" smtClean="0"/>
              <a:t>Small-scale Communication </a:t>
            </a:r>
            <a:r>
              <a:rPr lang="en-GB" sz="1400" u="sng" dirty="0"/>
              <a:t>and Visibility </a:t>
            </a:r>
            <a:r>
              <a:rPr lang="en-GB" sz="1400" u="sng" dirty="0" smtClean="0"/>
              <a:t>programme including</a:t>
            </a:r>
            <a:endParaRPr lang="en-GB" sz="1400" u="sng" dirty="0"/>
          </a:p>
          <a:p>
            <a:pPr marL="342900"/>
            <a:r>
              <a:rPr lang="en-GB" sz="1400" dirty="0"/>
              <a:t>	Opening/closure</a:t>
            </a:r>
          </a:p>
          <a:p>
            <a:pPr marL="342900"/>
            <a:r>
              <a:rPr lang="en-GB" sz="1400" dirty="0"/>
              <a:t>	Thematic/milestone events</a:t>
            </a:r>
          </a:p>
          <a:p>
            <a:pPr marL="342900"/>
            <a:r>
              <a:rPr lang="en-GB" sz="1400" dirty="0"/>
              <a:t>	</a:t>
            </a:r>
            <a:r>
              <a:rPr lang="en-GB" sz="1400" dirty="0" smtClean="0"/>
              <a:t>Minimum</a:t>
            </a:r>
            <a:r>
              <a:rPr lang="en-GB" sz="1400" dirty="0"/>
              <a:t>: Use of Social Media, Link to EUD </a:t>
            </a:r>
            <a:r>
              <a:rPr lang="en-GB" sz="1400" dirty="0" smtClean="0"/>
              <a:t>webpage</a:t>
            </a:r>
          </a:p>
          <a:p>
            <a:pPr indent="0">
              <a:buNone/>
            </a:pPr>
            <a:endParaRPr lang="en-GB" sz="1400" u="sng" dirty="0"/>
          </a:p>
          <a:p>
            <a:pPr indent="0">
              <a:buNone/>
            </a:pPr>
            <a:r>
              <a:rPr lang="en-GB" sz="1400" u="sng" dirty="0"/>
              <a:t>L</a:t>
            </a:r>
            <a:r>
              <a:rPr lang="en-GB" sz="1400" u="sng" dirty="0" smtClean="0"/>
              <a:t>arge-scale Communication and Visibility programme might include</a:t>
            </a:r>
          </a:p>
          <a:p>
            <a:pPr marL="1028700" lvl="1"/>
            <a:r>
              <a:rPr lang="en-GB" sz="1400" b="0" i="1" dirty="0" smtClean="0"/>
              <a:t>Development of expensive AV material (films, animations </a:t>
            </a:r>
            <a:r>
              <a:rPr lang="en-GB" sz="1400" b="0" i="1" dirty="0" err="1" smtClean="0"/>
              <a:t>etc</a:t>
            </a:r>
            <a:r>
              <a:rPr lang="en-GB" sz="1400" b="0" i="1" dirty="0" smtClean="0"/>
              <a:t>)</a:t>
            </a:r>
          </a:p>
          <a:p>
            <a:pPr marL="1028700" lvl="1"/>
            <a:r>
              <a:rPr lang="en-GB" sz="1400" b="0" i="1" dirty="0" smtClean="0"/>
              <a:t>Internet/ TV intensive Advertising campaigns</a:t>
            </a:r>
          </a:p>
          <a:p>
            <a:pPr marL="1028700" lvl="1"/>
            <a:r>
              <a:rPr lang="en-GB" sz="1400" b="0" i="1" dirty="0" smtClean="0"/>
              <a:t>Full integration into SBS communication plan</a:t>
            </a:r>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42</a:t>
            </a:fld>
            <a:endParaRPr lang="en-GB" dirty="0"/>
          </a:p>
        </p:txBody>
      </p:sp>
    </p:spTree>
    <p:extLst>
      <p:ext uri="{BB962C8B-B14F-4D97-AF65-F5344CB8AC3E}">
        <p14:creationId xmlns:p14="http://schemas.microsoft.com/office/powerpoint/2010/main" val="35389942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Financials – STE – Flat Daily </a:t>
            </a:r>
            <a:r>
              <a:rPr lang="en-GB" dirty="0" smtClean="0"/>
              <a:t>	</a:t>
            </a:r>
            <a:endParaRPr lang="en-GB" dirty="0"/>
          </a:p>
        </p:txBody>
      </p:sp>
      <p:sp>
        <p:nvSpPr>
          <p:cNvPr id="3" name="Content Placeholder 2"/>
          <p:cNvSpPr>
            <a:spLocks noGrp="1"/>
          </p:cNvSpPr>
          <p:nvPr>
            <p:ph idx="1"/>
          </p:nvPr>
        </p:nvSpPr>
        <p:spPr/>
        <p:txBody>
          <a:bodyPr/>
          <a:lstStyle/>
          <a:p>
            <a:r>
              <a:rPr lang="en-GB" sz="1600" dirty="0" smtClean="0"/>
              <a:t>Definition</a:t>
            </a:r>
          </a:p>
          <a:p>
            <a:pPr lvl="1"/>
            <a:r>
              <a:rPr lang="en-GB" sz="1400" b="0" i="1" dirty="0" smtClean="0"/>
              <a:t>Member </a:t>
            </a:r>
            <a:r>
              <a:rPr lang="en-GB" sz="1400" b="0" i="1" dirty="0"/>
              <a:t>States shall be compensated with a flat daily allowance for the absence from duty of officials or assimilated agents who act as short-term Twinning experts, which means experts being dispatched for less than 29 consecutive calendar days in the p</a:t>
            </a:r>
            <a:r>
              <a:rPr lang="en-GB" sz="1400" b="0" i="1" dirty="0" smtClean="0"/>
              <a:t>artner  </a:t>
            </a:r>
            <a:r>
              <a:rPr lang="en-GB" sz="1400" b="0" i="1" dirty="0"/>
              <a:t>c</a:t>
            </a:r>
            <a:r>
              <a:rPr lang="en-GB" sz="1400" b="0" i="1" dirty="0" smtClean="0"/>
              <a:t>ountry. </a:t>
            </a:r>
            <a:r>
              <a:rPr lang="en-GB" sz="1400" b="0" i="1" u="sng" dirty="0" smtClean="0"/>
              <a:t>NB</a:t>
            </a:r>
            <a:r>
              <a:rPr lang="en-GB" sz="1400" b="0" i="1" dirty="0" smtClean="0"/>
              <a:t>: No LTEs or alike. But many RTAs in one Twinning fully possible.</a:t>
            </a:r>
          </a:p>
          <a:p>
            <a:pPr lvl="1"/>
            <a:endParaRPr lang="en-GB" sz="1400" b="0" i="1" dirty="0"/>
          </a:p>
          <a:p>
            <a:pPr lvl="1"/>
            <a:r>
              <a:rPr lang="en-GB" sz="1400" b="0" i="1" dirty="0" smtClean="0"/>
              <a:t>The </a:t>
            </a:r>
            <a:r>
              <a:rPr lang="en-GB" sz="1400" b="0" i="1" dirty="0"/>
              <a:t>flat daily allowance to be paid to Member States to compensate the absence from duty of officials or assimilated agents acting as short-term Twinning experts is </a:t>
            </a:r>
            <a:r>
              <a:rPr lang="en-GB" sz="1400" b="0" i="1" dirty="0" smtClean="0"/>
              <a:t>350</a:t>
            </a:r>
            <a:r>
              <a:rPr lang="en-GB" sz="1400" b="0" i="1" dirty="0"/>
              <a:t>€/day</a:t>
            </a:r>
            <a:r>
              <a:rPr lang="en-GB" sz="1400" b="0" i="1" dirty="0" smtClean="0"/>
              <a:t>.</a:t>
            </a:r>
          </a:p>
          <a:p>
            <a:pPr lvl="1"/>
            <a:endParaRPr lang="en-GB" sz="1400" b="0" i="1" dirty="0" smtClean="0"/>
          </a:p>
          <a:p>
            <a:pPr indent="0">
              <a:buNone/>
            </a:pPr>
            <a:r>
              <a:rPr lang="en-GB" sz="1600" b="1" dirty="0" smtClean="0">
                <a:solidFill>
                  <a:srgbClr val="FF0000"/>
                </a:solidFill>
              </a:rPr>
              <a:t>-&gt; Recommendation: The CA could introduce the unit cost in a separate Annex to Annex A3 without defining the detailed number of Units – since only established when the rolling work-plan is ready</a:t>
            </a:r>
            <a:endParaRPr lang="en-GB" sz="1600" b="1" dirty="0">
              <a:solidFill>
                <a:srgbClr val="FF0000"/>
              </a:solidFill>
            </a:endParaRPr>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43</a:t>
            </a:fld>
            <a:endParaRPr lang="en-GB" dirty="0"/>
          </a:p>
        </p:txBody>
      </p:sp>
    </p:spTree>
    <p:extLst>
      <p:ext uri="{BB962C8B-B14F-4D97-AF65-F5344CB8AC3E}">
        <p14:creationId xmlns:p14="http://schemas.microsoft.com/office/powerpoint/2010/main" val="1086107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Financials – STE – Travel</a:t>
            </a:r>
            <a:r>
              <a:rPr lang="en-GB" dirty="0" smtClean="0"/>
              <a:t>		</a:t>
            </a:r>
            <a:endParaRPr lang="en-GB" dirty="0"/>
          </a:p>
        </p:txBody>
      </p:sp>
      <p:sp>
        <p:nvSpPr>
          <p:cNvPr id="3" name="Content Placeholder 2"/>
          <p:cNvSpPr>
            <a:spLocks noGrp="1"/>
          </p:cNvSpPr>
          <p:nvPr>
            <p:ph idx="1"/>
          </p:nvPr>
        </p:nvSpPr>
        <p:spPr/>
        <p:txBody>
          <a:bodyPr/>
          <a:lstStyle/>
          <a:p>
            <a:r>
              <a:rPr lang="en-GB" sz="1800" dirty="0"/>
              <a:t>Each time an official or assimilated agent is dispatched to the partner country to act as a short-term expert, travel costs should be compensated on the basis of a </a:t>
            </a:r>
            <a:r>
              <a:rPr lang="en-GB" sz="1800" b="1" dirty="0"/>
              <a:t>travel allowance established based on the economically most favourable quote among those provided by three travel agencies before the signature of the Twinning contract</a:t>
            </a:r>
            <a:r>
              <a:rPr lang="en-GB" sz="1800" dirty="0"/>
              <a:t>. The quotes shall be endorsed in advance by the authority signing the Twinning contract</a:t>
            </a:r>
            <a:r>
              <a:rPr lang="en-GB" sz="1800" dirty="0" smtClean="0"/>
              <a:t>.</a:t>
            </a:r>
          </a:p>
          <a:p>
            <a:pPr indent="0">
              <a:buNone/>
            </a:pPr>
            <a:endParaRPr lang="en-GB" sz="1800" dirty="0" smtClean="0"/>
          </a:p>
          <a:p>
            <a:pPr indent="0">
              <a:buNone/>
            </a:pPr>
            <a:r>
              <a:rPr lang="en-GB" sz="1600" b="1" dirty="0" smtClean="0">
                <a:solidFill>
                  <a:srgbClr val="FF0000"/>
                </a:solidFill>
              </a:rPr>
              <a:t>-&gt; Recommendation: The CA to establish unit costs and agree this with the EU MS for all "possibly used" travel </a:t>
            </a:r>
            <a:r>
              <a:rPr lang="en-GB" sz="1600" b="1" dirty="0">
                <a:solidFill>
                  <a:srgbClr val="FF0000"/>
                </a:solidFill>
              </a:rPr>
              <a:t>routes </a:t>
            </a:r>
            <a:r>
              <a:rPr lang="en-GB" sz="1600" b="1" dirty="0" smtClean="0">
                <a:solidFill>
                  <a:srgbClr val="FF0000"/>
                </a:solidFill>
              </a:rPr>
              <a:t>– we recommend to add as Annex to Annex A3*</a:t>
            </a:r>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44</a:t>
            </a:fld>
            <a:endParaRPr lang="en-GB" dirty="0"/>
          </a:p>
        </p:txBody>
      </p:sp>
    </p:spTree>
    <p:extLst>
      <p:ext uri="{BB962C8B-B14F-4D97-AF65-F5344CB8AC3E}">
        <p14:creationId xmlns:p14="http://schemas.microsoft.com/office/powerpoint/2010/main" val="2847055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a:t>
            </a:r>
            <a:r>
              <a:rPr lang="en-GB" sz="2400" dirty="0"/>
              <a:t>Financials – </a:t>
            </a:r>
            <a:r>
              <a:rPr lang="en-GB" sz="2400" dirty="0" smtClean="0"/>
              <a:t>PC staff DSA</a:t>
            </a:r>
            <a:r>
              <a:rPr lang="en-GB" dirty="0"/>
              <a:t>	</a:t>
            </a:r>
            <a:r>
              <a:rPr lang="en-GB" dirty="0" smtClean="0"/>
              <a:t>	</a:t>
            </a:r>
            <a:endParaRPr lang="en-GB" dirty="0"/>
          </a:p>
        </p:txBody>
      </p:sp>
      <p:sp>
        <p:nvSpPr>
          <p:cNvPr id="3" name="Content Placeholder 2"/>
          <p:cNvSpPr>
            <a:spLocks noGrp="1"/>
          </p:cNvSpPr>
          <p:nvPr>
            <p:ph idx="1"/>
          </p:nvPr>
        </p:nvSpPr>
        <p:spPr/>
        <p:txBody>
          <a:bodyPr/>
          <a:lstStyle/>
          <a:p>
            <a:r>
              <a:rPr lang="en-GB" sz="1800" dirty="0"/>
              <a:t>Officials or agents of a recipient administration can receive a subsistence allowance when on mission to a Member State. The maximum amount of this allowance corresponds to the per diem rate for the Member State concerned </a:t>
            </a:r>
            <a:r>
              <a:rPr lang="en-GB" sz="1800" dirty="0" smtClean="0"/>
              <a:t>published </a:t>
            </a:r>
            <a:r>
              <a:rPr lang="en-GB" sz="1800" dirty="0"/>
              <a:t>by DG DEVCO and applicable at the signature of the Twinning contract</a:t>
            </a:r>
            <a:r>
              <a:rPr lang="en-GB" sz="1800" dirty="0" smtClean="0"/>
              <a:t>.</a:t>
            </a:r>
          </a:p>
          <a:p>
            <a:endParaRPr lang="en-GB" sz="1800" dirty="0" smtClean="0"/>
          </a:p>
          <a:p>
            <a:pPr indent="0">
              <a:buNone/>
            </a:pPr>
            <a:r>
              <a:rPr lang="en-GB" sz="1800" b="1" dirty="0" smtClean="0">
                <a:solidFill>
                  <a:srgbClr val="FF0000"/>
                </a:solidFill>
              </a:rPr>
              <a:t>-&gt; Partners to inform CA of activities involving such cost items outside the PC* </a:t>
            </a: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45</a:t>
            </a:fld>
            <a:endParaRPr lang="en-GB" dirty="0"/>
          </a:p>
        </p:txBody>
      </p:sp>
    </p:spTree>
    <p:extLst>
      <p:ext uri="{BB962C8B-B14F-4D97-AF65-F5344CB8AC3E}">
        <p14:creationId xmlns:p14="http://schemas.microsoft.com/office/powerpoint/2010/main" val="1100322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Financials – TPSC – ex-TMC</a:t>
            </a:r>
            <a:r>
              <a:rPr lang="en-GB" dirty="0"/>
              <a:t/>
            </a:r>
            <a:br>
              <a:rPr lang="en-GB" dirty="0"/>
            </a:br>
            <a:r>
              <a:rPr lang="en-GB" sz="1600" dirty="0" smtClean="0">
                <a:solidFill>
                  <a:srgbClr val="FF0000"/>
                </a:solidFill>
              </a:rPr>
              <a:t>T</a:t>
            </a:r>
            <a:r>
              <a:rPr lang="en-GB" sz="1600" dirty="0" smtClean="0"/>
              <a:t>winning </a:t>
            </a:r>
            <a:r>
              <a:rPr lang="en-GB" sz="1600" dirty="0" smtClean="0">
                <a:solidFill>
                  <a:srgbClr val="FF0000"/>
                </a:solidFill>
              </a:rPr>
              <a:t>P</a:t>
            </a:r>
            <a:r>
              <a:rPr lang="en-GB" sz="1600" dirty="0" smtClean="0"/>
              <a:t>roject </a:t>
            </a:r>
            <a:r>
              <a:rPr lang="en-GB" sz="1600" dirty="0" smtClean="0">
                <a:solidFill>
                  <a:srgbClr val="FF0000"/>
                </a:solidFill>
              </a:rPr>
              <a:t>S</a:t>
            </a:r>
            <a:r>
              <a:rPr lang="en-GB" sz="1600" dirty="0" smtClean="0"/>
              <a:t>upport </a:t>
            </a:r>
            <a:r>
              <a:rPr lang="en-GB" sz="1600" dirty="0" smtClean="0">
                <a:solidFill>
                  <a:srgbClr val="FF0000"/>
                </a:solidFill>
              </a:rPr>
              <a:t>C</a:t>
            </a:r>
            <a:r>
              <a:rPr lang="en-GB" sz="1600" dirty="0" smtClean="0"/>
              <a:t>osts</a:t>
            </a:r>
            <a:endParaRPr lang="en-GB" sz="1600" dirty="0"/>
          </a:p>
        </p:txBody>
      </p:sp>
      <p:sp>
        <p:nvSpPr>
          <p:cNvPr id="3" name="Content Placeholder 2"/>
          <p:cNvSpPr>
            <a:spLocks noGrp="1"/>
          </p:cNvSpPr>
          <p:nvPr>
            <p:ph idx="1"/>
          </p:nvPr>
        </p:nvSpPr>
        <p:spPr/>
        <p:txBody>
          <a:bodyPr/>
          <a:lstStyle/>
          <a:p>
            <a:pPr indent="0">
              <a:buNone/>
            </a:pPr>
            <a:r>
              <a:rPr lang="en-GB" sz="1400" u="sng" dirty="0" smtClean="0">
                <a:solidFill>
                  <a:srgbClr val="FF0000"/>
                </a:solidFill>
              </a:rPr>
              <a:t>Commission Decision defining what cost items are covered by this:</a:t>
            </a:r>
            <a:endParaRPr lang="en-GB" dirty="0" smtClean="0"/>
          </a:p>
          <a:p>
            <a:r>
              <a:rPr lang="en-GB" sz="1600" dirty="0"/>
              <a:t>a) </a:t>
            </a:r>
            <a:r>
              <a:rPr lang="en-GB" sz="1600" dirty="0" smtClean="0"/>
              <a:t>costs </a:t>
            </a:r>
            <a:r>
              <a:rPr lang="en-GB" sz="1600" dirty="0"/>
              <a:t>related to time spent by officials or assimilated agents in the Member State in order to prepare and follow-up their missions in the partner country;</a:t>
            </a:r>
          </a:p>
          <a:p>
            <a:r>
              <a:rPr lang="en-GB" sz="1600" dirty="0"/>
              <a:t>b) </a:t>
            </a:r>
            <a:r>
              <a:rPr lang="en-GB" sz="1600" dirty="0" smtClean="0"/>
              <a:t>costs </a:t>
            </a:r>
            <a:r>
              <a:rPr lang="en-GB" sz="1600" dirty="0"/>
              <a:t>related to time spent by the Member State(s) project leader(s) in order to coordinate project implementation from his/her home administration without being seconded from his/her post;</a:t>
            </a:r>
          </a:p>
          <a:p>
            <a:r>
              <a:rPr lang="en-GB" sz="1600" dirty="0"/>
              <a:t>c) </a:t>
            </a:r>
            <a:r>
              <a:rPr lang="en-GB" sz="1600" dirty="0" smtClean="0"/>
              <a:t>costs </a:t>
            </a:r>
            <a:r>
              <a:rPr lang="en-GB" sz="1600" dirty="0"/>
              <a:t>related to time spent and costs incurred for the delivery of activities during study visits of p</a:t>
            </a:r>
            <a:r>
              <a:rPr lang="en-GB" sz="1600" dirty="0" smtClean="0"/>
              <a:t>artner country's </a:t>
            </a:r>
            <a:r>
              <a:rPr lang="en-GB" sz="1600" dirty="0"/>
              <a:t>officials or agents to a Member State;</a:t>
            </a:r>
          </a:p>
          <a:p>
            <a:r>
              <a:rPr lang="en-GB" sz="1600" dirty="0"/>
              <a:t>d) </a:t>
            </a:r>
            <a:r>
              <a:rPr lang="en-GB" sz="1600" dirty="0" smtClean="0"/>
              <a:t>costs </a:t>
            </a:r>
            <a:r>
              <a:rPr lang="en-GB" sz="1600" dirty="0"/>
              <a:t>related to time devoted to the logistical arrangements necessary for the organisation of activities in the partner </a:t>
            </a:r>
            <a:r>
              <a:rPr lang="en-GB" sz="1600" dirty="0" smtClean="0"/>
              <a:t>country.</a:t>
            </a:r>
            <a:endParaRPr lang="en-GB" sz="1600" dirty="0"/>
          </a:p>
          <a:p>
            <a:pPr indent="0">
              <a:buNone/>
            </a:pPr>
            <a:endParaRPr lang="en-GB" dirty="0" smtClean="0"/>
          </a:p>
          <a:p>
            <a:pPr indent="0">
              <a:buNone/>
            </a:pP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46</a:t>
            </a:fld>
            <a:endParaRPr lang="en-GB" dirty="0"/>
          </a:p>
        </p:txBody>
      </p:sp>
    </p:spTree>
    <p:extLst>
      <p:ext uri="{BB962C8B-B14F-4D97-AF65-F5344CB8AC3E}">
        <p14:creationId xmlns:p14="http://schemas.microsoft.com/office/powerpoint/2010/main" val="464510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a:t>
            </a:r>
            <a:r>
              <a:rPr lang="en-GB" sz="2400" dirty="0"/>
              <a:t>Financials – TPSC – </a:t>
            </a:r>
            <a:r>
              <a:rPr lang="en-GB" sz="2400" dirty="0" smtClean="0"/>
              <a:t>ex-TMC</a:t>
            </a:r>
            <a:r>
              <a:rPr lang="en-GB" dirty="0"/>
              <a:t/>
            </a:r>
            <a:br>
              <a:rPr lang="en-GB" dirty="0"/>
            </a:br>
            <a:r>
              <a:rPr lang="en-GB" sz="1800" dirty="0" smtClean="0">
                <a:solidFill>
                  <a:srgbClr val="FF0000"/>
                </a:solidFill>
              </a:rPr>
              <a:t>and defines how the TPSC is calculated</a:t>
            </a:r>
            <a:endParaRPr lang="en-GB" sz="1800" dirty="0">
              <a:solidFill>
                <a:srgbClr val="FF0000"/>
              </a:solidFill>
            </a:endParaRPr>
          </a:p>
        </p:txBody>
      </p:sp>
      <p:sp>
        <p:nvSpPr>
          <p:cNvPr id="3" name="Content Placeholder 2"/>
          <p:cNvSpPr>
            <a:spLocks noGrp="1"/>
          </p:cNvSpPr>
          <p:nvPr>
            <p:ph idx="1"/>
          </p:nvPr>
        </p:nvSpPr>
        <p:spPr/>
        <p:txBody>
          <a:bodyPr/>
          <a:lstStyle/>
          <a:p>
            <a:r>
              <a:rPr lang="en-GB" sz="1800" dirty="0" smtClean="0"/>
              <a:t>Compensated </a:t>
            </a:r>
            <a:r>
              <a:rPr lang="en-GB" sz="1800" dirty="0"/>
              <a:t>on the basis of a flat rate of 136% of all flat daily allowances </a:t>
            </a:r>
            <a:r>
              <a:rPr lang="en-GB" sz="1800" b="1" dirty="0"/>
              <a:t>paid for activities delivered in the partner country by short-time </a:t>
            </a:r>
            <a:r>
              <a:rPr lang="en-GB" sz="1800" b="1" dirty="0" smtClean="0"/>
              <a:t>experts</a:t>
            </a:r>
            <a:r>
              <a:rPr lang="en-GB" sz="1800" dirty="0" smtClean="0"/>
              <a:t>. </a:t>
            </a:r>
          </a:p>
          <a:p>
            <a:endParaRPr lang="en-GB" sz="1800" dirty="0"/>
          </a:p>
          <a:p>
            <a:pPr indent="0">
              <a:buNone/>
            </a:pPr>
            <a:r>
              <a:rPr lang="en-GB" sz="1600" b="1" dirty="0">
                <a:solidFill>
                  <a:srgbClr val="FF0000"/>
                </a:solidFill>
              </a:rPr>
              <a:t>-&gt; CA </a:t>
            </a:r>
            <a:r>
              <a:rPr lang="en-GB" sz="1600" b="1" dirty="0" smtClean="0">
                <a:solidFill>
                  <a:srgbClr val="FF0000"/>
                </a:solidFill>
              </a:rPr>
              <a:t>could introduce </a:t>
            </a:r>
            <a:r>
              <a:rPr lang="en-GB" sz="1600" b="1" dirty="0">
                <a:solidFill>
                  <a:srgbClr val="FF0000"/>
                </a:solidFill>
              </a:rPr>
              <a:t>the unit cost </a:t>
            </a:r>
            <a:r>
              <a:rPr lang="en-GB" sz="1600" b="1" dirty="0" smtClean="0">
                <a:solidFill>
                  <a:srgbClr val="FF0000"/>
                </a:solidFill>
              </a:rPr>
              <a:t>in an Annex to Annex A3 but the </a:t>
            </a:r>
            <a:r>
              <a:rPr lang="en-GB" sz="1600" b="1" dirty="0">
                <a:solidFill>
                  <a:srgbClr val="FF0000"/>
                </a:solidFill>
              </a:rPr>
              <a:t>detailed number of Units </a:t>
            </a:r>
            <a:r>
              <a:rPr lang="en-GB" sz="1600" b="1" dirty="0" smtClean="0">
                <a:solidFill>
                  <a:srgbClr val="FF0000"/>
                </a:solidFill>
              </a:rPr>
              <a:t>can </a:t>
            </a:r>
            <a:r>
              <a:rPr lang="en-GB" sz="1600" b="1" dirty="0">
                <a:solidFill>
                  <a:srgbClr val="FF0000"/>
                </a:solidFill>
              </a:rPr>
              <a:t>only be established when </a:t>
            </a:r>
            <a:endParaRPr lang="en-GB" sz="1600" b="1" dirty="0" smtClean="0">
              <a:solidFill>
                <a:srgbClr val="FF0000"/>
              </a:solidFill>
            </a:endParaRPr>
          </a:p>
          <a:p>
            <a:pPr indent="0">
              <a:buNone/>
            </a:pPr>
            <a:endParaRPr lang="en-GB" sz="1600" b="1" dirty="0" smtClean="0">
              <a:solidFill>
                <a:srgbClr val="FF0000"/>
              </a:solidFill>
            </a:endParaRPr>
          </a:p>
          <a:p>
            <a:pPr marL="285750" indent="-285750"/>
            <a:r>
              <a:rPr lang="en-GB" sz="1400" b="1" dirty="0" smtClean="0">
                <a:solidFill>
                  <a:srgbClr val="FF0000"/>
                </a:solidFill>
              </a:rPr>
              <a:t>EU MS has informed about the days of the EU MS PL (and component leaders and one support staff if at all applicable – depends a lot on project complexity*) to take part in preparing the rolling work plan</a:t>
            </a:r>
          </a:p>
          <a:p>
            <a:pPr marL="285750" indent="-285750"/>
            <a:r>
              <a:rPr lang="en-GB" sz="1400" b="1" dirty="0">
                <a:solidFill>
                  <a:srgbClr val="FF0000"/>
                </a:solidFill>
              </a:rPr>
              <a:t>EU MS has informed about the days of the EU MS </a:t>
            </a:r>
            <a:r>
              <a:rPr lang="en-GB" sz="1400" b="1" dirty="0" smtClean="0">
                <a:solidFill>
                  <a:srgbClr val="FF0000"/>
                </a:solidFill>
              </a:rPr>
              <a:t>PL(s) participation in SCs</a:t>
            </a:r>
          </a:p>
          <a:p>
            <a:pPr marL="285750" indent="-285750"/>
            <a:r>
              <a:rPr lang="en-GB" sz="1400" b="1" dirty="0">
                <a:solidFill>
                  <a:srgbClr val="FF0000"/>
                </a:solidFill>
              </a:rPr>
              <a:t>EU MS has informed about the days of the EU MS PL(s) participation in </a:t>
            </a:r>
            <a:r>
              <a:rPr lang="en-GB" sz="1400" b="1" dirty="0" smtClean="0">
                <a:solidFill>
                  <a:srgbClr val="FF0000"/>
                </a:solidFill>
              </a:rPr>
              <a:t>Communication / Visibility activities if agreed by EUD</a:t>
            </a:r>
            <a:endParaRPr lang="en-GB" sz="1400" b="1" dirty="0">
              <a:solidFill>
                <a:srgbClr val="FF0000"/>
              </a:solidFill>
            </a:endParaRPr>
          </a:p>
          <a:p>
            <a:pPr indent="0">
              <a:buNone/>
            </a:pPr>
            <a:endParaRPr lang="en-GB" sz="1800" b="1" dirty="0" smtClean="0">
              <a:solidFill>
                <a:srgbClr val="FF0000"/>
              </a:solidFill>
            </a:endParaRPr>
          </a:p>
          <a:p>
            <a:pPr indent="0">
              <a:buNone/>
            </a:pPr>
            <a:endParaRPr lang="en-GB" sz="1800" b="1" dirty="0">
              <a:solidFill>
                <a:srgbClr val="FF0000"/>
              </a:solidFill>
            </a:endParaRPr>
          </a:p>
          <a:p>
            <a:endParaRPr lang="en-GB" dirty="0" smtClean="0"/>
          </a:p>
          <a:p>
            <a:endParaRPr lang="en-GB" dirty="0" smtClean="0"/>
          </a:p>
          <a:p>
            <a:pPr indent="0">
              <a:buNone/>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47</a:t>
            </a:fld>
            <a:endParaRPr lang="en-GB" dirty="0"/>
          </a:p>
        </p:txBody>
      </p:sp>
    </p:spTree>
    <p:extLst>
      <p:ext uri="{BB962C8B-B14F-4D97-AF65-F5344CB8AC3E}">
        <p14:creationId xmlns:p14="http://schemas.microsoft.com/office/powerpoint/2010/main" val="3537889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a:t>
            </a:r>
            <a:r>
              <a:rPr lang="en-GB" sz="2400" dirty="0"/>
              <a:t>Financials </a:t>
            </a:r>
            <a:r>
              <a:rPr lang="en-GB" sz="2400" dirty="0" smtClean="0"/>
              <a:t>– Indirect costs</a:t>
            </a:r>
            <a:r>
              <a:rPr lang="en-GB" dirty="0"/>
              <a:t/>
            </a:r>
            <a:br>
              <a:rPr lang="en-GB" dirty="0"/>
            </a:br>
            <a:r>
              <a:rPr lang="en-GB" sz="1600" dirty="0" smtClean="0">
                <a:solidFill>
                  <a:srgbClr val="FF0000"/>
                </a:solidFill>
              </a:rPr>
              <a:t>- and what this fixed percentage is to cover</a:t>
            </a:r>
            <a:endParaRPr lang="en-GB" sz="1600" dirty="0">
              <a:solidFill>
                <a:srgbClr val="FF0000"/>
              </a:solidFill>
            </a:endParaRPr>
          </a:p>
        </p:txBody>
      </p:sp>
      <p:sp>
        <p:nvSpPr>
          <p:cNvPr id="3" name="Content Placeholder 2"/>
          <p:cNvSpPr>
            <a:spLocks noGrp="1"/>
          </p:cNvSpPr>
          <p:nvPr>
            <p:ph idx="1"/>
          </p:nvPr>
        </p:nvSpPr>
        <p:spPr/>
        <p:txBody>
          <a:bodyPr/>
          <a:lstStyle/>
          <a:p>
            <a:r>
              <a:rPr lang="en-GB" sz="1800" dirty="0" smtClean="0"/>
              <a:t>Costs covered</a:t>
            </a:r>
          </a:p>
          <a:p>
            <a:pPr lvl="1"/>
            <a:r>
              <a:rPr lang="en-GB" sz="1800" b="0" dirty="0" smtClean="0"/>
              <a:t>time </a:t>
            </a:r>
            <a:r>
              <a:rPr lang="en-GB" sz="1800" b="0" dirty="0"/>
              <a:t>devoted to support the drafting of interim and final reports;</a:t>
            </a:r>
          </a:p>
          <a:p>
            <a:pPr lvl="1"/>
            <a:r>
              <a:rPr lang="en-GB" sz="1800" b="0" dirty="0"/>
              <a:t>o</a:t>
            </a:r>
            <a:r>
              <a:rPr lang="en-GB" sz="1800" b="0" dirty="0" smtClean="0"/>
              <a:t>ther </a:t>
            </a:r>
            <a:r>
              <a:rPr lang="en-GB" sz="1800" b="0" dirty="0"/>
              <a:t>costs such as training provided to officials, office space and equipment, human resources management, general management and administrative costs of the Member </a:t>
            </a:r>
            <a:r>
              <a:rPr lang="en-GB" sz="1800" b="0" dirty="0" smtClean="0"/>
              <a:t>State </a:t>
            </a:r>
            <a:r>
              <a:rPr lang="en-GB" sz="1800" b="0" dirty="0"/>
              <a:t>grantee linked, among other things, to accounting or book-keeping or </a:t>
            </a:r>
            <a:r>
              <a:rPr lang="en-GB" sz="1800" b="0" dirty="0" smtClean="0"/>
              <a:t>invoicing</a:t>
            </a:r>
          </a:p>
          <a:p>
            <a:pPr lvl="1"/>
            <a:r>
              <a:rPr lang="en-GB" sz="1800" b="0" dirty="0" smtClean="0"/>
              <a:t>Limited to </a:t>
            </a:r>
            <a:r>
              <a:rPr lang="en-GB" sz="1800" b="0" dirty="0"/>
              <a:t>6% </a:t>
            </a:r>
            <a:r>
              <a:rPr lang="en-GB" sz="1800" b="0" dirty="0" smtClean="0"/>
              <a:t>(</a:t>
            </a:r>
            <a:r>
              <a:rPr lang="en-GB" sz="1800" b="0" dirty="0" err="1" smtClean="0"/>
              <a:t>sinced</a:t>
            </a:r>
            <a:r>
              <a:rPr lang="en-GB" sz="1800" b="0" dirty="0" smtClean="0"/>
              <a:t> some costs compensated under TPSC)</a:t>
            </a:r>
          </a:p>
          <a:p>
            <a:pPr marL="457200" lvl="1" indent="0">
              <a:buNone/>
            </a:pPr>
            <a:r>
              <a:rPr lang="en-GB" sz="1800" dirty="0" smtClean="0">
                <a:solidFill>
                  <a:srgbClr val="FF0000"/>
                </a:solidFill>
              </a:rPr>
              <a:t>-&gt; CA can introduce when figures for Budget Headings 1-3 are calculated (6% of these)</a:t>
            </a:r>
            <a:endParaRPr lang="en-GB" sz="1800" dirty="0">
              <a:solidFill>
                <a:srgbClr val="FF0000"/>
              </a:solidFill>
            </a:endParaRPr>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48</a:t>
            </a:fld>
            <a:endParaRPr lang="en-GB" dirty="0"/>
          </a:p>
        </p:txBody>
      </p:sp>
    </p:spTree>
    <p:extLst>
      <p:ext uri="{BB962C8B-B14F-4D97-AF65-F5344CB8AC3E}">
        <p14:creationId xmlns:p14="http://schemas.microsoft.com/office/powerpoint/2010/main" val="2763923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229600" cy="936625"/>
          </a:xfrm>
        </p:spPr>
        <p:txBody>
          <a:bodyPr/>
          <a:lstStyle/>
          <a:p>
            <a:r>
              <a:rPr lang="en-GB" sz="2400" dirty="0" smtClean="0"/>
              <a:t>5. The </a:t>
            </a:r>
            <a:r>
              <a:rPr lang="en-GB" sz="2400" dirty="0"/>
              <a:t>Financials – </a:t>
            </a:r>
            <a:r>
              <a:rPr lang="en-GB" sz="2400" dirty="0" smtClean="0"/>
              <a:t>Reserves</a:t>
            </a:r>
            <a:r>
              <a:rPr lang="en-GB" dirty="0"/>
              <a:t/>
            </a:r>
            <a:br>
              <a:rPr lang="en-GB" dirty="0"/>
            </a:br>
            <a:r>
              <a:rPr lang="en-GB" sz="1600" dirty="0" smtClean="0">
                <a:solidFill>
                  <a:srgbClr val="FF0000"/>
                </a:solidFill>
              </a:rPr>
              <a:t>and what reserves are to be used for</a:t>
            </a:r>
            <a:endParaRPr lang="en-GB" sz="1600" dirty="0">
              <a:solidFill>
                <a:srgbClr val="FF0000"/>
              </a:solidFill>
            </a:endParaRPr>
          </a:p>
        </p:txBody>
      </p:sp>
      <p:sp>
        <p:nvSpPr>
          <p:cNvPr id="3" name="Content Placeholder 2"/>
          <p:cNvSpPr>
            <a:spLocks noGrp="1"/>
          </p:cNvSpPr>
          <p:nvPr>
            <p:ph idx="1"/>
          </p:nvPr>
        </p:nvSpPr>
        <p:spPr/>
        <p:txBody>
          <a:bodyPr/>
          <a:lstStyle/>
          <a:p>
            <a:r>
              <a:rPr lang="en-GB" dirty="0" smtClean="0"/>
              <a:t>Under the new Twinning Manual there are no longer any unit cost revisions – units costs are fixed at contracting stage.</a:t>
            </a:r>
          </a:p>
          <a:p>
            <a:r>
              <a:rPr lang="en-GB" dirty="0" smtClean="0"/>
              <a:t>The 2,5% reserve can only be used for actions/activities to be justified and agreed between the parties and EUD (when the project end is approaching the end) for sustaining the results* of the project. No further definition/limitation is given.</a:t>
            </a: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49</a:t>
            </a:fld>
            <a:endParaRPr lang="en-GB" dirty="0"/>
          </a:p>
        </p:txBody>
      </p:sp>
    </p:spTree>
    <p:extLst>
      <p:ext uri="{BB962C8B-B14F-4D97-AF65-F5344CB8AC3E}">
        <p14:creationId xmlns:p14="http://schemas.microsoft.com/office/powerpoint/2010/main" val="3883574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a:t>
            </a:r>
            <a:r>
              <a:rPr lang="en-GB" dirty="0" smtClean="0"/>
              <a:t>. The </a:t>
            </a:r>
            <a:r>
              <a:rPr lang="en-GB" dirty="0"/>
              <a:t>Twinning Team</a:t>
            </a:r>
          </a:p>
        </p:txBody>
      </p:sp>
      <p:sp>
        <p:nvSpPr>
          <p:cNvPr id="3" name="Content Placeholder 2"/>
          <p:cNvSpPr>
            <a:spLocks noGrp="1"/>
          </p:cNvSpPr>
          <p:nvPr>
            <p:ph idx="1"/>
          </p:nvPr>
        </p:nvSpPr>
        <p:spPr>
          <a:xfrm>
            <a:off x="467544" y="2348880"/>
            <a:ext cx="8219256" cy="3672508"/>
          </a:xfrm>
        </p:spPr>
        <p:txBody>
          <a:bodyPr/>
          <a:lstStyle/>
          <a:p>
            <a:pPr lvl="0"/>
            <a:r>
              <a:rPr lang="en-GB" sz="1400" b="1" dirty="0"/>
              <a:t>Mandated Bodies:</a:t>
            </a:r>
            <a:r>
              <a:rPr lang="en-GB" sz="1400" dirty="0"/>
              <a:t> </a:t>
            </a:r>
            <a:r>
              <a:rPr lang="en-GB" sz="1400" b="1" u="sng" dirty="0"/>
              <a:t>Christophe</a:t>
            </a:r>
            <a:endParaRPr lang="en-GB" sz="1400" dirty="0"/>
          </a:p>
          <a:p>
            <a:pPr lvl="0"/>
            <a:r>
              <a:rPr lang="en-GB" sz="1400" b="1" dirty="0"/>
              <a:t>Pipeline Coordination and bi-annual info to NCPs:</a:t>
            </a:r>
            <a:r>
              <a:rPr lang="en-GB" sz="1400" dirty="0"/>
              <a:t> </a:t>
            </a:r>
            <a:r>
              <a:rPr lang="en-GB" sz="1400" b="1" u="sng" dirty="0"/>
              <a:t>Christophe</a:t>
            </a:r>
            <a:endParaRPr lang="en-GB" sz="1400" dirty="0"/>
          </a:p>
          <a:p>
            <a:pPr lvl="0"/>
            <a:r>
              <a:rPr lang="en-GB" sz="1400" b="1" dirty="0"/>
              <a:t>Harmonisation </a:t>
            </a:r>
            <a:r>
              <a:rPr lang="en-GB" sz="1400" b="1" dirty="0" smtClean="0"/>
              <a:t>new </a:t>
            </a:r>
            <a:r>
              <a:rPr lang="en-GB" sz="1400" b="1" dirty="0"/>
              <a:t>Twinning </a:t>
            </a:r>
            <a:r>
              <a:rPr lang="en-GB" sz="1400" b="1" dirty="0" smtClean="0"/>
              <a:t>Database, statistics: </a:t>
            </a:r>
            <a:r>
              <a:rPr lang="en-GB" sz="1400" b="1" u="sng" dirty="0" smtClean="0"/>
              <a:t>Kaido</a:t>
            </a:r>
            <a:endParaRPr lang="en-GB" sz="1400" dirty="0"/>
          </a:p>
          <a:p>
            <a:pPr lvl="0"/>
            <a:r>
              <a:rPr lang="en-GB" sz="1400" b="1" dirty="0" smtClean="0"/>
              <a:t>Overall IBD </a:t>
            </a:r>
            <a:r>
              <a:rPr lang="en-GB" sz="1400" b="1" dirty="0"/>
              <a:t>coordination:</a:t>
            </a:r>
            <a:r>
              <a:rPr lang="en-GB" sz="1400" dirty="0"/>
              <a:t> </a:t>
            </a:r>
            <a:r>
              <a:rPr lang="en-GB" sz="1400" b="1" u="sng" dirty="0" smtClean="0"/>
              <a:t>Francesca</a:t>
            </a:r>
            <a:r>
              <a:rPr lang="en-GB" sz="1400" dirty="0" smtClean="0"/>
              <a:t> </a:t>
            </a:r>
            <a:endParaRPr lang="en-GB" sz="1400" dirty="0"/>
          </a:p>
          <a:p>
            <a:pPr lvl="0"/>
            <a:r>
              <a:rPr lang="en-GB" sz="1400" b="1" dirty="0"/>
              <a:t>RTA Training coordination:</a:t>
            </a:r>
            <a:r>
              <a:rPr lang="en-GB" sz="1400" dirty="0"/>
              <a:t> </a:t>
            </a:r>
            <a:r>
              <a:rPr lang="en-GB" sz="1400" b="1" u="sng" dirty="0" smtClean="0"/>
              <a:t>Francesca</a:t>
            </a:r>
            <a:endParaRPr lang="en-GB" sz="1400" dirty="0"/>
          </a:p>
          <a:p>
            <a:pPr lvl="0"/>
            <a:r>
              <a:rPr lang="en-GB" sz="1400" b="1" dirty="0"/>
              <a:t>Twinning Functional Mailbox: </a:t>
            </a:r>
            <a:r>
              <a:rPr lang="en-GB" sz="1400" b="1" u="sng" dirty="0" smtClean="0"/>
              <a:t>Christophe</a:t>
            </a:r>
            <a:endParaRPr lang="en-GB" sz="1400" dirty="0"/>
          </a:p>
          <a:p>
            <a:pPr lvl="0"/>
            <a:r>
              <a:rPr lang="en-GB" sz="1400" b="1" dirty="0"/>
              <a:t>Maintenance and Updates of N</a:t>
            </a:r>
            <a:r>
              <a:rPr lang="en-GB" sz="1400" b="1" dirty="0" smtClean="0"/>
              <a:t>CP-lists </a:t>
            </a:r>
            <a:r>
              <a:rPr lang="en-GB" sz="1400" b="1" dirty="0" err="1" smtClean="0"/>
              <a:t>etc</a:t>
            </a:r>
            <a:r>
              <a:rPr lang="en-GB" sz="1400" b="1" dirty="0" smtClean="0"/>
              <a:t> for </a:t>
            </a:r>
            <a:r>
              <a:rPr lang="en-GB" sz="1400" b="1" dirty="0"/>
              <a:t>webpage etc.: </a:t>
            </a:r>
            <a:r>
              <a:rPr lang="en-GB" sz="1400" b="1" u="sng" dirty="0" err="1" smtClean="0"/>
              <a:t>Kaido</a:t>
            </a:r>
            <a:endParaRPr lang="en-GB" sz="1400" dirty="0"/>
          </a:p>
          <a:p>
            <a:pPr lvl="0"/>
            <a:r>
              <a:rPr lang="en-GB" sz="1400" b="1" dirty="0"/>
              <a:t>Ex-IPA HQ coordination SC procedure Old Manual: </a:t>
            </a:r>
            <a:r>
              <a:rPr lang="en-GB" sz="1400" b="1" u="sng" dirty="0" smtClean="0"/>
              <a:t>Depending on Country</a:t>
            </a:r>
            <a:endParaRPr lang="en-GB" sz="1400" dirty="0"/>
          </a:p>
          <a:p>
            <a:pPr lvl="0"/>
            <a:r>
              <a:rPr lang="en-GB" sz="1400" b="1" dirty="0"/>
              <a:t>Focus Group </a:t>
            </a:r>
            <a:r>
              <a:rPr lang="en-GB" sz="1400" b="1" dirty="0" smtClean="0"/>
              <a:t>and EU MS Coordination incl. IBD:</a:t>
            </a:r>
            <a:r>
              <a:rPr lang="en-GB" sz="1400" dirty="0" smtClean="0"/>
              <a:t> </a:t>
            </a:r>
            <a:r>
              <a:rPr lang="en-GB" sz="1400" b="1" u="sng" dirty="0" smtClean="0"/>
              <a:t>Claus/Francesca</a:t>
            </a:r>
            <a:r>
              <a:rPr lang="en-GB" sz="1400" u="sng" dirty="0" smtClean="0"/>
              <a:t> </a:t>
            </a:r>
            <a:endParaRPr lang="en-GB" sz="1400" dirty="0"/>
          </a:p>
          <a:p>
            <a:pPr lvl="0"/>
            <a:r>
              <a:rPr lang="en-GB" sz="1400" b="1" dirty="0"/>
              <a:t>Horizontal Twinning Evaluation coordination: </a:t>
            </a:r>
            <a:r>
              <a:rPr lang="en-GB" sz="1400" b="1" dirty="0" smtClean="0"/>
              <a:t>F</a:t>
            </a:r>
            <a:r>
              <a:rPr lang="en-GB" sz="1400" b="1" u="sng" dirty="0" smtClean="0"/>
              <a:t>rancesca </a:t>
            </a:r>
            <a:endParaRPr lang="en-GB" sz="1400" dirty="0"/>
          </a:p>
          <a:p>
            <a:pPr lvl="0"/>
            <a:r>
              <a:rPr lang="en-GB" sz="1400" b="1" dirty="0"/>
              <a:t>Problem cases requiring litigation: </a:t>
            </a:r>
            <a:r>
              <a:rPr lang="en-GB" sz="1400" b="1" u="sng" dirty="0" smtClean="0"/>
              <a:t>Claus/Christophe</a:t>
            </a:r>
            <a:r>
              <a:rPr lang="en-GB" sz="1400" b="1" dirty="0" smtClean="0"/>
              <a:t> </a:t>
            </a:r>
            <a:endParaRPr lang="en-GB" sz="1400" dirty="0"/>
          </a:p>
          <a:p>
            <a:pPr lvl="0"/>
            <a:r>
              <a:rPr lang="en-GB" sz="1400" b="1" dirty="0"/>
              <a:t>Coordination CFA/Legal </a:t>
            </a:r>
            <a:r>
              <a:rPr lang="en-GB" sz="1400" b="1" dirty="0" smtClean="0"/>
              <a:t>Units/CoA, </a:t>
            </a:r>
            <a:r>
              <a:rPr lang="en-GB" sz="1400" b="1" dirty="0"/>
              <a:t>EUD/MS/PC triangle dialogues: </a:t>
            </a:r>
            <a:r>
              <a:rPr lang="en-GB" sz="1400" b="1" u="sng" dirty="0" smtClean="0"/>
              <a:t>Claus</a:t>
            </a:r>
            <a:endParaRPr lang="en-GB" sz="1400" dirty="0"/>
          </a:p>
          <a:p>
            <a:pPr lvl="0"/>
            <a:r>
              <a:rPr lang="en-GB" sz="1400" b="1" dirty="0"/>
              <a:t>Communication/Visibility issues and Twinning Newsletter: </a:t>
            </a:r>
            <a:r>
              <a:rPr lang="en-GB" sz="1400" b="1" u="sng" dirty="0" smtClean="0"/>
              <a:t>Stefania</a:t>
            </a: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5</a:t>
            </a:fld>
            <a:endParaRPr lang="en-GB" dirty="0"/>
          </a:p>
        </p:txBody>
      </p:sp>
    </p:spTree>
    <p:extLst>
      <p:ext uri="{BB962C8B-B14F-4D97-AF65-F5344CB8AC3E}">
        <p14:creationId xmlns:p14="http://schemas.microsoft.com/office/powerpoint/2010/main" val="1097453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a:t>
            </a:r>
            <a:r>
              <a:rPr lang="en-GB" sz="2400" dirty="0"/>
              <a:t>Financials </a:t>
            </a:r>
            <a:r>
              <a:rPr lang="en-GB" sz="1600" dirty="0" smtClean="0"/>
              <a:t/>
            </a:r>
            <a:br>
              <a:rPr lang="en-GB" sz="1600" dirty="0" smtClean="0"/>
            </a:br>
            <a:r>
              <a:rPr lang="en-GB" sz="1600" dirty="0" smtClean="0"/>
              <a:t>and how to handle contracting / budget challenges* </a:t>
            </a:r>
            <a:r>
              <a:rPr lang="en-GB" dirty="0" smtClean="0"/>
              <a:t>	</a:t>
            </a:r>
            <a:endParaRPr lang="en-GB" dirty="0"/>
          </a:p>
        </p:txBody>
      </p:sp>
      <p:sp>
        <p:nvSpPr>
          <p:cNvPr id="3" name="Content Placeholder 2"/>
          <p:cNvSpPr>
            <a:spLocks noGrp="1"/>
          </p:cNvSpPr>
          <p:nvPr>
            <p:ph idx="1"/>
          </p:nvPr>
        </p:nvSpPr>
        <p:spPr>
          <a:xfrm>
            <a:off x="457200" y="2564904"/>
            <a:ext cx="8229600" cy="3456484"/>
          </a:xfrm>
        </p:spPr>
        <p:txBody>
          <a:bodyPr/>
          <a:lstStyle/>
          <a:p>
            <a:pPr marL="285750" indent="-285750"/>
            <a:r>
              <a:rPr lang="en-GB" sz="1400" dirty="0" smtClean="0"/>
              <a:t>Since contract will be signed before rolling work plan and related costs is defined we strongly recommend </a:t>
            </a:r>
            <a:r>
              <a:rPr lang="en-GB" sz="1400" b="1" dirty="0" smtClean="0">
                <a:solidFill>
                  <a:srgbClr val="FF0000"/>
                </a:solidFill>
              </a:rPr>
              <a:t>to process an addendum reflecting the rolling work plan </a:t>
            </a:r>
            <a:r>
              <a:rPr lang="en-GB" sz="1400" dirty="0" smtClean="0"/>
              <a:t>(in Annex A1) and related cost items (in Annex A3) immediately after the first SC (Steering committee)</a:t>
            </a:r>
          </a:p>
          <a:p>
            <a:pPr marL="285750" indent="-285750"/>
            <a:r>
              <a:rPr lang="en-GB" sz="1400" dirty="0" smtClean="0"/>
              <a:t>After each SC an updated rolling work plan and the related cost items is signed by the EU MS and PC PLs and addressed to the CA and </a:t>
            </a:r>
            <a:r>
              <a:rPr lang="en-GB" sz="1400" b="1" dirty="0" smtClean="0">
                <a:solidFill>
                  <a:srgbClr val="FF0000"/>
                </a:solidFill>
              </a:rPr>
              <a:t>these updates replaces the existing rolling work-plan and budget </a:t>
            </a:r>
          </a:p>
          <a:p>
            <a:pPr marL="285750" indent="-285750"/>
            <a:r>
              <a:rPr lang="en-GB" sz="1400" dirty="0" smtClean="0"/>
              <a:t>It is for the PLs to closely monitor that the 25% rule on changes between budget headings is complied with </a:t>
            </a:r>
            <a:r>
              <a:rPr lang="en-GB" sz="1400" b="1" dirty="0" smtClean="0">
                <a:solidFill>
                  <a:srgbClr val="FF0000"/>
                </a:solidFill>
              </a:rPr>
              <a:t>and timely request an addendum </a:t>
            </a:r>
            <a:r>
              <a:rPr lang="en-GB" sz="1400" dirty="0" smtClean="0"/>
              <a:t>if needed</a:t>
            </a:r>
          </a:p>
          <a:p>
            <a:pPr marL="285750" indent="-285750"/>
            <a:r>
              <a:rPr lang="en-GB" sz="1400" dirty="0" smtClean="0"/>
              <a:t>Since Twinning is under the grant chapter of FR the budget can never be increased*</a:t>
            </a:r>
          </a:p>
          <a:p>
            <a:pPr marL="342900"/>
            <a:r>
              <a:rPr lang="en-GB" sz="1400" dirty="0" smtClean="0"/>
              <a:t>A "side letter" is in the new Twinning Manual a </a:t>
            </a:r>
            <a:r>
              <a:rPr lang="en-GB" sz="1400" dirty="0"/>
              <a:t>term reserved for </a:t>
            </a:r>
            <a:r>
              <a:rPr lang="en-GB" sz="1400" dirty="0" smtClean="0"/>
              <a:t>the "between SC" modifications: It is the </a:t>
            </a:r>
            <a:r>
              <a:rPr lang="en-GB" sz="1400" b="1" dirty="0" smtClean="0">
                <a:solidFill>
                  <a:srgbClr val="FF0000"/>
                </a:solidFill>
              </a:rPr>
              <a:t>responsibility of the PLs to timely </a:t>
            </a:r>
            <a:r>
              <a:rPr lang="en-GB" sz="1400" dirty="0" smtClean="0"/>
              <a:t>notify such urgent modifications of work plan/STE changes etc. The ex-operative side letter is now simply the "Rolling work-plan (which includes the budget)"</a:t>
            </a:r>
          </a:p>
          <a:p>
            <a:pPr marL="342900"/>
            <a:r>
              <a:rPr lang="en-GB" sz="1400" dirty="0" smtClean="0"/>
              <a:t>The Financial </a:t>
            </a:r>
            <a:r>
              <a:rPr lang="en-GB" sz="1400" dirty="0"/>
              <a:t>section </a:t>
            </a:r>
            <a:r>
              <a:rPr lang="en-GB" sz="1400" dirty="0" smtClean="0"/>
              <a:t>of the SC reports: record the consumed amounts vs budget</a:t>
            </a:r>
            <a:endParaRPr lang="en-GB" sz="1800" dirty="0"/>
          </a:p>
          <a:p>
            <a:pPr marL="342900"/>
            <a:endParaRPr lang="en-GB" sz="2000" dirty="0" smtClean="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50</a:t>
            </a:fld>
            <a:endParaRPr lang="en-GB" dirty="0"/>
          </a:p>
        </p:txBody>
      </p:sp>
    </p:spTree>
    <p:extLst>
      <p:ext uri="{BB962C8B-B14F-4D97-AF65-F5344CB8AC3E}">
        <p14:creationId xmlns:p14="http://schemas.microsoft.com/office/powerpoint/2010/main" val="766085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5. The financials </a:t>
            </a:r>
            <a:r>
              <a:rPr lang="en-GB" dirty="0" smtClean="0"/>
              <a:t/>
            </a:r>
            <a:br>
              <a:rPr lang="en-GB" dirty="0" smtClean="0"/>
            </a:br>
            <a:r>
              <a:rPr lang="en-GB" sz="1600" dirty="0" smtClean="0">
                <a:solidFill>
                  <a:srgbClr val="FF0000"/>
                </a:solidFill>
              </a:rPr>
              <a:t>- Other remarks to remember</a:t>
            </a:r>
            <a:endParaRPr lang="en-GB" sz="1600" dirty="0">
              <a:solidFill>
                <a:srgbClr val="FF0000"/>
              </a:solidFill>
            </a:endParaRPr>
          </a:p>
        </p:txBody>
      </p:sp>
      <p:sp>
        <p:nvSpPr>
          <p:cNvPr id="3" name="Content Placeholder 2"/>
          <p:cNvSpPr>
            <a:spLocks noGrp="1"/>
          </p:cNvSpPr>
          <p:nvPr>
            <p:ph idx="1"/>
          </p:nvPr>
        </p:nvSpPr>
        <p:spPr/>
        <p:txBody>
          <a:bodyPr/>
          <a:lstStyle/>
          <a:p>
            <a:pPr marL="285750" indent="-285750"/>
            <a:r>
              <a:rPr lang="en-GB" sz="1400" dirty="0" smtClean="0"/>
              <a:t>PLs can opt for only submitting an extensive narrative report bi-annually. If so only a narrative summary of max 3 pages can be required by the CA for each SC</a:t>
            </a:r>
            <a:endParaRPr lang="en-GB" sz="1400" dirty="0"/>
          </a:p>
          <a:p>
            <a:pPr marL="285750" indent="-285750"/>
            <a:r>
              <a:rPr lang="en-GB" sz="1400" dirty="0" smtClean="0"/>
              <a:t>CA's should not add extra controls (monthly reports, additional documentary proofs related to cost items) or in other ways weaken the flexibility or increase red tape, but rather increase their monitoring efforts by project visits &amp; active participation in the SCs</a:t>
            </a:r>
            <a:endParaRPr lang="en-GB" sz="1400" dirty="0"/>
          </a:p>
          <a:p>
            <a:pPr marL="285750" indent="-285750"/>
            <a:r>
              <a:rPr lang="en-GB" sz="1400" dirty="0" smtClean="0"/>
              <a:t>CA's cannot refuse to use the methodology used for establishing unit costs/flat rates.</a:t>
            </a:r>
          </a:p>
          <a:p>
            <a:pPr marL="285750" indent="-285750"/>
            <a:r>
              <a:rPr lang="en-GB" sz="1400" dirty="0" smtClean="0"/>
              <a:t>CA's should always without hesitation flag to the EUD should they consider any implementation aspect being influenced by "irregular" practices.</a:t>
            </a:r>
          </a:p>
          <a:p>
            <a:pPr marL="285750" indent="-285750"/>
            <a:r>
              <a:rPr lang="en-GB" sz="1400" dirty="0" smtClean="0"/>
              <a:t>Partners should not be afraid of agreeing on change of RTA and/or RTA counterpart consider a replacement in case "it simply does not work". Remember that we </a:t>
            </a:r>
            <a:r>
              <a:rPr lang="en-GB" sz="1400" u="sng" dirty="0" smtClean="0"/>
              <a:t>compensate</a:t>
            </a:r>
            <a:r>
              <a:rPr lang="en-GB" sz="1400" dirty="0"/>
              <a:t> </a:t>
            </a:r>
            <a:r>
              <a:rPr lang="en-GB" sz="1400" dirty="0" smtClean="0"/>
              <a:t>EU MS – an RTA hence should have a job to come back to if and that the New Twinning Manual allows the EU MS PL to temporarily replace RTA </a:t>
            </a:r>
          </a:p>
          <a:p>
            <a:pPr marL="285750" indent="-285750"/>
            <a:r>
              <a:rPr lang="en-GB" sz="1400" dirty="0" smtClean="0"/>
              <a:t>Irregular </a:t>
            </a:r>
            <a:r>
              <a:rPr lang="en-GB" sz="1400" dirty="0"/>
              <a:t>"motives" should </a:t>
            </a:r>
            <a:r>
              <a:rPr lang="en-GB" sz="1400" u="sng" dirty="0"/>
              <a:t>always</a:t>
            </a:r>
            <a:r>
              <a:rPr lang="en-GB" sz="1400" dirty="0"/>
              <a:t> be brought to the attention of </a:t>
            </a:r>
            <a:r>
              <a:rPr lang="en-GB" sz="1400" dirty="0" smtClean="0"/>
              <a:t>the Twinning coordinator and the HOC in the EUD. </a:t>
            </a:r>
            <a:endParaRPr lang="en-GB" sz="1400" dirty="0"/>
          </a:p>
          <a:p>
            <a:pPr indent="0">
              <a:buNone/>
            </a:pPr>
            <a:endParaRPr lang="en-GB" sz="1400" dirty="0" smtClean="0"/>
          </a:p>
          <a:p>
            <a:pPr indent="0">
              <a:buNone/>
            </a:pPr>
            <a:endParaRPr lang="en-GB" sz="1400" dirty="0"/>
          </a:p>
          <a:p>
            <a:pPr indent="0">
              <a:buNone/>
            </a:pPr>
            <a:endParaRPr lang="en-GB" sz="1400" dirty="0" smtClean="0"/>
          </a:p>
          <a:p>
            <a:pPr indent="0">
              <a:buNone/>
            </a:pPr>
            <a:endParaRPr lang="en-GB" sz="14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51</a:t>
            </a:fld>
            <a:endParaRPr lang="en-GB" dirty="0"/>
          </a:p>
        </p:txBody>
      </p:sp>
    </p:spTree>
    <p:extLst>
      <p:ext uri="{BB962C8B-B14F-4D97-AF65-F5344CB8AC3E}">
        <p14:creationId xmlns:p14="http://schemas.microsoft.com/office/powerpoint/2010/main" val="88635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340769"/>
            <a:ext cx="8229600" cy="504055"/>
          </a:xfrm>
        </p:spPr>
        <p:txBody>
          <a:bodyPr/>
          <a:lstStyle/>
          <a:p>
            <a:pPr algn="ctr"/>
            <a:r>
              <a:rPr lang="es-ES" altLang="en-US" sz="2400" dirty="0" smtClean="0"/>
              <a:t>6. </a:t>
            </a:r>
            <a:r>
              <a:rPr lang="es-ES" altLang="en-US" sz="2400" dirty="0" err="1" smtClean="0"/>
              <a:t>Timetable</a:t>
            </a:r>
            <a:endParaRPr lang="en-GB" sz="2400"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18236182"/>
              </p:ext>
            </p:extLst>
          </p:nvPr>
        </p:nvGraphicFramePr>
        <p:xfrm>
          <a:off x="539552" y="2064206"/>
          <a:ext cx="8229603" cy="4907280"/>
        </p:xfrm>
        <a:graphic>
          <a:graphicData uri="http://schemas.openxmlformats.org/drawingml/2006/table">
            <a:tbl>
              <a:tblPr firstRow="1" bandRow="1">
                <a:tableStyleId>{5C22544A-7EE6-4342-B048-85BDC9FD1C3A}</a:tableStyleId>
              </a:tblPr>
              <a:tblGrid>
                <a:gridCol w="3178696">
                  <a:extLst>
                    <a:ext uri="{9D8B030D-6E8A-4147-A177-3AD203B41FA5}">
                      <a16:colId xmlns="" xmlns:a16="http://schemas.microsoft.com/office/drawing/2014/main" val="20000"/>
                    </a:ext>
                  </a:extLst>
                </a:gridCol>
                <a:gridCol w="3456384">
                  <a:extLst>
                    <a:ext uri="{9D8B030D-6E8A-4147-A177-3AD203B41FA5}">
                      <a16:colId xmlns="" xmlns:a16="http://schemas.microsoft.com/office/drawing/2014/main" val="20001"/>
                    </a:ext>
                  </a:extLst>
                </a:gridCol>
                <a:gridCol w="1594523">
                  <a:extLst>
                    <a:ext uri="{9D8B030D-6E8A-4147-A177-3AD203B41FA5}">
                      <a16:colId xmlns="" xmlns:a16="http://schemas.microsoft.com/office/drawing/2014/main" val="20002"/>
                    </a:ext>
                  </a:extLst>
                </a:gridCol>
              </a:tblGrid>
              <a:tr h="343241">
                <a:tc>
                  <a:txBody>
                    <a:bodyPr/>
                    <a:lstStyle/>
                    <a:p>
                      <a:r>
                        <a:rPr lang="it-IT" dirty="0" smtClean="0"/>
                        <a:t>Activity</a:t>
                      </a:r>
                      <a:endParaRPr lang="it-IT" dirty="0"/>
                    </a:p>
                  </a:txBody>
                  <a:tcPr/>
                </a:tc>
                <a:tc>
                  <a:txBody>
                    <a:bodyPr/>
                    <a:lstStyle/>
                    <a:p>
                      <a:r>
                        <a:rPr lang="it-IT" dirty="0" smtClean="0"/>
                        <a:t>Actors</a:t>
                      </a:r>
                      <a:endParaRPr lang="it-IT" dirty="0"/>
                    </a:p>
                  </a:txBody>
                  <a:tcPr/>
                </a:tc>
                <a:tc>
                  <a:txBody>
                    <a:bodyPr/>
                    <a:lstStyle/>
                    <a:p>
                      <a:r>
                        <a:rPr lang="it-IT" dirty="0" err="1" smtClean="0"/>
                        <a:t>Timeline</a:t>
                      </a:r>
                      <a:endParaRPr lang="it-IT" dirty="0"/>
                    </a:p>
                  </a:txBody>
                  <a:tcPr/>
                </a:tc>
                <a:extLst>
                  <a:ext uri="{0D108BD9-81ED-4DB2-BD59-A6C34878D82A}">
                    <a16:rowId xmlns="" xmlns:a16="http://schemas.microsoft.com/office/drawing/2014/main" val="10000"/>
                  </a:ext>
                </a:extLst>
              </a:tr>
              <a:tr h="486258">
                <a:tc>
                  <a:txBody>
                    <a:bodyPr/>
                    <a:lstStyle/>
                    <a:p>
                      <a:r>
                        <a:rPr lang="en-GB" sz="1400" i="1" dirty="0" smtClean="0">
                          <a:solidFill>
                            <a:srgbClr val="002060"/>
                          </a:solidFill>
                        </a:rPr>
                        <a:t>Update Analysis (Strategy-Sector-Programme</a:t>
                      </a:r>
                      <a:r>
                        <a:rPr lang="en-GB" sz="1400" i="1" baseline="0" dirty="0" smtClean="0">
                          <a:solidFill>
                            <a:srgbClr val="002060"/>
                          </a:solidFill>
                        </a:rPr>
                        <a:t> design)</a:t>
                      </a:r>
                      <a:r>
                        <a:rPr lang="en-GB" sz="1400" i="1" dirty="0" smtClean="0">
                          <a:solidFill>
                            <a:srgbClr val="002060"/>
                          </a:solidFill>
                        </a:rPr>
                        <a:t> </a:t>
                      </a:r>
                      <a:endParaRPr lang="it-IT" sz="1400" i="1"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i="1" dirty="0" smtClean="0">
                          <a:solidFill>
                            <a:srgbClr val="002060"/>
                          </a:solidFill>
                        </a:rPr>
                        <a:t>Beneficiary, EUD,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i="1" dirty="0" smtClean="0">
                          <a:solidFill>
                            <a:srgbClr val="002060"/>
                          </a:solidFill>
                        </a:rPr>
                        <a:t>PAO</a:t>
                      </a:r>
                      <a:endParaRPr lang="it-IT" sz="1400" i="1" dirty="0">
                        <a:solidFill>
                          <a:srgbClr val="002060"/>
                        </a:solidFill>
                      </a:endParaRPr>
                    </a:p>
                  </a:txBody>
                  <a:tcPr/>
                </a:tc>
                <a:tc>
                  <a:txBody>
                    <a:bodyPr/>
                    <a:lstStyle/>
                    <a:p>
                      <a:r>
                        <a:rPr lang="it-IT" sz="1400" i="1" dirty="0" err="1" smtClean="0">
                          <a:solidFill>
                            <a:srgbClr val="002060"/>
                          </a:solidFill>
                        </a:rPr>
                        <a:t>Preparation</a:t>
                      </a:r>
                      <a:r>
                        <a:rPr lang="it-IT" sz="1400" i="1" dirty="0" smtClean="0">
                          <a:solidFill>
                            <a:srgbClr val="002060"/>
                          </a:solidFill>
                        </a:rPr>
                        <a:t> </a:t>
                      </a:r>
                      <a:r>
                        <a:rPr lang="it-IT" sz="1400" i="1" dirty="0" err="1" smtClean="0">
                          <a:solidFill>
                            <a:srgbClr val="002060"/>
                          </a:solidFill>
                        </a:rPr>
                        <a:t>Phase</a:t>
                      </a:r>
                      <a:r>
                        <a:rPr lang="it-IT" sz="1400" i="1" dirty="0" smtClean="0">
                          <a:solidFill>
                            <a:srgbClr val="002060"/>
                          </a:solidFill>
                        </a:rPr>
                        <a:t> (PP)</a:t>
                      </a:r>
                      <a:endParaRPr lang="it-IT" sz="1400" i="1" dirty="0">
                        <a:solidFill>
                          <a:srgbClr val="002060"/>
                        </a:solidFill>
                      </a:endParaRPr>
                    </a:p>
                  </a:txBody>
                  <a:tcPr/>
                </a:tc>
                <a:extLst>
                  <a:ext uri="{0D108BD9-81ED-4DB2-BD59-A6C34878D82A}">
                    <a16:rowId xmlns="" xmlns:a16="http://schemas.microsoft.com/office/drawing/2014/main" val="10001"/>
                  </a:ext>
                </a:extLst>
              </a:tr>
              <a:tr h="886707">
                <a:tc>
                  <a:txBody>
                    <a:bodyPr/>
                    <a:lstStyle/>
                    <a:p>
                      <a:r>
                        <a:rPr lang="fr-BE" sz="1400" i="1" dirty="0" err="1" smtClean="0">
                          <a:solidFill>
                            <a:srgbClr val="002060"/>
                          </a:solidFill>
                        </a:rPr>
                        <a:t>Drafting</a:t>
                      </a:r>
                      <a:r>
                        <a:rPr lang="fr-BE" sz="1400" i="1" dirty="0" smtClean="0">
                          <a:solidFill>
                            <a:srgbClr val="002060"/>
                          </a:solidFill>
                        </a:rPr>
                        <a:t> of the « </a:t>
                      </a:r>
                      <a:r>
                        <a:rPr lang="fr-BE" sz="1400" i="1" dirty="0" err="1" smtClean="0">
                          <a:solidFill>
                            <a:srgbClr val="002060"/>
                          </a:solidFill>
                        </a:rPr>
                        <a:t>Twinning</a:t>
                      </a:r>
                      <a:r>
                        <a:rPr lang="fr-BE" sz="1400" i="1" dirty="0" smtClean="0">
                          <a:solidFill>
                            <a:srgbClr val="002060"/>
                          </a:solidFill>
                        </a:rPr>
                        <a:t> fiche » </a:t>
                      </a:r>
                      <a:endParaRPr lang="it-IT" sz="1400" i="1"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i="1" dirty="0" smtClean="0">
                          <a:solidFill>
                            <a:srgbClr val="002060"/>
                          </a:solidFill>
                        </a:rPr>
                        <a:t>Beneficiary, EUD,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i="1" dirty="0" smtClean="0">
                          <a:solidFill>
                            <a:srgbClr val="002060"/>
                          </a:solidFill>
                        </a:rPr>
                        <a:t>PAO, private experts</a:t>
                      </a:r>
                      <a:endParaRPr lang="it-IT" sz="1400" i="1" dirty="0" smtClean="0">
                        <a:solidFill>
                          <a:srgbClr val="002060"/>
                        </a:solidFill>
                      </a:endParaRPr>
                    </a:p>
                    <a:p>
                      <a:endParaRPr lang="it-IT" sz="1400" i="1" dirty="0">
                        <a:solidFill>
                          <a:srgbClr val="002060"/>
                        </a:solidFill>
                      </a:endParaRPr>
                    </a:p>
                  </a:txBody>
                  <a:tcPr/>
                </a:tc>
                <a:tc>
                  <a:txBody>
                    <a:bodyPr/>
                    <a:lstStyle/>
                    <a:p>
                      <a:r>
                        <a:rPr lang="it-IT" sz="1400" i="1" dirty="0" smtClean="0">
                          <a:solidFill>
                            <a:srgbClr val="002060"/>
                          </a:solidFill>
                        </a:rPr>
                        <a:t>PP – time </a:t>
                      </a:r>
                      <a:r>
                        <a:rPr lang="it-IT" sz="1400" i="1" dirty="0" err="1" smtClean="0">
                          <a:solidFill>
                            <a:srgbClr val="002060"/>
                          </a:solidFill>
                        </a:rPr>
                        <a:t>depends</a:t>
                      </a:r>
                      <a:r>
                        <a:rPr lang="it-IT" sz="1400" i="1" baseline="0" dirty="0" smtClean="0">
                          <a:solidFill>
                            <a:srgbClr val="002060"/>
                          </a:solidFill>
                        </a:rPr>
                        <a:t> on nature and </a:t>
                      </a:r>
                      <a:r>
                        <a:rPr lang="it-IT" sz="1400" i="1" baseline="0" dirty="0" err="1" smtClean="0">
                          <a:solidFill>
                            <a:srgbClr val="002060"/>
                          </a:solidFill>
                        </a:rPr>
                        <a:t>complexity</a:t>
                      </a:r>
                      <a:endParaRPr lang="it-IT" sz="1400" i="1" dirty="0">
                        <a:solidFill>
                          <a:srgbClr val="002060"/>
                        </a:solidFill>
                      </a:endParaRPr>
                    </a:p>
                  </a:txBody>
                  <a:tcPr/>
                </a:tc>
                <a:extLst>
                  <a:ext uri="{0D108BD9-81ED-4DB2-BD59-A6C34878D82A}">
                    <a16:rowId xmlns="" xmlns:a16="http://schemas.microsoft.com/office/drawing/2014/main" val="10002"/>
                  </a:ext>
                </a:extLst>
              </a:tr>
              <a:tr h="6864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i="1" dirty="0" smtClean="0">
                          <a:solidFill>
                            <a:srgbClr val="002060"/>
                          </a:solidFill>
                        </a:rPr>
                        <a:t>Final</a:t>
                      </a:r>
                      <a:r>
                        <a:rPr lang="fr-BE" sz="1400" i="1" baseline="0" dirty="0" smtClean="0">
                          <a:solidFill>
                            <a:srgbClr val="002060"/>
                          </a:solidFill>
                        </a:rPr>
                        <a:t> fiche sent to </a:t>
                      </a:r>
                      <a:r>
                        <a:rPr lang="fr-BE" sz="1400" i="1" dirty="0" err="1" smtClean="0">
                          <a:solidFill>
                            <a:srgbClr val="002060"/>
                          </a:solidFill>
                        </a:rPr>
                        <a:t>HQs</a:t>
                      </a:r>
                      <a:r>
                        <a:rPr lang="fr-BE" sz="1400" i="1" dirty="0" smtClean="0">
                          <a:solidFill>
                            <a:srgbClr val="002060"/>
                          </a:solidFill>
                        </a:rPr>
                        <a:t> (Brussels) for </a:t>
                      </a:r>
                      <a:r>
                        <a:rPr lang="fr-BE" sz="1400" i="1" dirty="0" err="1" smtClean="0">
                          <a:solidFill>
                            <a:srgbClr val="002060"/>
                          </a:solidFill>
                        </a:rPr>
                        <a:t>Assessment</a:t>
                      </a:r>
                      <a:r>
                        <a:rPr lang="fr-BE" sz="1400" i="1" dirty="0" smtClean="0">
                          <a:solidFill>
                            <a:srgbClr val="002060"/>
                          </a:solidFill>
                        </a:rPr>
                        <a:t>  </a:t>
                      </a:r>
                      <a:r>
                        <a:rPr lang="fr-BE" sz="1400" i="1" dirty="0" err="1" smtClean="0">
                          <a:solidFill>
                            <a:srgbClr val="002060"/>
                          </a:solidFill>
                        </a:rPr>
                        <a:t>before</a:t>
                      </a:r>
                      <a:r>
                        <a:rPr lang="fr-BE" sz="1400" i="1" dirty="0" smtClean="0">
                          <a:solidFill>
                            <a:srgbClr val="002060"/>
                          </a:solidFill>
                        </a:rPr>
                        <a:t> </a:t>
                      </a:r>
                      <a:r>
                        <a:rPr lang="fr-BE" sz="1400" i="1" dirty="0" err="1" smtClean="0">
                          <a:solidFill>
                            <a:srgbClr val="002060"/>
                          </a:solidFill>
                        </a:rPr>
                        <a:t>launch</a:t>
                      </a:r>
                      <a:endParaRPr lang="it-IT" sz="1400" i="1"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i="1" dirty="0" err="1" smtClean="0">
                          <a:solidFill>
                            <a:srgbClr val="002060"/>
                          </a:solidFill>
                        </a:rPr>
                        <a:t>From</a:t>
                      </a:r>
                      <a:r>
                        <a:rPr lang="fr-BE" sz="1400" i="1" dirty="0" smtClean="0">
                          <a:solidFill>
                            <a:srgbClr val="002060"/>
                          </a:solidFill>
                        </a:rPr>
                        <a:t> CA/EUD to</a:t>
                      </a:r>
                      <a:r>
                        <a:rPr lang="fr-BE" sz="1400" i="1" baseline="0" dirty="0" smtClean="0">
                          <a:solidFill>
                            <a:srgbClr val="002060"/>
                          </a:solidFill>
                        </a:rPr>
                        <a:t> </a:t>
                      </a:r>
                      <a:r>
                        <a:rPr lang="fr-BE" sz="1400" i="1" dirty="0" smtClean="0">
                          <a:solidFill>
                            <a:srgbClr val="002060"/>
                          </a:solidFill>
                        </a:rPr>
                        <a:t>DG</a:t>
                      </a:r>
                      <a:r>
                        <a:rPr lang="fr-BE" sz="1400" i="1" baseline="0" dirty="0" smtClean="0">
                          <a:solidFill>
                            <a:srgbClr val="002060"/>
                          </a:solidFill>
                        </a:rPr>
                        <a:t> NEAR </a:t>
                      </a:r>
                      <a:r>
                        <a:rPr lang="fr-BE" sz="1400" i="1" dirty="0" smtClean="0">
                          <a:solidFill>
                            <a:srgbClr val="002060"/>
                          </a:solidFill>
                        </a:rPr>
                        <a:t>Unit C3, Line </a:t>
                      </a:r>
                      <a:r>
                        <a:rPr lang="fr-BE" sz="1400" i="1" dirty="0" err="1" smtClean="0">
                          <a:solidFill>
                            <a:srgbClr val="002060"/>
                          </a:solidFill>
                        </a:rPr>
                        <a:t>DGs</a:t>
                      </a:r>
                      <a:r>
                        <a:rPr lang="fr-BE" sz="1400" i="1" dirty="0" smtClean="0">
                          <a:solidFill>
                            <a:srgbClr val="002060"/>
                          </a:solidFill>
                        </a:rPr>
                        <a:t>, </a:t>
                      </a:r>
                      <a:r>
                        <a:rPr lang="fr-BE" sz="1400" i="1" dirty="0" err="1" smtClean="0">
                          <a:solidFill>
                            <a:srgbClr val="002060"/>
                          </a:solidFill>
                        </a:rPr>
                        <a:t>CoTE</a:t>
                      </a:r>
                      <a:r>
                        <a:rPr lang="fr-BE" sz="1400" i="1" dirty="0" smtClean="0">
                          <a:solidFill>
                            <a:srgbClr val="002060"/>
                          </a:solidFill>
                        </a:rPr>
                        <a:t> </a:t>
                      </a:r>
                    </a:p>
                    <a:p>
                      <a:endParaRPr lang="it-IT" sz="1400" i="1" dirty="0">
                        <a:solidFill>
                          <a:srgbClr val="002060"/>
                        </a:solidFill>
                      </a:endParaRPr>
                    </a:p>
                  </a:txBody>
                  <a:tcPr/>
                </a:tc>
                <a:tc>
                  <a:txBody>
                    <a:bodyPr/>
                    <a:lstStyle/>
                    <a:p>
                      <a:r>
                        <a:rPr lang="it-IT" sz="1400" i="1" dirty="0" err="1" smtClean="0">
                          <a:solidFill>
                            <a:srgbClr val="002060"/>
                          </a:solidFill>
                        </a:rPr>
                        <a:t>Only</a:t>
                      </a:r>
                      <a:r>
                        <a:rPr lang="it-IT" sz="1400" i="1" baseline="0" dirty="0" smtClean="0">
                          <a:solidFill>
                            <a:srgbClr val="002060"/>
                          </a:solidFill>
                        </a:rPr>
                        <a:t> </a:t>
                      </a:r>
                      <a:r>
                        <a:rPr lang="it-IT" sz="1400" i="1" baseline="0" dirty="0" err="1" smtClean="0">
                          <a:solidFill>
                            <a:srgbClr val="002060"/>
                          </a:solidFill>
                        </a:rPr>
                        <a:t>when</a:t>
                      </a:r>
                      <a:r>
                        <a:rPr lang="it-IT" sz="1400" i="1" baseline="0" dirty="0" smtClean="0">
                          <a:solidFill>
                            <a:srgbClr val="002060"/>
                          </a:solidFill>
                        </a:rPr>
                        <a:t> </a:t>
                      </a:r>
                      <a:r>
                        <a:rPr lang="it-IT" sz="1400" i="1" baseline="0" dirty="0" err="1" smtClean="0">
                          <a:solidFill>
                            <a:srgbClr val="002060"/>
                          </a:solidFill>
                        </a:rPr>
                        <a:t>sufficient</a:t>
                      </a:r>
                      <a:r>
                        <a:rPr lang="it-IT" sz="1400" i="1" baseline="0" dirty="0" smtClean="0">
                          <a:solidFill>
                            <a:srgbClr val="002060"/>
                          </a:solidFill>
                        </a:rPr>
                        <a:t> </a:t>
                      </a:r>
                      <a:r>
                        <a:rPr lang="it-IT" sz="1400" i="1" baseline="0" dirty="0" err="1" smtClean="0">
                          <a:solidFill>
                            <a:srgbClr val="002060"/>
                          </a:solidFill>
                        </a:rPr>
                        <a:t>quality</a:t>
                      </a:r>
                      <a:endParaRPr lang="it-IT" sz="1400" i="1" dirty="0">
                        <a:solidFill>
                          <a:srgbClr val="002060"/>
                        </a:solidFill>
                      </a:endParaRPr>
                    </a:p>
                  </a:txBody>
                  <a:tcPr/>
                </a:tc>
                <a:extLst>
                  <a:ext uri="{0D108BD9-81ED-4DB2-BD59-A6C34878D82A}">
                    <a16:rowId xmlns="" xmlns:a16="http://schemas.microsoft.com/office/drawing/2014/main" val="10003"/>
                  </a:ext>
                </a:extLst>
              </a:tr>
              <a:tr h="4862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i="1" dirty="0" smtClean="0">
                          <a:solidFill>
                            <a:srgbClr val="002060"/>
                          </a:solidFill>
                        </a:rPr>
                        <a:t>Opinion on the fiche</a:t>
                      </a:r>
                      <a:endParaRPr lang="it-IT" sz="1400" i="1" dirty="0">
                        <a:solidFill>
                          <a:srgbClr val="002060"/>
                        </a:solidFill>
                      </a:endParaRPr>
                    </a:p>
                  </a:txBody>
                  <a:tcPr/>
                </a:tc>
                <a:tc>
                  <a:txBody>
                    <a:bodyPr/>
                    <a:lstStyle/>
                    <a:p>
                      <a:r>
                        <a:rPr lang="fr-BE" sz="1400" i="1" dirty="0" smtClean="0">
                          <a:solidFill>
                            <a:srgbClr val="002060"/>
                          </a:solidFill>
                        </a:rPr>
                        <a:t>DG</a:t>
                      </a:r>
                      <a:r>
                        <a:rPr lang="fr-BE" sz="1400" i="1" baseline="0" dirty="0" smtClean="0">
                          <a:solidFill>
                            <a:srgbClr val="002060"/>
                          </a:solidFill>
                        </a:rPr>
                        <a:t> NEAR </a:t>
                      </a:r>
                      <a:r>
                        <a:rPr lang="fr-BE" sz="1400" i="1" dirty="0" smtClean="0">
                          <a:solidFill>
                            <a:srgbClr val="002060"/>
                          </a:solidFill>
                        </a:rPr>
                        <a:t>Unit C3 to EUD/CA</a:t>
                      </a:r>
                      <a:endParaRPr lang="it-IT" sz="1400" i="1"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i="1" dirty="0" smtClean="0">
                          <a:solidFill>
                            <a:srgbClr val="002060"/>
                          </a:solidFill>
                        </a:rPr>
                        <a:t>2 </a:t>
                      </a:r>
                      <a:r>
                        <a:rPr lang="fr-BE" sz="1400" i="1" dirty="0" err="1" smtClean="0">
                          <a:solidFill>
                            <a:srgbClr val="002060"/>
                          </a:solidFill>
                        </a:rPr>
                        <a:t>weeks</a:t>
                      </a:r>
                      <a:endParaRPr lang="fr-BE" sz="1400" i="1" dirty="0" smtClean="0">
                        <a:solidFill>
                          <a:srgbClr val="002060"/>
                        </a:solidFill>
                      </a:endParaRPr>
                    </a:p>
                    <a:p>
                      <a:endParaRPr lang="it-IT" sz="1400" i="1" dirty="0">
                        <a:solidFill>
                          <a:srgbClr val="002060"/>
                        </a:solidFill>
                      </a:endParaRPr>
                    </a:p>
                  </a:txBody>
                  <a:tcPr/>
                </a:tc>
                <a:extLst>
                  <a:ext uri="{0D108BD9-81ED-4DB2-BD59-A6C34878D82A}">
                    <a16:rowId xmlns="" xmlns:a16="http://schemas.microsoft.com/office/drawing/2014/main" val="10004"/>
                  </a:ext>
                </a:extLst>
              </a:tr>
              <a:tr h="6864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i="1" dirty="0" smtClean="0">
                          <a:solidFill>
                            <a:srgbClr val="002060"/>
                          </a:solidFill>
                        </a:rPr>
                        <a:t>Publication of the fiche</a:t>
                      </a:r>
                      <a:endParaRPr lang="it-IT" sz="1400" i="1" dirty="0">
                        <a:solidFill>
                          <a:srgbClr val="002060"/>
                        </a:solidFill>
                      </a:endParaRPr>
                    </a:p>
                  </a:txBody>
                  <a:tcPr/>
                </a:tc>
                <a:tc>
                  <a:txBody>
                    <a:bodyPr/>
                    <a:lstStyle/>
                    <a:p>
                      <a:r>
                        <a:rPr lang="it-IT" sz="1400" i="1" dirty="0" smtClean="0">
                          <a:solidFill>
                            <a:srgbClr val="002060"/>
                          </a:solidFill>
                        </a:rPr>
                        <a:t>EUD - </a:t>
                      </a:r>
                      <a:r>
                        <a:rPr lang="it-IT" sz="1400" i="1" dirty="0" err="1" smtClean="0">
                          <a:solidFill>
                            <a:srgbClr val="002060"/>
                          </a:solidFill>
                        </a:rPr>
                        <a:t>EuropeAid</a:t>
                      </a:r>
                      <a:r>
                        <a:rPr lang="it-IT" sz="1400" i="1" dirty="0" smtClean="0">
                          <a:solidFill>
                            <a:srgbClr val="002060"/>
                          </a:solidFill>
                        </a:rPr>
                        <a:t> website  </a:t>
                      </a:r>
                      <a:endParaRPr lang="it-IT" sz="1400" i="1" dirty="0">
                        <a:solidFill>
                          <a:srgbClr val="002060"/>
                        </a:solidFill>
                      </a:endParaRPr>
                    </a:p>
                  </a:txBody>
                  <a:tcPr/>
                </a:tc>
                <a:tc>
                  <a:txBody>
                    <a:bodyPr/>
                    <a:lstStyle/>
                    <a:p>
                      <a:r>
                        <a:rPr lang="it-IT" sz="1400" i="1" dirty="0" err="1" smtClean="0">
                          <a:solidFill>
                            <a:srgbClr val="002060"/>
                          </a:solidFill>
                        </a:rPr>
                        <a:t>Asap</a:t>
                      </a:r>
                      <a:r>
                        <a:rPr lang="it-IT" sz="1400" i="1" dirty="0" smtClean="0">
                          <a:solidFill>
                            <a:srgbClr val="002060"/>
                          </a:solidFill>
                        </a:rPr>
                        <a:t> </a:t>
                      </a:r>
                      <a:r>
                        <a:rPr lang="it-IT" sz="1400" i="1" dirty="0" err="1" smtClean="0">
                          <a:solidFill>
                            <a:srgbClr val="002060"/>
                          </a:solidFill>
                        </a:rPr>
                        <a:t>after</a:t>
                      </a:r>
                      <a:r>
                        <a:rPr lang="it-IT" sz="1400" i="1" baseline="0" dirty="0" smtClean="0">
                          <a:solidFill>
                            <a:srgbClr val="002060"/>
                          </a:solidFill>
                        </a:rPr>
                        <a:t> </a:t>
                      </a:r>
                      <a:r>
                        <a:rPr lang="it-IT" sz="1400" i="1" baseline="0" dirty="0" err="1" smtClean="0">
                          <a:solidFill>
                            <a:srgbClr val="002060"/>
                          </a:solidFill>
                        </a:rPr>
                        <a:t>possible</a:t>
                      </a:r>
                      <a:r>
                        <a:rPr lang="it-IT" sz="1400" i="1" baseline="0" dirty="0" smtClean="0">
                          <a:solidFill>
                            <a:srgbClr val="002060"/>
                          </a:solidFill>
                        </a:rPr>
                        <a:t> </a:t>
                      </a:r>
                      <a:r>
                        <a:rPr lang="it-IT" sz="1400" i="1" baseline="0" dirty="0" err="1" smtClean="0">
                          <a:solidFill>
                            <a:srgbClr val="002060"/>
                          </a:solidFill>
                        </a:rPr>
                        <a:t>revisions</a:t>
                      </a:r>
                      <a:endParaRPr lang="it-IT" sz="1400" i="1" dirty="0">
                        <a:solidFill>
                          <a:srgbClr val="002060"/>
                        </a:solidFill>
                      </a:endParaRPr>
                    </a:p>
                  </a:txBody>
                  <a:tcPr/>
                </a:tc>
                <a:extLst>
                  <a:ext uri="{0D108BD9-81ED-4DB2-BD59-A6C34878D82A}">
                    <a16:rowId xmlns="" xmlns:a16="http://schemas.microsoft.com/office/drawing/2014/main" val="10005"/>
                  </a:ext>
                </a:extLst>
              </a:tr>
              <a:tr h="6864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i="1" dirty="0" smtClean="0">
                          <a:solidFill>
                            <a:srgbClr val="002060"/>
                          </a:solidFill>
                        </a:rPr>
                        <a:t>Circulation of the "</a:t>
                      </a:r>
                      <a:r>
                        <a:rPr lang="fr-BE" sz="1400" i="1" dirty="0" err="1" smtClean="0">
                          <a:solidFill>
                            <a:srgbClr val="002060"/>
                          </a:solidFill>
                        </a:rPr>
                        <a:t>Twinning</a:t>
                      </a:r>
                      <a:r>
                        <a:rPr lang="fr-BE" sz="1400" i="1" dirty="0" smtClean="0">
                          <a:solidFill>
                            <a:srgbClr val="002060"/>
                          </a:solidFill>
                        </a:rPr>
                        <a:t> fiche"</a:t>
                      </a:r>
                      <a:endParaRPr lang="it-IT" sz="1400" i="1" dirty="0">
                        <a:solidFill>
                          <a:srgbClr val="002060"/>
                        </a:solidFill>
                      </a:endParaRPr>
                    </a:p>
                  </a:txBody>
                  <a:tcPr/>
                </a:tc>
                <a:tc>
                  <a:txBody>
                    <a:bodyPr/>
                    <a:lstStyle/>
                    <a:p>
                      <a:r>
                        <a:rPr lang="it-IT" sz="1400" i="1" dirty="0" smtClean="0">
                          <a:solidFill>
                            <a:srgbClr val="002060"/>
                          </a:solidFill>
                        </a:rPr>
                        <a:t>Contracting Authorithy to MS NCPs</a:t>
                      </a:r>
                      <a:endParaRPr lang="it-IT" sz="1400" i="1" dirty="0">
                        <a:solidFill>
                          <a:srgbClr val="002060"/>
                        </a:solidFill>
                      </a:endParaRPr>
                    </a:p>
                  </a:txBody>
                  <a:tcPr/>
                </a:tc>
                <a:tc>
                  <a:txBody>
                    <a:bodyPr/>
                    <a:lstStyle/>
                    <a:p>
                      <a:r>
                        <a:rPr lang="it-IT" sz="1400" i="1" dirty="0" err="1" smtClean="0">
                          <a:solidFill>
                            <a:srgbClr val="002060"/>
                          </a:solidFill>
                        </a:rPr>
                        <a:t>Same</a:t>
                      </a:r>
                      <a:r>
                        <a:rPr lang="it-IT" sz="1400" i="1" baseline="0" dirty="0" smtClean="0">
                          <a:solidFill>
                            <a:srgbClr val="002060"/>
                          </a:solidFill>
                        </a:rPr>
                        <a:t> </a:t>
                      </a:r>
                      <a:r>
                        <a:rPr lang="it-IT" sz="1400" i="1" baseline="0" dirty="0" err="1" smtClean="0">
                          <a:solidFill>
                            <a:srgbClr val="002060"/>
                          </a:solidFill>
                        </a:rPr>
                        <a:t>day</a:t>
                      </a:r>
                      <a:r>
                        <a:rPr lang="it-IT" sz="1400" i="1" baseline="0" dirty="0" smtClean="0">
                          <a:solidFill>
                            <a:srgbClr val="002060"/>
                          </a:solidFill>
                        </a:rPr>
                        <a:t> / </a:t>
                      </a:r>
                      <a:r>
                        <a:rPr lang="it-IT" sz="1400" i="1" baseline="0" dirty="0" err="1" smtClean="0">
                          <a:solidFill>
                            <a:srgbClr val="002060"/>
                          </a:solidFill>
                        </a:rPr>
                        <a:t>close</a:t>
                      </a:r>
                      <a:r>
                        <a:rPr lang="it-IT" sz="1400" i="1" baseline="0" dirty="0" smtClean="0">
                          <a:solidFill>
                            <a:srgbClr val="002060"/>
                          </a:solidFill>
                        </a:rPr>
                        <a:t> to  </a:t>
                      </a:r>
                      <a:r>
                        <a:rPr lang="it-IT" sz="1400" i="1" baseline="0" dirty="0" err="1" smtClean="0">
                          <a:solidFill>
                            <a:srgbClr val="002060"/>
                          </a:solidFill>
                        </a:rPr>
                        <a:t>Publication</a:t>
                      </a:r>
                      <a:endParaRPr lang="it-IT" sz="1400" i="1" dirty="0">
                        <a:solidFill>
                          <a:srgbClr val="002060"/>
                        </a:solidFill>
                      </a:endParaRPr>
                    </a:p>
                  </a:txBody>
                  <a:tcPr/>
                </a:tc>
                <a:extLst>
                  <a:ext uri="{0D108BD9-81ED-4DB2-BD59-A6C34878D82A}">
                    <a16:rowId xmlns="" xmlns:a16="http://schemas.microsoft.com/office/drawing/2014/main" val="10006"/>
                  </a:ext>
                </a:extLst>
              </a:tr>
              <a:tr h="343241">
                <a:tc>
                  <a:txBody>
                    <a:bodyPr/>
                    <a:lstStyle/>
                    <a:p>
                      <a:endParaRPr lang="it-IT" dirty="0"/>
                    </a:p>
                  </a:txBody>
                  <a:tcPr/>
                </a:tc>
                <a:tc>
                  <a:txBody>
                    <a:bodyPr/>
                    <a:lstStyle/>
                    <a:p>
                      <a:endParaRPr lang="it-IT" dirty="0"/>
                    </a:p>
                  </a:txBody>
                  <a:tcPr/>
                </a:tc>
                <a:tc>
                  <a:txBody>
                    <a:bodyPr/>
                    <a:lstStyle/>
                    <a:p>
                      <a:endParaRPr lang="it-IT" dirty="0"/>
                    </a:p>
                  </a:txBody>
                  <a:tcPr/>
                </a:tc>
                <a:extLst>
                  <a:ext uri="{0D108BD9-81ED-4DB2-BD59-A6C34878D82A}">
                    <a16:rowId xmlns="" xmlns:a16="http://schemas.microsoft.com/office/drawing/2014/main" val="10007"/>
                  </a:ext>
                </a:extLst>
              </a:tr>
            </a:tbl>
          </a:graphicData>
        </a:graphic>
      </p:graphicFrame>
      <p:sp>
        <p:nvSpPr>
          <p:cNvPr id="3" name="Slide Number Placeholder 2"/>
          <p:cNvSpPr>
            <a:spLocks noGrp="1"/>
          </p:cNvSpPr>
          <p:nvPr>
            <p:ph type="sldNum" sz="quarter" idx="12"/>
          </p:nvPr>
        </p:nvSpPr>
        <p:spPr/>
        <p:txBody>
          <a:bodyPr/>
          <a:lstStyle/>
          <a:p>
            <a:pPr>
              <a:defRPr/>
            </a:pPr>
            <a:fld id="{2BB59E6E-B967-488E-B209-8B7FA0D7AF99}" type="slidenum">
              <a:rPr lang="en-GB" smtClean="0"/>
              <a:pPr>
                <a:defRPr/>
              </a:pPr>
              <a:t>52</a:t>
            </a:fld>
            <a:endParaRPr lang="en-GB" dirty="0"/>
          </a:p>
        </p:txBody>
      </p:sp>
    </p:spTree>
    <p:extLst>
      <p:ext uri="{BB962C8B-B14F-4D97-AF65-F5344CB8AC3E}">
        <p14:creationId xmlns:p14="http://schemas.microsoft.com/office/powerpoint/2010/main" val="741558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340769"/>
            <a:ext cx="8229600" cy="648071"/>
          </a:xfrm>
        </p:spPr>
        <p:txBody>
          <a:bodyPr/>
          <a:lstStyle/>
          <a:p>
            <a:r>
              <a:rPr lang="es-ES" altLang="en-US" sz="2800" dirty="0" err="1"/>
              <a:t>From</a:t>
            </a:r>
            <a:r>
              <a:rPr lang="es-ES" altLang="en-US" sz="2800" dirty="0"/>
              <a:t> </a:t>
            </a:r>
            <a:r>
              <a:rPr lang="es-ES" altLang="en-US" sz="2800" dirty="0" err="1"/>
              <a:t>programming</a:t>
            </a:r>
            <a:r>
              <a:rPr lang="es-ES" altLang="en-US" sz="2800" dirty="0"/>
              <a:t> to </a:t>
            </a:r>
            <a:r>
              <a:rPr lang="es-ES" altLang="en-US" sz="2800" dirty="0" err="1"/>
              <a:t>activity</a:t>
            </a:r>
            <a:r>
              <a:rPr lang="es-ES" altLang="en-US" sz="2800" dirty="0"/>
              <a:t> </a:t>
            </a:r>
            <a:r>
              <a:rPr lang="es-ES" altLang="en-US" sz="2800" dirty="0" err="1"/>
              <a:t>start</a:t>
            </a:r>
            <a:endParaRPr lang="en-GB" sz="2800"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770538825"/>
              </p:ext>
            </p:extLst>
          </p:nvPr>
        </p:nvGraphicFramePr>
        <p:xfrm>
          <a:off x="467544" y="1412776"/>
          <a:ext cx="8229601" cy="5183955"/>
        </p:xfrm>
        <a:graphic>
          <a:graphicData uri="http://schemas.openxmlformats.org/drawingml/2006/table">
            <a:tbl>
              <a:tblPr firstRow="1" bandRow="1">
                <a:tableStyleId>{5C22544A-7EE6-4342-B048-85BDC9FD1C3A}</a:tableStyleId>
              </a:tblPr>
              <a:tblGrid>
                <a:gridCol w="3610744">
                  <a:extLst>
                    <a:ext uri="{9D8B030D-6E8A-4147-A177-3AD203B41FA5}">
                      <a16:colId xmlns="" xmlns:a16="http://schemas.microsoft.com/office/drawing/2014/main" val="20000"/>
                    </a:ext>
                  </a:extLst>
                </a:gridCol>
                <a:gridCol w="2592288">
                  <a:extLst>
                    <a:ext uri="{9D8B030D-6E8A-4147-A177-3AD203B41FA5}">
                      <a16:colId xmlns="" xmlns:a16="http://schemas.microsoft.com/office/drawing/2014/main" val="20001"/>
                    </a:ext>
                  </a:extLst>
                </a:gridCol>
                <a:gridCol w="2026569">
                  <a:extLst>
                    <a:ext uri="{9D8B030D-6E8A-4147-A177-3AD203B41FA5}">
                      <a16:colId xmlns="" xmlns:a16="http://schemas.microsoft.com/office/drawing/2014/main" val="20002"/>
                    </a:ext>
                  </a:extLst>
                </a:gridCol>
              </a:tblGrid>
              <a:tr h="384030">
                <a:tc gridSpan="3">
                  <a:txBody>
                    <a:bodyPr/>
                    <a:lstStyle/>
                    <a:p>
                      <a:pPr algn="ctr"/>
                      <a:r>
                        <a:rPr lang="it-IT" dirty="0" smtClean="0">
                          <a:solidFill>
                            <a:schemeClr val="tx1"/>
                          </a:solidFill>
                        </a:rPr>
                        <a:t>6. </a:t>
                      </a:r>
                      <a:r>
                        <a:rPr lang="it-IT" dirty="0" err="1" smtClean="0">
                          <a:solidFill>
                            <a:schemeClr val="tx1"/>
                          </a:solidFill>
                        </a:rPr>
                        <a:t>Timetable</a:t>
                      </a:r>
                      <a:endParaRPr lang="it-IT" dirty="0">
                        <a:solidFill>
                          <a:schemeClr val="tx1"/>
                        </a:solidFill>
                      </a:endParaRPr>
                    </a:p>
                  </a:txBody>
                  <a:tcPr/>
                </a:tc>
                <a:tc hMerge="1">
                  <a:txBody>
                    <a:bodyPr/>
                    <a:lstStyle/>
                    <a:p>
                      <a:endParaRPr lang="it-IT" dirty="0"/>
                    </a:p>
                  </a:txBody>
                  <a:tcPr/>
                </a:tc>
                <a:tc hMerge="1">
                  <a:txBody>
                    <a:bodyPr/>
                    <a:lstStyle/>
                    <a:p>
                      <a:endParaRPr lang="it-IT" dirty="0"/>
                    </a:p>
                  </a:txBody>
                  <a:tcPr/>
                </a:tc>
                <a:extLst>
                  <a:ext uri="{0D108BD9-81ED-4DB2-BD59-A6C34878D82A}">
                    <a16:rowId xmlns="" xmlns:a16="http://schemas.microsoft.com/office/drawing/2014/main" val="10000"/>
                  </a:ext>
                </a:extLst>
              </a:tr>
              <a:tr h="374863">
                <a:tc>
                  <a:txBody>
                    <a:bodyPr/>
                    <a:lstStyle/>
                    <a:p>
                      <a:r>
                        <a:rPr lang="fr-BE" sz="1400" i="1" kern="1200" dirty="0" err="1" smtClean="0">
                          <a:solidFill>
                            <a:srgbClr val="002060"/>
                          </a:solidFill>
                          <a:latin typeface="+mn-lt"/>
                          <a:ea typeface="+mn-ea"/>
                          <a:cs typeface="+mn-cs"/>
                        </a:rPr>
                        <a:t>Proposals</a:t>
                      </a:r>
                      <a:endParaRPr lang="it-IT" sz="1400" i="1" kern="1200" dirty="0">
                        <a:solidFill>
                          <a:srgbClr val="002060"/>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i="1" kern="1200" dirty="0" err="1" smtClean="0">
                          <a:solidFill>
                            <a:srgbClr val="002060"/>
                          </a:solidFill>
                          <a:latin typeface="+mn-lt"/>
                          <a:ea typeface="+mn-ea"/>
                          <a:cs typeface="+mn-cs"/>
                        </a:rPr>
                        <a:t>Member</a:t>
                      </a:r>
                      <a:r>
                        <a:rPr lang="fr-BE" sz="1400" i="1" kern="1200" dirty="0" smtClean="0">
                          <a:solidFill>
                            <a:srgbClr val="002060"/>
                          </a:solidFill>
                          <a:latin typeface="+mn-lt"/>
                          <a:ea typeface="+mn-ea"/>
                          <a:cs typeface="+mn-cs"/>
                        </a:rPr>
                        <a:t> States </a:t>
                      </a:r>
                      <a:endParaRPr lang="it-IT" sz="1400" i="1" kern="1200" dirty="0" smtClean="0">
                        <a:solidFill>
                          <a:srgbClr val="002060"/>
                        </a:solidFill>
                        <a:latin typeface="+mn-lt"/>
                        <a:ea typeface="+mn-ea"/>
                        <a:cs typeface="+mn-cs"/>
                      </a:endParaRPr>
                    </a:p>
                  </a:txBody>
                  <a:tcPr/>
                </a:tc>
                <a:tc>
                  <a:txBody>
                    <a:bodyPr/>
                    <a:lstStyle/>
                    <a:p>
                      <a:r>
                        <a:rPr lang="it-IT" sz="1400" i="1" kern="1200" dirty="0" smtClean="0">
                          <a:solidFill>
                            <a:srgbClr val="002060"/>
                          </a:solidFill>
                          <a:latin typeface="+mn-lt"/>
                          <a:ea typeface="+mn-ea"/>
                          <a:cs typeface="+mn-cs"/>
                        </a:rPr>
                        <a:t>8 weeks</a:t>
                      </a:r>
                      <a:endParaRPr lang="it-IT" sz="1400" i="1" kern="1200" dirty="0">
                        <a:solidFill>
                          <a:srgbClr val="002060"/>
                        </a:solidFill>
                        <a:latin typeface="+mn-lt"/>
                        <a:ea typeface="+mn-ea"/>
                        <a:cs typeface="+mn-cs"/>
                      </a:endParaRPr>
                    </a:p>
                  </a:txBody>
                  <a:tcPr/>
                </a:tc>
                <a:extLst>
                  <a:ext uri="{0D108BD9-81ED-4DB2-BD59-A6C34878D82A}">
                    <a16:rowId xmlns="" xmlns:a16="http://schemas.microsoft.com/office/drawing/2014/main" val="10001"/>
                  </a:ext>
                </a:extLst>
              </a:tr>
              <a:tr h="288759">
                <a:tc>
                  <a:txBody>
                    <a:bodyPr/>
                    <a:lstStyle/>
                    <a:p>
                      <a:r>
                        <a:rPr lang="fr-BE" sz="1400" i="1" dirty="0" err="1" smtClean="0">
                          <a:solidFill>
                            <a:srgbClr val="002060"/>
                          </a:solidFill>
                        </a:rPr>
                        <a:t>Selection</a:t>
                      </a:r>
                      <a:r>
                        <a:rPr lang="fr-BE" sz="1400" i="1" dirty="0" smtClean="0">
                          <a:solidFill>
                            <a:srgbClr val="002060"/>
                          </a:solidFill>
                        </a:rPr>
                        <a:t> meeting</a:t>
                      </a:r>
                      <a:endParaRPr lang="it-IT" sz="1400" i="1"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i="1" dirty="0" smtClean="0">
                          <a:solidFill>
                            <a:srgbClr val="002060"/>
                          </a:solidFill>
                        </a:rPr>
                        <a:t>PC by consensus</a:t>
                      </a:r>
                      <a:endParaRPr lang="it-IT" sz="1400" i="1" dirty="0" smtClean="0">
                        <a:solidFill>
                          <a:srgbClr val="002060"/>
                        </a:solidFill>
                      </a:endParaRPr>
                    </a:p>
                    <a:p>
                      <a:endParaRPr lang="it-IT" sz="1400" i="1" dirty="0">
                        <a:solidFill>
                          <a:srgbClr val="002060"/>
                        </a:solidFill>
                      </a:endParaRPr>
                    </a:p>
                  </a:txBody>
                  <a:tcPr/>
                </a:tc>
                <a:tc>
                  <a:txBody>
                    <a:bodyPr/>
                    <a:lstStyle/>
                    <a:p>
                      <a:r>
                        <a:rPr lang="it-IT" sz="1400" i="1" dirty="0" smtClean="0">
                          <a:solidFill>
                            <a:srgbClr val="002060"/>
                          </a:solidFill>
                        </a:rPr>
                        <a:t>2 weeks</a:t>
                      </a:r>
                      <a:endParaRPr lang="it-IT" sz="1400" i="1" dirty="0">
                        <a:solidFill>
                          <a:srgbClr val="002060"/>
                        </a:solidFill>
                      </a:endParaRPr>
                    </a:p>
                  </a:txBody>
                  <a:tcPr/>
                </a:tc>
                <a:extLst>
                  <a:ext uri="{0D108BD9-81ED-4DB2-BD59-A6C34878D82A}">
                    <a16:rowId xmlns="" xmlns:a16="http://schemas.microsoft.com/office/drawing/2014/main" val="10002"/>
                  </a:ext>
                </a:extLst>
              </a:tr>
              <a:tr h="346663">
                <a:tc>
                  <a:txBody>
                    <a:bodyPr/>
                    <a:lstStyle/>
                    <a:p>
                      <a:r>
                        <a:rPr lang="fr-BE" sz="1400" i="1" dirty="0" smtClean="0">
                          <a:solidFill>
                            <a:srgbClr val="002060"/>
                          </a:solidFill>
                        </a:rPr>
                        <a:t>Notification of </a:t>
                      </a:r>
                      <a:r>
                        <a:rPr lang="fr-BE" sz="1400" i="1" dirty="0" err="1" smtClean="0">
                          <a:solidFill>
                            <a:srgbClr val="002060"/>
                          </a:solidFill>
                        </a:rPr>
                        <a:t>result</a:t>
                      </a:r>
                      <a:endParaRPr lang="it-IT" sz="1400" i="1" dirty="0">
                        <a:solidFill>
                          <a:srgbClr val="002060"/>
                        </a:solidFill>
                      </a:endParaRPr>
                    </a:p>
                  </a:txBody>
                  <a:tcPr/>
                </a:tc>
                <a:tc>
                  <a:txBody>
                    <a:bodyPr/>
                    <a:lstStyle/>
                    <a:p>
                      <a:r>
                        <a:rPr lang="it-IT" sz="1400" i="1" dirty="0" smtClean="0">
                          <a:solidFill>
                            <a:srgbClr val="002060"/>
                          </a:solidFill>
                        </a:rPr>
                        <a:t>Contracting Authorithy</a:t>
                      </a:r>
                      <a:endParaRPr lang="it-IT" sz="1400" i="1"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i="1" dirty="0" smtClean="0">
                          <a:solidFill>
                            <a:srgbClr val="002060"/>
                          </a:solidFill>
                        </a:rPr>
                        <a:t>2 weeks</a:t>
                      </a:r>
                    </a:p>
                    <a:p>
                      <a:endParaRPr lang="it-IT" sz="1400" i="1" dirty="0">
                        <a:solidFill>
                          <a:srgbClr val="002060"/>
                        </a:solidFill>
                      </a:endParaRPr>
                    </a:p>
                  </a:txBody>
                  <a:tcPr/>
                </a:tc>
                <a:extLst>
                  <a:ext uri="{0D108BD9-81ED-4DB2-BD59-A6C34878D82A}">
                    <a16:rowId xmlns="" xmlns:a16="http://schemas.microsoft.com/office/drawing/2014/main" val="10003"/>
                  </a:ext>
                </a:extLst>
              </a:tr>
              <a:tr h="1229123">
                <a:tc>
                  <a:txBody>
                    <a:bodyPr/>
                    <a:lstStyle/>
                    <a:p>
                      <a:r>
                        <a:rPr lang="it-IT" sz="1400" i="1" dirty="0" err="1" smtClean="0">
                          <a:solidFill>
                            <a:srgbClr val="002060"/>
                          </a:solidFill>
                        </a:rPr>
                        <a:t>Preparation</a:t>
                      </a:r>
                      <a:r>
                        <a:rPr lang="it-IT" sz="1400" i="1" baseline="0" dirty="0" smtClean="0">
                          <a:solidFill>
                            <a:srgbClr val="002060"/>
                          </a:solidFill>
                        </a:rPr>
                        <a:t> of the </a:t>
                      </a:r>
                      <a:r>
                        <a:rPr lang="it-IT" sz="1400" i="1" baseline="0" dirty="0" err="1" smtClean="0">
                          <a:solidFill>
                            <a:srgbClr val="002060"/>
                          </a:solidFill>
                        </a:rPr>
                        <a:t>contract</a:t>
                      </a:r>
                      <a:r>
                        <a:rPr lang="it-IT" sz="1400" i="1" baseline="0" dirty="0" smtClean="0">
                          <a:solidFill>
                            <a:srgbClr val="002060"/>
                          </a:solidFill>
                        </a:rPr>
                        <a:t> file, </a:t>
                      </a:r>
                      <a:r>
                        <a:rPr lang="it-IT" sz="1400" i="1" baseline="0" dirty="0" err="1" smtClean="0">
                          <a:solidFill>
                            <a:srgbClr val="002060"/>
                          </a:solidFill>
                        </a:rPr>
                        <a:t>filling</a:t>
                      </a:r>
                      <a:r>
                        <a:rPr lang="it-IT" sz="1400" i="1" baseline="0" dirty="0" smtClean="0">
                          <a:solidFill>
                            <a:srgbClr val="002060"/>
                          </a:solidFill>
                        </a:rPr>
                        <a:t> the </a:t>
                      </a:r>
                      <a:r>
                        <a:rPr lang="it-IT" sz="1400" i="1" baseline="0" dirty="0" err="1" smtClean="0">
                          <a:solidFill>
                            <a:srgbClr val="002060"/>
                          </a:solidFill>
                        </a:rPr>
                        <a:t>templates</a:t>
                      </a:r>
                      <a:r>
                        <a:rPr lang="it-IT" sz="1400" i="1" baseline="0" dirty="0" smtClean="0">
                          <a:solidFill>
                            <a:srgbClr val="002060"/>
                          </a:solidFill>
                        </a:rPr>
                        <a:t> </a:t>
                      </a:r>
                      <a:r>
                        <a:rPr lang="it-IT" sz="1400" i="1" baseline="0" dirty="0" err="1" smtClean="0">
                          <a:solidFill>
                            <a:srgbClr val="002060"/>
                          </a:solidFill>
                        </a:rPr>
                        <a:t>listed</a:t>
                      </a:r>
                      <a:r>
                        <a:rPr lang="it-IT" sz="1400" i="1" baseline="0" dirty="0" smtClean="0">
                          <a:solidFill>
                            <a:srgbClr val="002060"/>
                          </a:solidFill>
                        </a:rPr>
                        <a:t> in 3.1.1.</a:t>
                      </a:r>
                      <a:endParaRPr lang="it-IT" sz="1400" i="1" dirty="0">
                        <a:solidFill>
                          <a:srgbClr val="00206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i="1" dirty="0" err="1" smtClean="0">
                          <a:solidFill>
                            <a:srgbClr val="002060"/>
                          </a:solidFill>
                        </a:rPr>
                        <a:t>Contracting</a:t>
                      </a:r>
                      <a:r>
                        <a:rPr lang="it-IT" sz="1400" i="1" dirty="0" smtClean="0">
                          <a:solidFill>
                            <a:srgbClr val="002060"/>
                          </a:solidFill>
                        </a:rPr>
                        <a:t> </a:t>
                      </a:r>
                      <a:r>
                        <a:rPr lang="it-IT" sz="1400" i="1" dirty="0" err="1" smtClean="0">
                          <a:solidFill>
                            <a:srgbClr val="002060"/>
                          </a:solidFill>
                        </a:rPr>
                        <a:t>Authorithy</a:t>
                      </a:r>
                      <a:endParaRPr lang="it-IT" sz="1400" i="1" dirty="0" smtClean="0">
                        <a:solidFill>
                          <a:srgbClr val="002060"/>
                        </a:solidFill>
                      </a:endParaRPr>
                    </a:p>
                    <a:p>
                      <a:endParaRPr lang="it-IT" sz="1400" i="1" dirty="0">
                        <a:solidFill>
                          <a:srgbClr val="00206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i="1" dirty="0" smtClean="0">
                          <a:solidFill>
                            <a:srgbClr val="002060"/>
                          </a:solidFill>
                        </a:rPr>
                        <a:t>In </a:t>
                      </a:r>
                      <a:r>
                        <a:rPr lang="it-IT" sz="1400" i="1" dirty="0" err="1" smtClean="0">
                          <a:solidFill>
                            <a:srgbClr val="002060"/>
                          </a:solidFill>
                        </a:rPr>
                        <a:t>max</a:t>
                      </a:r>
                      <a:r>
                        <a:rPr lang="it-IT" sz="1400" i="1" dirty="0" smtClean="0">
                          <a:solidFill>
                            <a:srgbClr val="002060"/>
                          </a:solidFill>
                        </a:rPr>
                        <a:t> 12 weeks – </a:t>
                      </a:r>
                      <a:r>
                        <a:rPr lang="it-IT" sz="1400" i="1" dirty="0" err="1" smtClean="0">
                          <a:solidFill>
                            <a:srgbClr val="002060"/>
                          </a:solidFill>
                        </a:rPr>
                        <a:t>below</a:t>
                      </a:r>
                      <a:r>
                        <a:rPr lang="it-IT" sz="1400" i="1" dirty="0" smtClean="0">
                          <a:solidFill>
                            <a:srgbClr val="002060"/>
                          </a:solidFill>
                        </a:rPr>
                        <a:t> in</a:t>
                      </a:r>
                      <a:r>
                        <a:rPr lang="it-IT" sz="1400" i="1" baseline="0" dirty="0" smtClean="0">
                          <a:solidFill>
                            <a:srgbClr val="002060"/>
                          </a:solidFill>
                        </a:rPr>
                        <a:t> "</a:t>
                      </a:r>
                      <a:r>
                        <a:rPr lang="it-IT" sz="1400" i="1" baseline="0" dirty="0" err="1" smtClean="0">
                          <a:solidFill>
                            <a:srgbClr val="002060"/>
                          </a:solidFill>
                        </a:rPr>
                        <a:t>clear</a:t>
                      </a:r>
                      <a:r>
                        <a:rPr lang="it-IT" sz="1400" i="1" baseline="0" dirty="0" smtClean="0">
                          <a:solidFill>
                            <a:srgbClr val="002060"/>
                          </a:solidFill>
                        </a:rPr>
                        <a:t> blue" </a:t>
                      </a:r>
                      <a:r>
                        <a:rPr lang="it-IT" sz="1400" i="1" baseline="0" dirty="0" err="1" smtClean="0">
                          <a:solidFill>
                            <a:srgbClr val="002060"/>
                          </a:solidFill>
                        </a:rPr>
                        <a:t>is</a:t>
                      </a:r>
                      <a:r>
                        <a:rPr lang="it-IT" sz="1400" i="1" baseline="0" dirty="0" smtClean="0">
                          <a:solidFill>
                            <a:srgbClr val="002060"/>
                          </a:solidFill>
                        </a:rPr>
                        <a:t> ONLY </a:t>
                      </a:r>
                      <a:r>
                        <a:rPr lang="it-IT" sz="1400" i="1" baseline="0" dirty="0" err="1" smtClean="0">
                          <a:solidFill>
                            <a:srgbClr val="002060"/>
                          </a:solidFill>
                        </a:rPr>
                        <a:t>advice</a:t>
                      </a:r>
                      <a:r>
                        <a:rPr lang="it-IT" sz="1400" i="1" baseline="0" dirty="0" smtClean="0">
                          <a:solidFill>
                            <a:srgbClr val="002060"/>
                          </a:solidFill>
                        </a:rPr>
                        <a:t> on </a:t>
                      </a:r>
                      <a:r>
                        <a:rPr lang="it-IT" sz="1400" i="1" baseline="0" dirty="0" err="1" smtClean="0">
                          <a:solidFill>
                            <a:srgbClr val="002060"/>
                          </a:solidFill>
                        </a:rPr>
                        <a:t>how</a:t>
                      </a:r>
                      <a:r>
                        <a:rPr lang="it-IT" sz="1400" i="1" baseline="0" dirty="0" smtClean="0">
                          <a:solidFill>
                            <a:srgbClr val="002060"/>
                          </a:solidFill>
                        </a:rPr>
                        <a:t> </a:t>
                      </a:r>
                      <a:r>
                        <a:rPr lang="it-IT" sz="1400" i="1" dirty="0" smtClean="0">
                          <a:solidFill>
                            <a:srgbClr val="002060"/>
                          </a:solidFill>
                        </a:rPr>
                        <a:t>the 12 weeks </a:t>
                      </a:r>
                      <a:r>
                        <a:rPr lang="it-IT" sz="1400" i="1" dirty="0" err="1" smtClean="0">
                          <a:solidFill>
                            <a:srgbClr val="002060"/>
                          </a:solidFill>
                        </a:rPr>
                        <a:t>could</a:t>
                      </a:r>
                      <a:r>
                        <a:rPr lang="it-IT" sz="1400" i="1" dirty="0" smtClean="0">
                          <a:solidFill>
                            <a:srgbClr val="002060"/>
                          </a:solidFill>
                        </a:rPr>
                        <a:t> be </a:t>
                      </a:r>
                      <a:r>
                        <a:rPr lang="it-IT" sz="1400" i="1" dirty="0" err="1" smtClean="0">
                          <a:solidFill>
                            <a:srgbClr val="002060"/>
                          </a:solidFill>
                        </a:rPr>
                        <a:t>planned</a:t>
                      </a:r>
                      <a:endParaRPr lang="it-IT" sz="1400" i="1" dirty="0" smtClean="0">
                        <a:solidFill>
                          <a:srgbClr val="002060"/>
                        </a:solidFill>
                      </a:endParaRPr>
                    </a:p>
                    <a:p>
                      <a:endParaRPr lang="it-IT" sz="1400" i="1" dirty="0">
                        <a:solidFill>
                          <a:srgbClr val="002060"/>
                        </a:solidFill>
                      </a:endParaRPr>
                    </a:p>
                  </a:txBody>
                  <a:tcPr/>
                </a:tc>
                <a:extLst>
                  <a:ext uri="{0D108BD9-81ED-4DB2-BD59-A6C34878D82A}">
                    <a16:rowId xmlns="" xmlns:a16="http://schemas.microsoft.com/office/drawing/2014/main" val="10004"/>
                  </a:ext>
                </a:extLst>
              </a:tr>
              <a:tr h="5776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000" i="1" dirty="0" smtClean="0">
                          <a:solidFill>
                            <a:srgbClr val="3166CF"/>
                          </a:solidFill>
                        </a:rPr>
                        <a:t>-</a:t>
                      </a:r>
                      <a:r>
                        <a:rPr lang="it-IT" sz="1000" i="1" dirty="0" err="1" smtClean="0">
                          <a:solidFill>
                            <a:srgbClr val="3166CF"/>
                          </a:solidFill>
                        </a:rPr>
                        <a:t>Requests</a:t>
                      </a:r>
                      <a:r>
                        <a:rPr lang="it-IT" sz="1000" i="1" baseline="0" dirty="0" smtClean="0">
                          <a:solidFill>
                            <a:srgbClr val="3166CF"/>
                          </a:solidFill>
                        </a:rPr>
                        <a:t> </a:t>
                      </a:r>
                      <a:r>
                        <a:rPr lang="it-IT" sz="1000" i="1" dirty="0" smtClean="0">
                          <a:solidFill>
                            <a:srgbClr val="3166CF"/>
                          </a:solidFill>
                        </a:rPr>
                        <a:t>the CV of the BC PL,</a:t>
                      </a:r>
                      <a:r>
                        <a:rPr lang="it-IT" sz="1000" i="1" baseline="0" dirty="0" smtClean="0">
                          <a:solidFill>
                            <a:srgbClr val="3166CF"/>
                          </a:solidFill>
                        </a:rPr>
                        <a:t> </a:t>
                      </a:r>
                      <a:r>
                        <a:rPr lang="it-IT" sz="1000" i="1" dirty="0" smtClean="0">
                          <a:solidFill>
                            <a:srgbClr val="3166CF"/>
                          </a:solidFill>
                        </a:rPr>
                        <a:t>RTA </a:t>
                      </a:r>
                      <a:r>
                        <a:rPr lang="it-IT" sz="1000" i="1" dirty="0" err="1" smtClean="0">
                          <a:solidFill>
                            <a:srgbClr val="3166CF"/>
                          </a:solidFill>
                        </a:rPr>
                        <a:t>counterpart</a:t>
                      </a:r>
                      <a:r>
                        <a:rPr lang="it-IT" sz="1000" i="1" dirty="0" smtClean="0">
                          <a:solidFill>
                            <a:srgbClr val="3166CF"/>
                          </a:solidFill>
                        </a:rPr>
                        <a:t>,  </a:t>
                      </a:r>
                      <a:r>
                        <a:rPr lang="it-IT" sz="1000" i="1" dirty="0" err="1" smtClean="0">
                          <a:solidFill>
                            <a:srgbClr val="3166CF"/>
                          </a:solidFill>
                        </a:rPr>
                        <a:t>names</a:t>
                      </a:r>
                      <a:r>
                        <a:rPr lang="it-IT" sz="1000" i="1" dirty="0" smtClean="0">
                          <a:solidFill>
                            <a:srgbClr val="3166CF"/>
                          </a:solidFill>
                        </a:rPr>
                        <a:t> and </a:t>
                      </a:r>
                      <a:r>
                        <a:rPr lang="it-IT" sz="1000" i="1" dirty="0" err="1" smtClean="0">
                          <a:solidFill>
                            <a:srgbClr val="3166CF"/>
                          </a:solidFill>
                        </a:rPr>
                        <a:t>function</a:t>
                      </a:r>
                      <a:r>
                        <a:rPr lang="it-IT" sz="1000" i="1" dirty="0" smtClean="0">
                          <a:solidFill>
                            <a:srgbClr val="3166CF"/>
                          </a:solidFill>
                        </a:rPr>
                        <a:t> of Component Leader </a:t>
                      </a:r>
                      <a:r>
                        <a:rPr lang="it-IT" sz="1000" i="1" baseline="0" dirty="0" smtClean="0">
                          <a:solidFill>
                            <a:srgbClr val="3166CF"/>
                          </a:solidFill>
                        </a:rPr>
                        <a:t> </a:t>
                      </a:r>
                      <a:r>
                        <a:rPr lang="it-IT" sz="1000" i="1" baseline="0" dirty="0" err="1" smtClean="0">
                          <a:solidFill>
                            <a:srgbClr val="3166CF"/>
                          </a:solidFill>
                        </a:rPr>
                        <a:t>counterpart</a:t>
                      </a:r>
                      <a:r>
                        <a:rPr lang="it-IT" sz="1000" i="1" baseline="0" dirty="0" smtClean="0">
                          <a:solidFill>
                            <a:srgbClr val="3166CF"/>
                          </a:solidFill>
                        </a:rPr>
                        <a:t>)</a:t>
                      </a:r>
                      <a:endParaRPr lang="it-IT" sz="1000" i="1" dirty="0" smtClean="0">
                        <a:solidFill>
                          <a:srgbClr val="3166CF"/>
                        </a:solidFill>
                      </a:endParaRPr>
                    </a:p>
                    <a:p>
                      <a:endParaRPr lang="it-IT" sz="1000" i="1" dirty="0">
                        <a:solidFill>
                          <a:srgbClr val="3166CF"/>
                        </a:solidFill>
                      </a:endParaRPr>
                    </a:p>
                  </a:txBody>
                  <a:tcPr/>
                </a:tc>
                <a:tc>
                  <a:txBody>
                    <a:bodyPr/>
                    <a:lstStyle/>
                    <a:p>
                      <a:r>
                        <a:rPr lang="it-IT" sz="1000" i="1" kern="1200" dirty="0" smtClean="0">
                          <a:solidFill>
                            <a:srgbClr val="3166CF"/>
                          </a:solidFill>
                          <a:latin typeface="+mn-lt"/>
                          <a:ea typeface="+mn-ea"/>
                          <a:cs typeface="+mn-cs"/>
                        </a:rPr>
                        <a:t>CA</a:t>
                      </a:r>
                      <a:endParaRPr lang="it-IT" sz="1000" i="1" kern="1200" dirty="0">
                        <a:solidFill>
                          <a:srgbClr val="3166CF"/>
                        </a:solidFill>
                        <a:latin typeface="+mn-lt"/>
                        <a:ea typeface="+mn-ea"/>
                        <a:cs typeface="+mn-cs"/>
                      </a:endParaRPr>
                    </a:p>
                  </a:txBody>
                  <a:tcPr/>
                </a:tc>
                <a:tc>
                  <a:txBody>
                    <a:bodyPr/>
                    <a:lstStyle/>
                    <a:p>
                      <a:r>
                        <a:rPr lang="it-IT" sz="1000" i="1" kern="1200" dirty="0" err="1" smtClean="0">
                          <a:solidFill>
                            <a:srgbClr val="3166CF"/>
                          </a:solidFill>
                          <a:latin typeface="+mn-lt"/>
                          <a:ea typeface="+mn-ea"/>
                          <a:cs typeface="+mn-cs"/>
                        </a:rPr>
                        <a:t>Asap</a:t>
                      </a:r>
                      <a:r>
                        <a:rPr lang="it-IT" sz="1000" i="1" kern="1200" dirty="0" smtClean="0">
                          <a:solidFill>
                            <a:srgbClr val="3166CF"/>
                          </a:solidFill>
                          <a:latin typeface="+mn-lt"/>
                          <a:ea typeface="+mn-ea"/>
                          <a:cs typeface="+mn-cs"/>
                        </a:rPr>
                        <a:t> / in Week 1</a:t>
                      </a:r>
                      <a:endParaRPr lang="it-IT" sz="1000" i="1" kern="1200" dirty="0">
                        <a:solidFill>
                          <a:srgbClr val="3166CF"/>
                        </a:solidFill>
                        <a:latin typeface="+mn-lt"/>
                        <a:ea typeface="+mn-ea"/>
                        <a:cs typeface="+mn-cs"/>
                      </a:endParaRPr>
                    </a:p>
                  </a:txBody>
                  <a:tcPr/>
                </a:tc>
                <a:extLst>
                  <a:ext uri="{0D108BD9-81ED-4DB2-BD59-A6C34878D82A}">
                    <a16:rowId xmlns="" xmlns:a16="http://schemas.microsoft.com/office/drawing/2014/main" val="10005"/>
                  </a:ext>
                </a:extLst>
              </a:tr>
              <a:tr h="2955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000" i="1" kern="1200" dirty="0" smtClean="0">
                          <a:solidFill>
                            <a:srgbClr val="3166CF"/>
                          </a:solidFill>
                          <a:latin typeface="+mn-lt"/>
                          <a:ea typeface="+mn-ea"/>
                          <a:cs typeface="+mn-cs"/>
                        </a:rPr>
                        <a:t>- </a:t>
                      </a:r>
                      <a:r>
                        <a:rPr lang="it-IT" sz="1000" i="1" kern="1200" dirty="0" err="1" smtClean="0">
                          <a:solidFill>
                            <a:srgbClr val="3166CF"/>
                          </a:solidFill>
                          <a:latin typeface="+mn-lt"/>
                          <a:ea typeface="+mn-ea"/>
                          <a:cs typeface="+mn-cs"/>
                        </a:rPr>
                        <a:t>Organise</a:t>
                      </a:r>
                      <a:r>
                        <a:rPr lang="it-IT" sz="1000" i="1" kern="1200" dirty="0" smtClean="0">
                          <a:solidFill>
                            <a:srgbClr val="3166CF"/>
                          </a:solidFill>
                          <a:latin typeface="+mn-lt"/>
                          <a:ea typeface="+mn-ea"/>
                          <a:cs typeface="+mn-cs"/>
                        </a:rPr>
                        <a:t> VC with MS PL to </a:t>
                      </a:r>
                      <a:r>
                        <a:rPr lang="it-IT" sz="1000" i="1" kern="1200" dirty="0" err="1" smtClean="0">
                          <a:solidFill>
                            <a:srgbClr val="3166CF"/>
                          </a:solidFill>
                          <a:latin typeface="+mn-lt"/>
                          <a:ea typeface="+mn-ea"/>
                          <a:cs typeface="+mn-cs"/>
                        </a:rPr>
                        <a:t>clarify</a:t>
                      </a:r>
                      <a:r>
                        <a:rPr lang="it-IT" sz="1000" i="1" kern="1200" dirty="0" smtClean="0">
                          <a:solidFill>
                            <a:srgbClr val="3166CF"/>
                          </a:solidFill>
                          <a:latin typeface="+mn-lt"/>
                          <a:ea typeface="+mn-ea"/>
                          <a:cs typeface="+mn-cs"/>
                        </a:rPr>
                        <a:t>: </a:t>
                      </a:r>
                      <a:endParaRPr lang="it-IT" sz="1000" i="1" kern="1200" dirty="0">
                        <a:solidFill>
                          <a:srgbClr val="3166CF"/>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i="1" kern="1200" dirty="0" smtClean="0">
                          <a:solidFill>
                            <a:srgbClr val="3166CF"/>
                          </a:solidFill>
                          <a:latin typeface="+mn-lt"/>
                          <a:ea typeface="+mn-ea"/>
                          <a:cs typeface="+mn-cs"/>
                        </a:rPr>
                        <a:t>CA</a:t>
                      </a:r>
                    </a:p>
                    <a:p>
                      <a:pPr marL="0" algn="l" defTabSz="914400" rtl="0" eaLnBrk="1" latinLnBrk="0" hangingPunct="1"/>
                      <a:endParaRPr lang="it-IT" sz="1000" i="1" kern="1200" dirty="0">
                        <a:solidFill>
                          <a:srgbClr val="3166CF"/>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i="1" kern="1200" dirty="0" err="1" smtClean="0">
                          <a:solidFill>
                            <a:srgbClr val="3166CF"/>
                          </a:solidFill>
                          <a:latin typeface="+mn-lt"/>
                          <a:ea typeface="+mn-ea"/>
                          <a:cs typeface="+mn-cs"/>
                        </a:rPr>
                        <a:t>Asap</a:t>
                      </a:r>
                      <a:r>
                        <a:rPr lang="it-IT" sz="1000" i="1" kern="1200" dirty="0" smtClean="0">
                          <a:solidFill>
                            <a:srgbClr val="3166CF"/>
                          </a:solidFill>
                          <a:latin typeface="+mn-lt"/>
                          <a:ea typeface="+mn-ea"/>
                          <a:cs typeface="+mn-cs"/>
                        </a:rPr>
                        <a:t> / In Week 2</a:t>
                      </a:r>
                    </a:p>
                    <a:p>
                      <a:pPr marL="0" algn="l" defTabSz="914400" rtl="0" eaLnBrk="1" latinLnBrk="0" hangingPunct="1"/>
                      <a:endParaRPr lang="it-IT" sz="1000" i="1" kern="1200" dirty="0">
                        <a:solidFill>
                          <a:srgbClr val="3166CF"/>
                        </a:solidFill>
                        <a:latin typeface="+mn-lt"/>
                        <a:ea typeface="+mn-ea"/>
                        <a:cs typeface="+mn-cs"/>
                      </a:endParaRPr>
                    </a:p>
                  </a:txBody>
                  <a:tcPr/>
                </a:tc>
                <a:extLst>
                  <a:ext uri="{0D108BD9-81ED-4DB2-BD59-A6C34878D82A}">
                    <a16:rowId xmlns="" xmlns:a16="http://schemas.microsoft.com/office/drawing/2014/main" val="10006"/>
                  </a:ext>
                </a:extLst>
              </a:tr>
              <a:tr h="480038">
                <a:tc>
                  <a:txBody>
                    <a:bodyPr/>
                    <a:lstStyle/>
                    <a:p>
                      <a:pPr marL="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1" kern="1200" dirty="0" smtClean="0">
                          <a:solidFill>
                            <a:srgbClr val="3166CF"/>
                          </a:solidFill>
                          <a:latin typeface="+mn-lt"/>
                          <a:ea typeface="+mn-ea"/>
                          <a:cs typeface="+mn-cs"/>
                        </a:rPr>
                        <a:t>the accountancy statement on the compensation of costs related to the RTA</a:t>
                      </a:r>
                      <a:endParaRPr lang="it-IT" sz="1000" i="1" kern="1200" dirty="0">
                        <a:solidFill>
                          <a:srgbClr val="3166CF"/>
                        </a:solidFill>
                        <a:latin typeface="+mn-lt"/>
                        <a:ea typeface="+mn-ea"/>
                        <a:cs typeface="+mn-cs"/>
                      </a:endParaRPr>
                    </a:p>
                  </a:txBody>
                  <a:tcPr/>
                </a:tc>
                <a:tc>
                  <a:txBody>
                    <a:bodyPr/>
                    <a:lstStyle/>
                    <a:p>
                      <a:endParaRPr lang="it-IT" sz="1000" i="1" dirty="0">
                        <a:solidFill>
                          <a:srgbClr val="002060"/>
                        </a:solidFill>
                      </a:endParaRPr>
                    </a:p>
                  </a:txBody>
                  <a:tcPr/>
                </a:tc>
                <a:tc>
                  <a:txBody>
                    <a:bodyPr/>
                    <a:lstStyle/>
                    <a:p>
                      <a:endParaRPr lang="it-IT" sz="1000" i="1" dirty="0">
                        <a:solidFill>
                          <a:srgbClr val="002060"/>
                        </a:solidFill>
                      </a:endParaRPr>
                    </a:p>
                  </a:txBody>
                  <a:tcPr/>
                </a:tc>
                <a:extLst>
                  <a:ext uri="{0D108BD9-81ED-4DB2-BD59-A6C34878D82A}">
                    <a16:rowId xmlns="" xmlns:a16="http://schemas.microsoft.com/office/drawing/2014/main" val="10007"/>
                  </a:ext>
                </a:extLst>
              </a:tr>
              <a:tr h="439824">
                <a:tc>
                  <a:txBody>
                    <a:bodyPr/>
                    <a:lstStyle/>
                    <a:p>
                      <a:pPr marL="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1" kern="1200" dirty="0" smtClean="0">
                          <a:solidFill>
                            <a:srgbClr val="3166CF"/>
                          </a:solidFill>
                          <a:latin typeface="+mn-lt"/>
                          <a:ea typeface="+mn-ea"/>
                          <a:cs typeface="+mn-cs"/>
                        </a:rPr>
                        <a:t>RTA  situation (alone or with family)</a:t>
                      </a:r>
                      <a:endParaRPr lang="it-IT" sz="1000" i="1" kern="1200" dirty="0" smtClean="0">
                        <a:solidFill>
                          <a:srgbClr val="3166CF"/>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000" i="1" kern="1200" dirty="0">
                        <a:solidFill>
                          <a:srgbClr val="FF0000"/>
                        </a:solidFill>
                        <a:latin typeface="+mn-lt"/>
                        <a:ea typeface="+mn-ea"/>
                        <a:cs typeface="+mn-cs"/>
                      </a:endParaRPr>
                    </a:p>
                  </a:txBody>
                  <a:tcPr/>
                </a:tc>
                <a:tc>
                  <a:txBody>
                    <a:bodyPr/>
                    <a:lstStyle/>
                    <a:p>
                      <a:endParaRPr lang="it-IT" sz="1000" i="1" dirty="0">
                        <a:solidFill>
                          <a:srgbClr val="002060"/>
                        </a:solidFill>
                      </a:endParaRPr>
                    </a:p>
                  </a:txBody>
                  <a:tcPr/>
                </a:tc>
                <a:tc>
                  <a:txBody>
                    <a:bodyPr/>
                    <a:lstStyle/>
                    <a:p>
                      <a:endParaRPr lang="it-IT" sz="1000" i="1" dirty="0">
                        <a:solidFill>
                          <a:srgbClr val="002060"/>
                        </a:solidFill>
                      </a:endParaRPr>
                    </a:p>
                  </a:txBody>
                  <a:tcPr/>
                </a:tc>
                <a:extLst>
                  <a:ext uri="{0D108BD9-81ED-4DB2-BD59-A6C34878D82A}">
                    <a16:rowId xmlns="" xmlns:a16="http://schemas.microsoft.com/office/drawing/2014/main" val="10008"/>
                  </a:ext>
                </a:extLst>
              </a:tr>
            </a:tbl>
          </a:graphicData>
        </a:graphic>
      </p:graphicFrame>
      <p:sp>
        <p:nvSpPr>
          <p:cNvPr id="3" name="Slide Number Placeholder 2"/>
          <p:cNvSpPr>
            <a:spLocks noGrp="1"/>
          </p:cNvSpPr>
          <p:nvPr>
            <p:ph type="sldNum" sz="quarter" idx="12"/>
          </p:nvPr>
        </p:nvSpPr>
        <p:spPr/>
        <p:txBody>
          <a:bodyPr/>
          <a:lstStyle/>
          <a:p>
            <a:pPr>
              <a:defRPr/>
            </a:pPr>
            <a:fld id="{2BB59E6E-B967-488E-B209-8B7FA0D7AF99}" type="slidenum">
              <a:rPr lang="en-GB" smtClean="0"/>
              <a:pPr>
                <a:defRPr/>
              </a:pPr>
              <a:t>53</a:t>
            </a:fld>
            <a:endParaRPr lang="en-GB" dirty="0"/>
          </a:p>
        </p:txBody>
      </p:sp>
    </p:spTree>
    <p:extLst>
      <p:ext uri="{BB962C8B-B14F-4D97-AF65-F5344CB8AC3E}">
        <p14:creationId xmlns:p14="http://schemas.microsoft.com/office/powerpoint/2010/main" val="1967175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0768"/>
            <a:ext cx="8229600" cy="648071"/>
          </a:xfrm>
        </p:spPr>
        <p:txBody>
          <a:bodyPr/>
          <a:lstStyle/>
          <a:p>
            <a:pPr algn="ctr"/>
            <a:r>
              <a:rPr lang="en-GB" sz="2800" dirty="0" smtClean="0"/>
              <a:t>6. Timetable</a:t>
            </a:r>
            <a:endParaRPr lang="en-GB" sz="2800"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3583325148"/>
              </p:ext>
            </p:extLst>
          </p:nvPr>
        </p:nvGraphicFramePr>
        <p:xfrm>
          <a:off x="457200" y="2132856"/>
          <a:ext cx="8229601" cy="3520016"/>
        </p:xfrm>
        <a:graphic>
          <a:graphicData uri="http://schemas.openxmlformats.org/drawingml/2006/table">
            <a:tbl>
              <a:tblPr firstRow="1" bandRow="1">
                <a:tableStyleId>{5C22544A-7EE6-4342-B048-85BDC9FD1C3A}</a:tableStyleId>
              </a:tblPr>
              <a:tblGrid>
                <a:gridCol w="3610744">
                  <a:extLst>
                    <a:ext uri="{9D8B030D-6E8A-4147-A177-3AD203B41FA5}">
                      <a16:colId xmlns="" xmlns:a16="http://schemas.microsoft.com/office/drawing/2014/main" val="20000"/>
                    </a:ext>
                  </a:extLst>
                </a:gridCol>
                <a:gridCol w="2592288">
                  <a:extLst>
                    <a:ext uri="{9D8B030D-6E8A-4147-A177-3AD203B41FA5}">
                      <a16:colId xmlns="" xmlns:a16="http://schemas.microsoft.com/office/drawing/2014/main" val="20001"/>
                    </a:ext>
                  </a:extLst>
                </a:gridCol>
                <a:gridCol w="2026569">
                  <a:extLst>
                    <a:ext uri="{9D8B030D-6E8A-4147-A177-3AD203B41FA5}">
                      <a16:colId xmlns="" xmlns:a16="http://schemas.microsoft.com/office/drawing/2014/main" val="20002"/>
                    </a:ext>
                  </a:extLst>
                </a:gridCol>
              </a:tblGrid>
              <a:tr h="385723">
                <a:tc>
                  <a:txBody>
                    <a:bodyPr/>
                    <a:lstStyle/>
                    <a:p>
                      <a:r>
                        <a:rPr lang="it-IT" dirty="0" smtClean="0"/>
                        <a:t>Activity</a:t>
                      </a:r>
                      <a:endParaRPr lang="it-IT" dirty="0"/>
                    </a:p>
                  </a:txBody>
                  <a:tcPr/>
                </a:tc>
                <a:tc>
                  <a:txBody>
                    <a:bodyPr/>
                    <a:lstStyle/>
                    <a:p>
                      <a:r>
                        <a:rPr lang="it-IT" dirty="0" smtClean="0"/>
                        <a:t>Actors</a:t>
                      </a:r>
                      <a:endParaRPr lang="it-IT" dirty="0"/>
                    </a:p>
                  </a:txBody>
                  <a:tcPr/>
                </a:tc>
                <a:tc>
                  <a:txBody>
                    <a:bodyPr/>
                    <a:lstStyle/>
                    <a:p>
                      <a:r>
                        <a:rPr lang="it-IT" dirty="0" err="1" smtClean="0"/>
                        <a:t>Timeline</a:t>
                      </a:r>
                      <a:endParaRPr lang="it-IT" dirty="0"/>
                    </a:p>
                  </a:txBody>
                  <a:tcPr/>
                </a:tc>
                <a:extLst>
                  <a:ext uri="{0D108BD9-81ED-4DB2-BD59-A6C34878D82A}">
                    <a16:rowId xmlns="" xmlns:a16="http://schemas.microsoft.com/office/drawing/2014/main" val="10000"/>
                  </a:ext>
                </a:extLst>
              </a:tr>
              <a:tr h="376517">
                <a:tc>
                  <a:txBody>
                    <a:bodyPr/>
                    <a:lstStyle/>
                    <a:p>
                      <a:pPr marL="171450" indent="-171450" algn="l" defTabSz="914400" rtl="0" eaLnBrk="1" latinLnBrk="0" hangingPunct="1">
                        <a:buFont typeface="Arial" panose="020B0604020202020204" pitchFamily="34" charset="0"/>
                        <a:buChar char="•"/>
                      </a:pPr>
                      <a:r>
                        <a:rPr lang="en-GB" sz="1000" i="1" kern="1200" dirty="0" smtClean="0">
                          <a:solidFill>
                            <a:srgbClr val="3166CF"/>
                          </a:solidFill>
                          <a:latin typeface="+mn-lt"/>
                          <a:ea typeface="+mn-ea"/>
                          <a:cs typeface="+mn-cs"/>
                        </a:rPr>
                        <a:t>travel itineraries of the PL, RTA and Short Term experts (who requests 3 offers)</a:t>
                      </a:r>
                      <a:endParaRPr lang="it-IT" sz="1000" i="1" kern="1200" dirty="0">
                        <a:solidFill>
                          <a:srgbClr val="3166CF"/>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1400" i="1" kern="1200" dirty="0" smtClean="0">
                        <a:solidFill>
                          <a:srgbClr val="3166CF"/>
                        </a:solidFill>
                        <a:latin typeface="+mn-lt"/>
                        <a:ea typeface="+mn-ea"/>
                        <a:cs typeface="+mn-cs"/>
                      </a:endParaRPr>
                    </a:p>
                  </a:txBody>
                  <a:tcPr/>
                </a:tc>
                <a:tc>
                  <a:txBody>
                    <a:bodyPr/>
                    <a:lstStyle/>
                    <a:p>
                      <a:endParaRPr lang="it-IT" sz="1400" i="1" kern="1200" dirty="0">
                        <a:solidFill>
                          <a:srgbClr val="3166CF"/>
                        </a:solidFill>
                        <a:latin typeface="+mn-lt"/>
                        <a:ea typeface="+mn-ea"/>
                        <a:cs typeface="+mn-cs"/>
                      </a:endParaRPr>
                    </a:p>
                  </a:txBody>
                  <a:tcPr/>
                </a:tc>
                <a:extLst>
                  <a:ext uri="{0D108BD9-81ED-4DB2-BD59-A6C34878D82A}">
                    <a16:rowId xmlns="" xmlns:a16="http://schemas.microsoft.com/office/drawing/2014/main" val="10001"/>
                  </a:ext>
                </a:extLst>
              </a:tr>
              <a:tr h="482154">
                <a:tc>
                  <a:txBody>
                    <a:bodyPr/>
                    <a:lstStyle/>
                    <a:p>
                      <a:pPr marL="171450" indent="-171450" algn="l" defTabSz="914400" rtl="0" eaLnBrk="1" latinLnBrk="0" hangingPunct="1">
                        <a:buFont typeface="Arial" panose="020B0604020202020204" pitchFamily="34" charset="0"/>
                        <a:buChar char="•"/>
                      </a:pPr>
                      <a:r>
                        <a:rPr lang="en-GB" sz="1000" i="1" kern="1200" dirty="0" smtClean="0">
                          <a:solidFill>
                            <a:srgbClr val="3166CF"/>
                          </a:solidFill>
                          <a:latin typeface="+mn-lt"/>
                          <a:ea typeface="+mn-ea"/>
                          <a:cs typeface="+mn-cs"/>
                        </a:rPr>
                        <a:t>indicate the plans for participation of the PL(s), Component Leaders  and staff in the initial work plan</a:t>
                      </a:r>
                      <a:r>
                        <a:rPr lang="en-GB" sz="1000" i="1" kern="1200" baseline="0" dirty="0" smtClean="0">
                          <a:solidFill>
                            <a:srgbClr val="3166CF"/>
                          </a:solidFill>
                          <a:latin typeface="+mn-lt"/>
                          <a:ea typeface="+mn-ea"/>
                          <a:cs typeface="+mn-cs"/>
                        </a:rPr>
                        <a:t> </a:t>
                      </a:r>
                      <a:endParaRPr lang="it-IT" sz="1000" i="1" kern="1200" dirty="0">
                        <a:solidFill>
                          <a:srgbClr val="3166CF"/>
                        </a:solidFill>
                        <a:latin typeface="+mn-lt"/>
                        <a:ea typeface="+mn-ea"/>
                        <a:cs typeface="+mn-cs"/>
                      </a:endParaRPr>
                    </a:p>
                  </a:txBody>
                  <a:tcPr/>
                </a:tc>
                <a:tc>
                  <a:txBody>
                    <a:bodyPr/>
                    <a:lstStyle/>
                    <a:p>
                      <a:endParaRPr lang="it-IT" sz="1400" i="1" dirty="0">
                        <a:solidFill>
                          <a:srgbClr val="3166CF"/>
                        </a:solidFill>
                      </a:endParaRPr>
                    </a:p>
                  </a:txBody>
                  <a:tcPr/>
                </a:tc>
                <a:tc>
                  <a:txBody>
                    <a:bodyPr/>
                    <a:lstStyle/>
                    <a:p>
                      <a:endParaRPr lang="it-IT" sz="1400" i="1" dirty="0">
                        <a:solidFill>
                          <a:srgbClr val="3166CF"/>
                        </a:solidFill>
                      </a:endParaRPr>
                    </a:p>
                  </a:txBody>
                  <a:tcPr/>
                </a:tc>
                <a:extLst>
                  <a:ext uri="{0D108BD9-81ED-4DB2-BD59-A6C34878D82A}">
                    <a16:rowId xmlns="" xmlns:a16="http://schemas.microsoft.com/office/drawing/2014/main" val="10002"/>
                  </a:ext>
                </a:extLst>
              </a:tr>
              <a:tr h="482154">
                <a:tc>
                  <a: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i="1" kern="1200" dirty="0" smtClean="0">
                          <a:solidFill>
                            <a:srgbClr val="3166CF"/>
                          </a:solidFill>
                          <a:latin typeface="+mn-lt"/>
                          <a:ea typeface="+mn-ea"/>
                          <a:cs typeface="+mn-cs"/>
                        </a:rPr>
                        <a:t>indicate the plans for participation of the PLs for communication and visibility activities</a:t>
                      </a:r>
                      <a:endParaRPr lang="en-GB" sz="1000" dirty="0">
                        <a:solidFill>
                          <a:srgbClr val="3166CF"/>
                        </a:solidFill>
                      </a:endParaRPr>
                    </a:p>
                  </a:txBody>
                  <a:tcPr/>
                </a:tc>
                <a:tc>
                  <a:txBody>
                    <a:bodyPr/>
                    <a:lstStyle/>
                    <a:p>
                      <a:endParaRPr lang="it-IT" sz="1400" i="1" dirty="0">
                        <a:solidFill>
                          <a:srgbClr val="3166CF"/>
                        </a:solidFill>
                      </a:endParaRPr>
                    </a:p>
                  </a:txBody>
                  <a:tcPr/>
                </a:tc>
                <a:tc>
                  <a:txBody>
                    <a:bodyPr/>
                    <a:lstStyle/>
                    <a:p>
                      <a:endParaRPr lang="it-IT" sz="1400" i="1" dirty="0">
                        <a:solidFill>
                          <a:srgbClr val="3166CF"/>
                        </a:solidFill>
                      </a:endParaRPr>
                    </a:p>
                  </a:txBody>
                  <a:tcPr/>
                </a:tc>
                <a:extLst>
                  <a:ext uri="{0D108BD9-81ED-4DB2-BD59-A6C34878D82A}">
                    <a16:rowId xmlns="" xmlns:a16="http://schemas.microsoft.com/office/drawing/2014/main" val="10003"/>
                  </a:ext>
                </a:extLst>
              </a:tr>
              <a:tr h="557985">
                <a:tc>
                  <a:txBody>
                    <a:bodyPr/>
                    <a:lstStyle/>
                    <a:p>
                      <a:pPr marL="171450" indent="-171450">
                        <a:buFont typeface="Arial" panose="020B0604020202020204" pitchFamily="34" charset="0"/>
                        <a:buChar char="•"/>
                      </a:pPr>
                      <a:r>
                        <a:rPr lang="en-GB" sz="1000" i="1" kern="1200" dirty="0" smtClean="0">
                          <a:solidFill>
                            <a:srgbClr val="3166CF"/>
                          </a:solidFill>
                          <a:latin typeface="+mn-lt"/>
                          <a:ea typeface="+mn-ea"/>
                          <a:cs typeface="+mn-cs"/>
                        </a:rPr>
                        <a:t>Clarifications related to a general management body (if indicated in the proposal)</a:t>
                      </a:r>
                      <a:endParaRPr lang="it-IT" sz="1000" i="1" kern="1200" dirty="0">
                        <a:solidFill>
                          <a:srgbClr val="3166CF"/>
                        </a:solidFill>
                        <a:latin typeface="+mn-lt"/>
                        <a:ea typeface="+mn-ea"/>
                        <a:cs typeface="+mn-cs"/>
                      </a:endParaRPr>
                    </a:p>
                  </a:txBody>
                  <a:tcPr/>
                </a:tc>
                <a:tc>
                  <a:txBody>
                    <a:bodyPr/>
                    <a:lstStyle/>
                    <a:p>
                      <a:endParaRPr lang="it-IT" sz="1400" i="1" dirty="0">
                        <a:solidFill>
                          <a:srgbClr val="3166CF"/>
                        </a:solidFill>
                      </a:endParaRPr>
                    </a:p>
                  </a:txBody>
                  <a:tcPr/>
                </a:tc>
                <a:tc>
                  <a:txBody>
                    <a:bodyPr/>
                    <a:lstStyle/>
                    <a:p>
                      <a:endParaRPr lang="it-IT" sz="1400" i="1" dirty="0">
                        <a:solidFill>
                          <a:srgbClr val="3166CF"/>
                        </a:solidFill>
                      </a:endParaRPr>
                    </a:p>
                  </a:txBody>
                  <a:tcPr/>
                </a:tc>
                <a:extLst>
                  <a:ext uri="{0D108BD9-81ED-4DB2-BD59-A6C34878D82A}">
                    <a16:rowId xmlns="" xmlns:a16="http://schemas.microsoft.com/office/drawing/2014/main" val="10004"/>
                  </a:ext>
                </a:extLst>
              </a:tr>
              <a:tr h="376517">
                <a:tc>
                  <a:txBody>
                    <a:bodyPr/>
                    <a:lstStyle/>
                    <a:p>
                      <a:pPr marL="171450" indent="-171450" algn="l" defTabSz="914400" rtl="0" eaLnBrk="1" latinLnBrk="0" hangingPunct="1">
                        <a:buFont typeface="Arial" panose="020B0604020202020204" pitchFamily="34" charset="0"/>
                        <a:buChar char="•"/>
                      </a:pPr>
                      <a:r>
                        <a:rPr lang="en-GB" sz="1000" i="1" kern="1200" dirty="0" smtClean="0">
                          <a:solidFill>
                            <a:srgbClr val="3166CF"/>
                          </a:solidFill>
                          <a:latin typeface="+mn-lt"/>
                          <a:ea typeface="+mn-ea"/>
                          <a:cs typeface="+mn-cs"/>
                        </a:rPr>
                        <a:t>entity issuing payment requests (if different  from MS lead entity signing the contract )</a:t>
                      </a:r>
                      <a:endParaRPr lang="it-IT" sz="1000" i="1" kern="1200" dirty="0">
                        <a:solidFill>
                          <a:srgbClr val="3166CF"/>
                        </a:solidFill>
                        <a:latin typeface="+mn-lt"/>
                        <a:ea typeface="+mn-ea"/>
                        <a:cs typeface="+mn-cs"/>
                      </a:endParaRPr>
                    </a:p>
                  </a:txBody>
                  <a:tcPr/>
                </a:tc>
                <a:tc>
                  <a:txBody>
                    <a:bodyPr/>
                    <a:lstStyle/>
                    <a:p>
                      <a:endParaRPr lang="it-IT" sz="1400" i="1" dirty="0">
                        <a:solidFill>
                          <a:srgbClr val="3166CF"/>
                        </a:solidFill>
                      </a:endParaRPr>
                    </a:p>
                  </a:txBody>
                  <a:tcPr/>
                </a:tc>
                <a:tc>
                  <a:txBody>
                    <a:bodyPr/>
                    <a:lstStyle/>
                    <a:p>
                      <a:endParaRPr lang="it-IT" sz="1400" i="1" dirty="0">
                        <a:solidFill>
                          <a:srgbClr val="3166CF"/>
                        </a:solidFill>
                      </a:endParaRPr>
                    </a:p>
                  </a:txBody>
                  <a:tcPr/>
                </a:tc>
                <a:extLst>
                  <a:ext uri="{0D108BD9-81ED-4DB2-BD59-A6C34878D82A}">
                    <a16:rowId xmlns="" xmlns:a16="http://schemas.microsoft.com/office/drawing/2014/main" val="10005"/>
                  </a:ext>
                </a:extLst>
              </a:tr>
              <a:tr h="3765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i="1" dirty="0" err="1" smtClean="0">
                          <a:solidFill>
                            <a:srgbClr val="3166CF"/>
                          </a:solidFill>
                        </a:rPr>
                        <a:t>All</a:t>
                      </a:r>
                      <a:r>
                        <a:rPr lang="it-IT" sz="1400" i="1" dirty="0" smtClean="0">
                          <a:solidFill>
                            <a:srgbClr val="3166CF"/>
                          </a:solidFill>
                        </a:rPr>
                        <a:t> data </a:t>
                      </a:r>
                      <a:r>
                        <a:rPr lang="it-IT" sz="1400" i="1" baseline="0" dirty="0" smtClean="0">
                          <a:solidFill>
                            <a:srgbClr val="3166CF"/>
                          </a:solidFill>
                        </a:rPr>
                        <a:t>from the MS PL to CA</a:t>
                      </a:r>
                      <a:endParaRPr lang="it-IT" sz="1400" i="1" dirty="0">
                        <a:solidFill>
                          <a:srgbClr val="3166CF"/>
                        </a:solidFill>
                      </a:endParaRPr>
                    </a:p>
                  </a:txBody>
                  <a:tcPr/>
                </a:tc>
                <a:tc>
                  <a:txBody>
                    <a:bodyPr/>
                    <a:lstStyle/>
                    <a:p>
                      <a:r>
                        <a:rPr lang="it-IT" sz="1400" i="1" dirty="0" smtClean="0">
                          <a:solidFill>
                            <a:srgbClr val="3166CF"/>
                          </a:solidFill>
                        </a:rPr>
                        <a:t>MS PL</a:t>
                      </a:r>
                      <a:endParaRPr lang="it-IT" sz="1400" i="1" dirty="0">
                        <a:solidFill>
                          <a:srgbClr val="3166CF"/>
                        </a:solidFill>
                      </a:endParaRPr>
                    </a:p>
                  </a:txBody>
                  <a:tcPr/>
                </a:tc>
                <a:tc>
                  <a:txBody>
                    <a:bodyPr/>
                    <a:lstStyle/>
                    <a:p>
                      <a:r>
                        <a:rPr lang="it-IT" sz="1400" i="1" dirty="0" err="1" smtClean="0">
                          <a:solidFill>
                            <a:srgbClr val="3166CF"/>
                          </a:solidFill>
                        </a:rPr>
                        <a:t>Around</a:t>
                      </a:r>
                      <a:r>
                        <a:rPr lang="it-IT" sz="1400" i="1" dirty="0" smtClean="0">
                          <a:solidFill>
                            <a:srgbClr val="3166CF"/>
                          </a:solidFill>
                        </a:rPr>
                        <a:t> week 4</a:t>
                      </a:r>
                      <a:endParaRPr lang="it-IT" sz="1400" i="1" dirty="0">
                        <a:solidFill>
                          <a:srgbClr val="3166CF"/>
                        </a:solidFill>
                      </a:endParaRPr>
                    </a:p>
                  </a:txBody>
                  <a:tcPr/>
                </a:tc>
                <a:extLst>
                  <a:ext uri="{0D108BD9-81ED-4DB2-BD59-A6C34878D82A}">
                    <a16:rowId xmlns="" xmlns:a16="http://schemas.microsoft.com/office/drawing/2014/main" val="10006"/>
                  </a:ext>
                </a:extLst>
              </a:tr>
              <a:tr h="3765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i="1" dirty="0" err="1" smtClean="0">
                          <a:solidFill>
                            <a:srgbClr val="3166CF"/>
                          </a:solidFill>
                        </a:rPr>
                        <a:t>Draft</a:t>
                      </a:r>
                      <a:r>
                        <a:rPr lang="it-IT" sz="1400" i="1" baseline="0" dirty="0" smtClean="0">
                          <a:solidFill>
                            <a:srgbClr val="3166CF"/>
                          </a:solidFill>
                        </a:rPr>
                        <a:t> </a:t>
                      </a:r>
                      <a:r>
                        <a:rPr lang="it-IT" sz="1400" i="1" baseline="0" dirty="0" err="1" smtClean="0">
                          <a:solidFill>
                            <a:srgbClr val="3166CF"/>
                          </a:solidFill>
                        </a:rPr>
                        <a:t>Contract</a:t>
                      </a:r>
                      <a:r>
                        <a:rPr lang="it-IT" sz="1400" i="1" baseline="0" dirty="0" smtClean="0">
                          <a:solidFill>
                            <a:srgbClr val="3166CF"/>
                          </a:solidFill>
                        </a:rPr>
                        <a:t> from CA to MS PL</a:t>
                      </a:r>
                      <a:endParaRPr lang="it-IT" sz="1400" i="1" dirty="0">
                        <a:solidFill>
                          <a:srgbClr val="3166CF"/>
                        </a:solidFill>
                      </a:endParaRPr>
                    </a:p>
                  </a:txBody>
                  <a:tcPr/>
                </a:tc>
                <a:tc>
                  <a:txBody>
                    <a:bodyPr/>
                    <a:lstStyle/>
                    <a:p>
                      <a:r>
                        <a:rPr lang="it-IT" sz="1400" i="1" dirty="0" smtClean="0">
                          <a:solidFill>
                            <a:srgbClr val="3166CF"/>
                          </a:solidFill>
                        </a:rPr>
                        <a:t>CA</a:t>
                      </a:r>
                      <a:endParaRPr lang="it-IT" sz="1400" i="1" dirty="0">
                        <a:solidFill>
                          <a:srgbClr val="3166CF"/>
                        </a:solidFill>
                      </a:endParaRPr>
                    </a:p>
                  </a:txBody>
                  <a:tcPr/>
                </a:tc>
                <a:tc>
                  <a:txBody>
                    <a:bodyPr/>
                    <a:lstStyle/>
                    <a:p>
                      <a:r>
                        <a:rPr lang="it-IT" sz="1400" i="1" dirty="0" err="1" smtClean="0">
                          <a:solidFill>
                            <a:srgbClr val="3166CF"/>
                          </a:solidFill>
                        </a:rPr>
                        <a:t>Around</a:t>
                      </a:r>
                      <a:r>
                        <a:rPr lang="it-IT" sz="1400" i="1" dirty="0" smtClean="0">
                          <a:solidFill>
                            <a:srgbClr val="3166CF"/>
                          </a:solidFill>
                        </a:rPr>
                        <a:t> week 6</a:t>
                      </a:r>
                      <a:endParaRPr lang="it-IT" sz="1400" i="1" dirty="0">
                        <a:solidFill>
                          <a:srgbClr val="3166CF"/>
                        </a:solidFill>
                      </a:endParaRPr>
                    </a:p>
                  </a:txBody>
                  <a:tcPr/>
                </a:tc>
                <a:extLst>
                  <a:ext uri="{0D108BD9-81ED-4DB2-BD59-A6C34878D82A}">
                    <a16:rowId xmlns="" xmlns:a16="http://schemas.microsoft.com/office/drawing/2014/main" val="10007"/>
                  </a:ext>
                </a:extLst>
              </a:tr>
            </a:tbl>
          </a:graphicData>
        </a:graphic>
      </p:graphicFrame>
      <p:sp>
        <p:nvSpPr>
          <p:cNvPr id="3" name="Slide Number Placeholder 2"/>
          <p:cNvSpPr>
            <a:spLocks noGrp="1"/>
          </p:cNvSpPr>
          <p:nvPr>
            <p:ph type="sldNum" sz="quarter" idx="12"/>
          </p:nvPr>
        </p:nvSpPr>
        <p:spPr/>
        <p:txBody>
          <a:bodyPr/>
          <a:lstStyle/>
          <a:p>
            <a:pPr>
              <a:defRPr/>
            </a:pPr>
            <a:fld id="{2BB59E6E-B967-488E-B209-8B7FA0D7AF99}" type="slidenum">
              <a:rPr lang="en-GB" smtClean="0"/>
              <a:pPr>
                <a:defRPr/>
              </a:pPr>
              <a:t>54</a:t>
            </a:fld>
            <a:endParaRPr lang="en-GB" dirty="0"/>
          </a:p>
        </p:txBody>
      </p:sp>
    </p:spTree>
    <p:extLst>
      <p:ext uri="{BB962C8B-B14F-4D97-AF65-F5344CB8AC3E}">
        <p14:creationId xmlns:p14="http://schemas.microsoft.com/office/powerpoint/2010/main" val="2421332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340769"/>
            <a:ext cx="8229600" cy="648071"/>
          </a:xfrm>
        </p:spPr>
        <p:txBody>
          <a:bodyPr/>
          <a:lstStyle/>
          <a:p>
            <a:pPr algn="ctr"/>
            <a:r>
              <a:rPr lang="es-ES" altLang="en-US" sz="2800" dirty="0" smtClean="0"/>
              <a:t>6. </a:t>
            </a:r>
            <a:r>
              <a:rPr lang="es-ES" altLang="en-US" sz="2800" dirty="0" err="1" smtClean="0"/>
              <a:t>Timetable</a:t>
            </a:r>
            <a:endParaRPr lang="en-GB" sz="2800"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3143000678"/>
              </p:ext>
            </p:extLst>
          </p:nvPr>
        </p:nvGraphicFramePr>
        <p:xfrm>
          <a:off x="467544" y="1916832"/>
          <a:ext cx="8229601" cy="4642646"/>
        </p:xfrm>
        <a:graphic>
          <a:graphicData uri="http://schemas.openxmlformats.org/drawingml/2006/table">
            <a:tbl>
              <a:tblPr firstRow="1" bandRow="1">
                <a:tableStyleId>{5C22544A-7EE6-4342-B048-85BDC9FD1C3A}</a:tableStyleId>
              </a:tblPr>
              <a:tblGrid>
                <a:gridCol w="3610744">
                  <a:extLst>
                    <a:ext uri="{9D8B030D-6E8A-4147-A177-3AD203B41FA5}">
                      <a16:colId xmlns="" xmlns:a16="http://schemas.microsoft.com/office/drawing/2014/main" val="20000"/>
                    </a:ext>
                  </a:extLst>
                </a:gridCol>
                <a:gridCol w="2592288">
                  <a:extLst>
                    <a:ext uri="{9D8B030D-6E8A-4147-A177-3AD203B41FA5}">
                      <a16:colId xmlns="" xmlns:a16="http://schemas.microsoft.com/office/drawing/2014/main" val="20001"/>
                    </a:ext>
                  </a:extLst>
                </a:gridCol>
                <a:gridCol w="2026569">
                  <a:extLst>
                    <a:ext uri="{9D8B030D-6E8A-4147-A177-3AD203B41FA5}">
                      <a16:colId xmlns="" xmlns:a16="http://schemas.microsoft.com/office/drawing/2014/main" val="20002"/>
                    </a:ext>
                  </a:extLst>
                </a:gridCol>
              </a:tblGrid>
              <a:tr h="385723">
                <a:tc>
                  <a:txBody>
                    <a:bodyPr/>
                    <a:lstStyle/>
                    <a:p>
                      <a:r>
                        <a:rPr lang="it-IT" dirty="0" smtClean="0"/>
                        <a:t>Activity</a:t>
                      </a:r>
                      <a:endParaRPr lang="it-IT" dirty="0"/>
                    </a:p>
                  </a:txBody>
                  <a:tcPr/>
                </a:tc>
                <a:tc>
                  <a:txBody>
                    <a:bodyPr/>
                    <a:lstStyle/>
                    <a:p>
                      <a:r>
                        <a:rPr lang="it-IT" dirty="0" smtClean="0"/>
                        <a:t>Actors</a:t>
                      </a:r>
                      <a:endParaRPr lang="it-IT" dirty="0"/>
                    </a:p>
                  </a:txBody>
                  <a:tcPr/>
                </a:tc>
                <a:tc>
                  <a:txBody>
                    <a:bodyPr/>
                    <a:lstStyle/>
                    <a:p>
                      <a:r>
                        <a:rPr lang="it-IT" dirty="0" err="1" smtClean="0"/>
                        <a:t>Timeline</a:t>
                      </a:r>
                      <a:endParaRPr lang="it-IT" dirty="0"/>
                    </a:p>
                  </a:txBody>
                  <a:tcPr/>
                </a:tc>
                <a:extLst>
                  <a:ext uri="{0D108BD9-81ED-4DB2-BD59-A6C34878D82A}">
                    <a16:rowId xmlns="" xmlns:a16="http://schemas.microsoft.com/office/drawing/2014/main" val="10000"/>
                  </a:ext>
                </a:extLst>
              </a:tr>
              <a:tr h="3765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i="1" dirty="0" err="1" smtClean="0">
                          <a:solidFill>
                            <a:srgbClr val="3166CF"/>
                          </a:solidFill>
                        </a:rPr>
                        <a:t>Contract</a:t>
                      </a:r>
                      <a:r>
                        <a:rPr lang="it-IT" sz="1400" i="1" dirty="0" smtClean="0">
                          <a:solidFill>
                            <a:srgbClr val="3166CF"/>
                          </a:solidFill>
                        </a:rPr>
                        <a:t> </a:t>
                      </a:r>
                      <a:r>
                        <a:rPr lang="it-IT" sz="1400" i="1" dirty="0" err="1" smtClean="0">
                          <a:solidFill>
                            <a:srgbClr val="3166CF"/>
                          </a:solidFill>
                        </a:rPr>
                        <a:t>originals</a:t>
                      </a:r>
                      <a:r>
                        <a:rPr lang="it-IT" sz="1400" i="1" dirty="0" smtClean="0">
                          <a:solidFill>
                            <a:srgbClr val="3166CF"/>
                          </a:solidFill>
                        </a:rPr>
                        <a:t> </a:t>
                      </a:r>
                      <a:r>
                        <a:rPr lang="it-IT" sz="1400" i="1" dirty="0" err="1" smtClean="0">
                          <a:solidFill>
                            <a:srgbClr val="3166CF"/>
                          </a:solidFill>
                        </a:rPr>
                        <a:t>signed</a:t>
                      </a:r>
                      <a:r>
                        <a:rPr lang="it-IT" sz="1400" i="1" dirty="0" smtClean="0">
                          <a:solidFill>
                            <a:srgbClr val="3166CF"/>
                          </a:solidFill>
                        </a:rPr>
                        <a:t> by MS PL </a:t>
                      </a:r>
                      <a:r>
                        <a:rPr lang="it-IT" sz="1400" i="1" dirty="0" err="1" smtClean="0">
                          <a:solidFill>
                            <a:srgbClr val="3166CF"/>
                          </a:solidFill>
                        </a:rPr>
                        <a:t>sent</a:t>
                      </a:r>
                      <a:r>
                        <a:rPr lang="it-IT" sz="1400" i="1" baseline="0" dirty="0" smtClean="0">
                          <a:solidFill>
                            <a:srgbClr val="3166CF"/>
                          </a:solidFill>
                        </a:rPr>
                        <a:t> to CA</a:t>
                      </a:r>
                      <a:endParaRPr lang="it-IT" sz="1400" i="1" dirty="0">
                        <a:solidFill>
                          <a:srgbClr val="3166CF"/>
                        </a:solidFill>
                      </a:endParaRPr>
                    </a:p>
                  </a:txBody>
                  <a:tcPr/>
                </a:tc>
                <a:tc>
                  <a:txBody>
                    <a:bodyPr/>
                    <a:lstStyle/>
                    <a:p>
                      <a:r>
                        <a:rPr lang="it-IT" sz="1400" i="1" dirty="0" smtClean="0">
                          <a:solidFill>
                            <a:srgbClr val="3166CF"/>
                          </a:solidFill>
                        </a:rPr>
                        <a:t>MS PL</a:t>
                      </a:r>
                      <a:endParaRPr lang="it-IT" sz="1400" i="1" dirty="0">
                        <a:solidFill>
                          <a:srgbClr val="3166CF"/>
                        </a:solidFill>
                      </a:endParaRPr>
                    </a:p>
                  </a:txBody>
                  <a:tcPr/>
                </a:tc>
                <a:tc>
                  <a:txBody>
                    <a:bodyPr/>
                    <a:lstStyle/>
                    <a:p>
                      <a:r>
                        <a:rPr lang="it-IT" sz="1400" i="1" dirty="0" err="1" smtClean="0">
                          <a:solidFill>
                            <a:srgbClr val="3166CF"/>
                          </a:solidFill>
                        </a:rPr>
                        <a:t>Around</a:t>
                      </a:r>
                      <a:r>
                        <a:rPr lang="it-IT" sz="1400" i="1" dirty="0" smtClean="0">
                          <a:solidFill>
                            <a:srgbClr val="3166CF"/>
                          </a:solidFill>
                        </a:rPr>
                        <a:t> week</a:t>
                      </a:r>
                      <a:r>
                        <a:rPr lang="it-IT" sz="1400" i="1" baseline="0" dirty="0" smtClean="0">
                          <a:solidFill>
                            <a:srgbClr val="3166CF"/>
                          </a:solidFill>
                        </a:rPr>
                        <a:t> 8</a:t>
                      </a:r>
                      <a:endParaRPr lang="it-IT" sz="1400" i="1" dirty="0">
                        <a:solidFill>
                          <a:srgbClr val="3166CF"/>
                        </a:solidFill>
                      </a:endParaRPr>
                    </a:p>
                  </a:txBody>
                  <a:tcPr/>
                </a:tc>
                <a:extLst>
                  <a:ext uri="{0D108BD9-81ED-4DB2-BD59-A6C34878D82A}">
                    <a16:rowId xmlns="" xmlns:a16="http://schemas.microsoft.com/office/drawing/2014/main" val="10001"/>
                  </a:ext>
                </a:extLst>
              </a:tr>
              <a:tr h="4821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400" i="1" dirty="0" smtClean="0">
                          <a:solidFill>
                            <a:srgbClr val="3166CF"/>
                          </a:solidFill>
                        </a:rPr>
                        <a:t>Signature of the original contracts by</a:t>
                      </a:r>
                      <a:r>
                        <a:rPr lang="fr-BE" sz="1400" i="1" baseline="0" dirty="0" smtClean="0">
                          <a:solidFill>
                            <a:srgbClr val="3166CF"/>
                          </a:solidFill>
                        </a:rPr>
                        <a:t> the CA , </a:t>
                      </a:r>
                      <a:r>
                        <a:rPr lang="fr-BE" sz="1400" i="1" baseline="0" dirty="0" err="1" smtClean="0">
                          <a:solidFill>
                            <a:srgbClr val="3166CF"/>
                          </a:solidFill>
                        </a:rPr>
                        <a:t>initialised</a:t>
                      </a:r>
                      <a:r>
                        <a:rPr lang="fr-BE" sz="1400" i="1" baseline="0" dirty="0" smtClean="0">
                          <a:solidFill>
                            <a:srgbClr val="3166CF"/>
                          </a:solidFill>
                        </a:rPr>
                        <a:t> </a:t>
                      </a:r>
                      <a:r>
                        <a:rPr lang="fr-BE" sz="1400" i="1" baseline="0" dirty="0" err="1" smtClean="0">
                          <a:solidFill>
                            <a:srgbClr val="3166CF"/>
                          </a:solidFill>
                        </a:rPr>
                        <a:t>Annex</a:t>
                      </a:r>
                      <a:r>
                        <a:rPr lang="fr-BE" sz="1400" i="1" baseline="0" dirty="0" smtClean="0">
                          <a:solidFill>
                            <a:srgbClr val="3166CF"/>
                          </a:solidFill>
                        </a:rPr>
                        <a:t> A1 and A3 by the BC PL</a:t>
                      </a:r>
                      <a:endParaRPr lang="it-IT" sz="1400" i="1" kern="1200" dirty="0" smtClean="0">
                        <a:solidFill>
                          <a:srgbClr val="3166CF"/>
                        </a:solidFill>
                        <a:latin typeface="+mn-lt"/>
                        <a:ea typeface="+mn-ea"/>
                        <a:cs typeface="+mn-cs"/>
                      </a:endParaRPr>
                    </a:p>
                    <a:p>
                      <a:pPr marL="0" algn="l" defTabSz="914400" rtl="0" eaLnBrk="1" latinLnBrk="0" hangingPunct="1"/>
                      <a:endParaRPr lang="it-IT" sz="1200" i="1" kern="1200" dirty="0">
                        <a:solidFill>
                          <a:srgbClr val="3166CF"/>
                        </a:solidFill>
                        <a:latin typeface="+mn-lt"/>
                        <a:ea typeface="+mn-ea"/>
                        <a:cs typeface="+mn-cs"/>
                      </a:endParaRPr>
                    </a:p>
                  </a:txBody>
                  <a:tcPr/>
                </a:tc>
                <a:tc>
                  <a:txBody>
                    <a:bodyPr/>
                    <a:lstStyle/>
                    <a:p>
                      <a:r>
                        <a:rPr lang="it-IT" sz="1400" i="1" dirty="0" smtClean="0">
                          <a:solidFill>
                            <a:srgbClr val="3166CF"/>
                          </a:solidFill>
                        </a:rPr>
                        <a:t>CA</a:t>
                      </a:r>
                      <a:endParaRPr lang="it-IT" sz="1400" i="1" dirty="0">
                        <a:solidFill>
                          <a:srgbClr val="3166CF"/>
                        </a:solidFill>
                      </a:endParaRPr>
                    </a:p>
                  </a:txBody>
                  <a:tcPr/>
                </a:tc>
                <a:tc>
                  <a:txBody>
                    <a:bodyPr/>
                    <a:lstStyle/>
                    <a:p>
                      <a:r>
                        <a:rPr lang="it-IT" sz="1400" i="1" dirty="0" err="1" smtClean="0">
                          <a:solidFill>
                            <a:srgbClr val="3166CF"/>
                          </a:solidFill>
                        </a:rPr>
                        <a:t>Around</a:t>
                      </a:r>
                      <a:r>
                        <a:rPr lang="it-IT" sz="1400" i="1" dirty="0" smtClean="0">
                          <a:solidFill>
                            <a:srgbClr val="3166CF"/>
                          </a:solidFill>
                        </a:rPr>
                        <a:t> week 10 </a:t>
                      </a:r>
                      <a:endParaRPr lang="it-IT" sz="1400" i="1" dirty="0">
                        <a:solidFill>
                          <a:srgbClr val="3166CF"/>
                        </a:solidFill>
                      </a:endParaRPr>
                    </a:p>
                  </a:txBody>
                  <a:tcPr/>
                </a:tc>
                <a:extLst>
                  <a:ext uri="{0D108BD9-81ED-4DB2-BD59-A6C34878D82A}">
                    <a16:rowId xmlns="" xmlns:a16="http://schemas.microsoft.com/office/drawing/2014/main" val="10002"/>
                  </a:ext>
                </a:extLst>
              </a:tr>
              <a:tr h="771446">
                <a:tc>
                  <a:txBody>
                    <a:bodyPr/>
                    <a:lstStyle/>
                    <a:p>
                      <a:r>
                        <a:rPr lang="fr-BE" sz="1400" i="1" dirty="0" err="1" smtClean="0">
                          <a:solidFill>
                            <a:srgbClr val="002060"/>
                          </a:solidFill>
                        </a:rPr>
                        <a:t>Contract</a:t>
                      </a:r>
                      <a:r>
                        <a:rPr lang="fr-BE" sz="1400" i="1" dirty="0" smtClean="0">
                          <a:solidFill>
                            <a:srgbClr val="002060"/>
                          </a:solidFill>
                        </a:rPr>
                        <a:t> </a:t>
                      </a:r>
                      <a:r>
                        <a:rPr lang="fr-BE" sz="1400" i="1" dirty="0" err="1" smtClean="0">
                          <a:solidFill>
                            <a:srgbClr val="002060"/>
                          </a:solidFill>
                        </a:rPr>
                        <a:t>is</a:t>
                      </a:r>
                      <a:r>
                        <a:rPr lang="fr-BE" sz="1400" i="1" dirty="0" smtClean="0">
                          <a:solidFill>
                            <a:srgbClr val="002060"/>
                          </a:solidFill>
                        </a:rPr>
                        <a:t> </a:t>
                      </a:r>
                      <a:r>
                        <a:rPr lang="fr-BE" sz="1400" i="1" dirty="0" err="1" smtClean="0">
                          <a:solidFill>
                            <a:srgbClr val="002060"/>
                          </a:solidFill>
                        </a:rPr>
                        <a:t>signed</a:t>
                      </a:r>
                      <a:r>
                        <a:rPr lang="fr-BE" sz="1400" i="1" dirty="0" smtClean="0">
                          <a:solidFill>
                            <a:srgbClr val="002060"/>
                          </a:solidFill>
                        </a:rPr>
                        <a:t> and </a:t>
                      </a:r>
                      <a:r>
                        <a:rPr lang="fr-BE" sz="1400" i="1" dirty="0" err="1" smtClean="0">
                          <a:solidFill>
                            <a:srgbClr val="002060"/>
                          </a:solidFill>
                        </a:rPr>
                        <a:t>now</a:t>
                      </a:r>
                      <a:r>
                        <a:rPr lang="fr-BE" sz="1400" i="1" dirty="0" smtClean="0">
                          <a:solidFill>
                            <a:srgbClr val="002060"/>
                          </a:solidFill>
                        </a:rPr>
                        <a:t> the RTA </a:t>
                      </a:r>
                      <a:r>
                        <a:rPr lang="fr-BE" sz="1400" i="1" dirty="0" err="1" smtClean="0">
                          <a:solidFill>
                            <a:srgbClr val="002060"/>
                          </a:solidFill>
                        </a:rPr>
                        <a:t>is</a:t>
                      </a:r>
                      <a:r>
                        <a:rPr lang="fr-BE" sz="1400" i="1" dirty="0" smtClean="0">
                          <a:solidFill>
                            <a:srgbClr val="002060"/>
                          </a:solidFill>
                        </a:rPr>
                        <a:t> </a:t>
                      </a:r>
                      <a:r>
                        <a:rPr lang="fr-BE" sz="1400" i="1" dirty="0" err="1" smtClean="0">
                          <a:solidFill>
                            <a:srgbClr val="002060"/>
                          </a:solidFill>
                        </a:rPr>
                        <a:t>seconded</a:t>
                      </a:r>
                      <a:r>
                        <a:rPr lang="fr-BE" sz="1400" i="1" dirty="0" smtClean="0">
                          <a:solidFill>
                            <a:srgbClr val="002060"/>
                          </a:solidFill>
                        </a:rPr>
                        <a:t> and</a:t>
                      </a:r>
                      <a:r>
                        <a:rPr lang="fr-BE" sz="1400" i="1" baseline="0" dirty="0" smtClean="0">
                          <a:solidFill>
                            <a:srgbClr val="002060"/>
                          </a:solidFill>
                        </a:rPr>
                        <a:t> </a:t>
                      </a:r>
                      <a:r>
                        <a:rPr lang="fr-BE" sz="1400" i="1" baseline="0" dirty="0" err="1" smtClean="0">
                          <a:solidFill>
                            <a:srgbClr val="002060"/>
                          </a:solidFill>
                        </a:rPr>
                        <a:t>s</a:t>
                      </a:r>
                      <a:r>
                        <a:rPr lang="fr-BE" sz="1400" i="1" dirty="0" err="1" smtClean="0">
                          <a:solidFill>
                            <a:srgbClr val="002060"/>
                          </a:solidFill>
                        </a:rPr>
                        <a:t>tarting</a:t>
                      </a:r>
                      <a:r>
                        <a:rPr lang="fr-BE" sz="1400" i="1" dirty="0" smtClean="0">
                          <a:solidFill>
                            <a:srgbClr val="002060"/>
                          </a:solidFill>
                        </a:rPr>
                        <a:t> the </a:t>
                      </a:r>
                      <a:r>
                        <a:rPr lang="fr-BE" sz="1400" i="1" dirty="0" err="1" smtClean="0">
                          <a:solidFill>
                            <a:srgbClr val="002060"/>
                          </a:solidFill>
                        </a:rPr>
                        <a:t>implementation</a:t>
                      </a:r>
                      <a:r>
                        <a:rPr lang="fr-BE" sz="1400" i="1" dirty="0" smtClean="0">
                          <a:solidFill>
                            <a:srgbClr val="002060"/>
                          </a:solidFill>
                        </a:rPr>
                        <a:t> of the project</a:t>
                      </a:r>
                      <a:endParaRPr lang="it-IT" sz="1400" i="1" dirty="0">
                        <a:solidFill>
                          <a:srgbClr val="002060"/>
                        </a:solidFill>
                      </a:endParaRPr>
                    </a:p>
                  </a:txBody>
                  <a:tcPr/>
                </a:tc>
                <a:tc>
                  <a:txBody>
                    <a:bodyPr/>
                    <a:lstStyle/>
                    <a:p>
                      <a:r>
                        <a:rPr lang="fr-BE" sz="1400" i="1" smtClean="0">
                          <a:solidFill>
                            <a:srgbClr val="002060"/>
                          </a:solidFill>
                        </a:rPr>
                        <a:t>CA and MS </a:t>
                      </a:r>
                      <a:endParaRPr lang="it-IT" sz="1400" i="1" dirty="0">
                        <a:solidFill>
                          <a:srgbClr val="002060"/>
                        </a:solidFill>
                      </a:endParaRPr>
                    </a:p>
                  </a:txBody>
                  <a:tcPr/>
                </a:tc>
                <a:tc>
                  <a:txBody>
                    <a:bodyPr/>
                    <a:lstStyle/>
                    <a:p>
                      <a:r>
                        <a:rPr lang="it-IT" sz="1400" b="1" i="1" dirty="0" err="1" smtClean="0">
                          <a:solidFill>
                            <a:srgbClr val="002060"/>
                          </a:solidFill>
                        </a:rPr>
                        <a:t>Max</a:t>
                      </a:r>
                      <a:r>
                        <a:rPr lang="it-IT" sz="1400" b="1" i="1" dirty="0" smtClean="0">
                          <a:solidFill>
                            <a:srgbClr val="002060"/>
                          </a:solidFill>
                        </a:rPr>
                        <a:t> 12 weeks </a:t>
                      </a:r>
                      <a:r>
                        <a:rPr lang="it-IT" sz="1400" i="1" dirty="0" smtClean="0">
                          <a:solidFill>
                            <a:srgbClr val="002060"/>
                          </a:solidFill>
                        </a:rPr>
                        <a:t>– </a:t>
                      </a:r>
                      <a:r>
                        <a:rPr lang="it-IT" sz="1400" i="1" dirty="0" err="1" smtClean="0">
                          <a:solidFill>
                            <a:srgbClr val="002060"/>
                          </a:solidFill>
                        </a:rPr>
                        <a:t>after</a:t>
                      </a:r>
                      <a:r>
                        <a:rPr lang="it-IT" sz="1400" i="1" dirty="0" smtClean="0">
                          <a:solidFill>
                            <a:srgbClr val="002060"/>
                          </a:solidFill>
                        </a:rPr>
                        <a:t> the </a:t>
                      </a:r>
                      <a:r>
                        <a:rPr lang="it-IT" sz="1400" i="1" dirty="0" err="1" smtClean="0">
                          <a:solidFill>
                            <a:srgbClr val="002060"/>
                          </a:solidFill>
                        </a:rPr>
                        <a:t>notification</a:t>
                      </a:r>
                      <a:r>
                        <a:rPr lang="it-IT" sz="1400" i="1" dirty="0" smtClean="0">
                          <a:solidFill>
                            <a:srgbClr val="002060"/>
                          </a:solidFill>
                        </a:rPr>
                        <a:t> of </a:t>
                      </a:r>
                      <a:r>
                        <a:rPr lang="it-IT" sz="1400" i="1" dirty="0" err="1" smtClean="0">
                          <a:solidFill>
                            <a:srgbClr val="002060"/>
                          </a:solidFill>
                        </a:rPr>
                        <a:t>result</a:t>
                      </a:r>
                      <a:endParaRPr lang="it-IT" sz="1400" i="1" dirty="0">
                        <a:solidFill>
                          <a:srgbClr val="002060"/>
                        </a:solidFill>
                      </a:endParaRPr>
                    </a:p>
                  </a:txBody>
                  <a:tcPr/>
                </a:tc>
                <a:extLst>
                  <a:ext uri="{0D108BD9-81ED-4DB2-BD59-A6C34878D82A}">
                    <a16:rowId xmlns="" xmlns:a16="http://schemas.microsoft.com/office/drawing/2014/main" val="10003"/>
                  </a:ext>
                </a:extLst>
              </a:tr>
              <a:tr h="376517">
                <a:tc>
                  <a:txBody>
                    <a:bodyPr/>
                    <a:lstStyle/>
                    <a:p>
                      <a:r>
                        <a:rPr lang="fr-BE" sz="1400" i="1" dirty="0" err="1" smtClean="0">
                          <a:solidFill>
                            <a:srgbClr val="002060"/>
                          </a:solidFill>
                        </a:rPr>
                        <a:t>Drafting</a:t>
                      </a:r>
                      <a:r>
                        <a:rPr lang="fr-BE" sz="1400" i="1" dirty="0" smtClean="0">
                          <a:solidFill>
                            <a:srgbClr val="002060"/>
                          </a:solidFill>
                        </a:rPr>
                        <a:t> of initial </a:t>
                      </a:r>
                      <a:r>
                        <a:rPr lang="fr-BE" sz="1400" i="1" dirty="0" err="1" smtClean="0">
                          <a:solidFill>
                            <a:srgbClr val="002060"/>
                          </a:solidFill>
                        </a:rPr>
                        <a:t>work</a:t>
                      </a:r>
                      <a:r>
                        <a:rPr lang="fr-BE" sz="1400" i="1" dirty="0" smtClean="0">
                          <a:solidFill>
                            <a:srgbClr val="002060"/>
                          </a:solidFill>
                        </a:rPr>
                        <a:t> plan </a:t>
                      </a:r>
                      <a:endParaRPr lang="it-IT" sz="1400" i="1" dirty="0">
                        <a:solidFill>
                          <a:srgbClr val="002060"/>
                        </a:solidFill>
                      </a:endParaRPr>
                    </a:p>
                  </a:txBody>
                  <a:tcPr/>
                </a:tc>
                <a:tc>
                  <a:txBody>
                    <a:bodyPr/>
                    <a:lstStyle/>
                    <a:p>
                      <a:r>
                        <a:rPr lang="it-IT" sz="1400" i="1" dirty="0" smtClean="0">
                          <a:solidFill>
                            <a:srgbClr val="002060"/>
                          </a:solidFill>
                        </a:rPr>
                        <a:t>RTA/MS PL(s)/Component </a:t>
                      </a:r>
                      <a:r>
                        <a:rPr lang="it-IT" sz="1400" i="1" dirty="0" err="1" smtClean="0">
                          <a:solidFill>
                            <a:srgbClr val="002060"/>
                          </a:solidFill>
                        </a:rPr>
                        <a:t>Leaders</a:t>
                      </a:r>
                      <a:r>
                        <a:rPr lang="it-IT" sz="1400" i="1" dirty="0" smtClean="0">
                          <a:solidFill>
                            <a:srgbClr val="002060"/>
                          </a:solidFill>
                        </a:rPr>
                        <a:t>/staff/ </a:t>
                      </a:r>
                      <a:r>
                        <a:rPr lang="it-IT" sz="1400" i="1" kern="1200" dirty="0" smtClean="0">
                          <a:solidFill>
                            <a:srgbClr val="002060"/>
                          </a:solidFill>
                          <a:latin typeface="+mn-lt"/>
                          <a:ea typeface="+mn-ea"/>
                          <a:cs typeface="+mn-cs"/>
                        </a:rPr>
                        <a:t>Partner country PL</a:t>
                      </a:r>
                      <a:endParaRPr lang="it-IT" sz="1400" i="1" kern="1200" dirty="0">
                        <a:solidFill>
                          <a:srgbClr val="002060"/>
                        </a:solidFill>
                        <a:latin typeface="+mn-lt"/>
                        <a:ea typeface="+mn-ea"/>
                        <a:cs typeface="+mn-cs"/>
                      </a:endParaRPr>
                    </a:p>
                  </a:txBody>
                  <a:tcPr/>
                </a:tc>
                <a:tc>
                  <a:txBody>
                    <a:bodyPr/>
                    <a:lstStyle/>
                    <a:p>
                      <a:r>
                        <a:rPr lang="it-IT" sz="1400" i="1" dirty="0" smtClean="0">
                          <a:solidFill>
                            <a:srgbClr val="002060"/>
                          </a:solidFill>
                        </a:rPr>
                        <a:t>In 4/6 weeks</a:t>
                      </a:r>
                      <a:endParaRPr lang="it-IT" sz="1400" i="1" dirty="0">
                        <a:solidFill>
                          <a:srgbClr val="002060"/>
                        </a:solidFill>
                      </a:endParaRPr>
                    </a:p>
                  </a:txBody>
                  <a:tcPr/>
                </a:tc>
                <a:extLst>
                  <a:ext uri="{0D108BD9-81ED-4DB2-BD59-A6C34878D82A}">
                    <a16:rowId xmlns="" xmlns:a16="http://schemas.microsoft.com/office/drawing/2014/main" val="10004"/>
                  </a:ext>
                </a:extLst>
              </a:tr>
              <a:tr h="3765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400" i="1" dirty="0" smtClean="0">
                          <a:solidFill>
                            <a:srgbClr val="002060"/>
                          </a:solidFill>
                        </a:rPr>
                        <a:t>First </a:t>
                      </a:r>
                      <a:r>
                        <a:rPr lang="fr-BE" sz="1400" i="1" dirty="0" err="1" smtClean="0">
                          <a:solidFill>
                            <a:srgbClr val="002060"/>
                          </a:solidFill>
                        </a:rPr>
                        <a:t>steering</a:t>
                      </a:r>
                      <a:r>
                        <a:rPr lang="fr-BE" sz="1400" i="1" dirty="0" smtClean="0">
                          <a:solidFill>
                            <a:srgbClr val="002060"/>
                          </a:solidFill>
                        </a:rPr>
                        <a:t> </a:t>
                      </a:r>
                      <a:r>
                        <a:rPr lang="fr-BE" sz="1400" i="1" dirty="0" err="1" smtClean="0">
                          <a:solidFill>
                            <a:srgbClr val="002060"/>
                          </a:solidFill>
                        </a:rPr>
                        <a:t>committee</a:t>
                      </a:r>
                      <a:r>
                        <a:rPr lang="fr-BE" sz="1400" i="1" dirty="0" smtClean="0">
                          <a:solidFill>
                            <a:srgbClr val="002060"/>
                          </a:solidFill>
                        </a:rPr>
                        <a:t> meeting</a:t>
                      </a:r>
                      <a:endParaRPr lang="it-IT" sz="1400" i="1" dirty="0">
                        <a:solidFill>
                          <a:srgbClr val="00206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i="1" dirty="0" smtClean="0">
                          <a:solidFill>
                            <a:srgbClr val="002060"/>
                          </a:solidFill>
                        </a:rPr>
                        <a:t>RTA/MS PL(s)/</a:t>
                      </a:r>
                      <a:r>
                        <a:rPr lang="it-IT" sz="1400" i="1" kern="1200" dirty="0" smtClean="0">
                          <a:solidFill>
                            <a:srgbClr val="002060"/>
                          </a:solidFill>
                          <a:latin typeface="+mn-lt"/>
                          <a:ea typeface="+mn-ea"/>
                          <a:cs typeface="+mn-cs"/>
                        </a:rPr>
                        <a:t>Partner country PL, RTA and Component </a:t>
                      </a:r>
                      <a:r>
                        <a:rPr lang="it-IT" sz="1400" i="1" kern="1200" dirty="0" err="1" smtClean="0">
                          <a:solidFill>
                            <a:srgbClr val="002060"/>
                          </a:solidFill>
                          <a:latin typeface="+mn-lt"/>
                          <a:ea typeface="+mn-ea"/>
                          <a:cs typeface="+mn-cs"/>
                        </a:rPr>
                        <a:t>Leaders</a:t>
                      </a:r>
                      <a:endParaRPr lang="it-IT" sz="1400" i="1" kern="1200" dirty="0" smtClean="0">
                        <a:solidFill>
                          <a:srgbClr val="002060"/>
                        </a:solidFill>
                        <a:latin typeface="+mn-lt"/>
                        <a:ea typeface="+mn-ea"/>
                        <a:cs typeface="+mn-cs"/>
                      </a:endParaRPr>
                    </a:p>
                    <a:p>
                      <a:endParaRPr lang="it-IT" sz="1400" i="1" dirty="0">
                        <a:solidFill>
                          <a:srgbClr val="002060"/>
                        </a:solidFill>
                      </a:endParaRPr>
                    </a:p>
                  </a:txBody>
                  <a:tcPr/>
                </a:tc>
                <a:tc>
                  <a:txBody>
                    <a:bodyPr/>
                    <a:lstStyle/>
                    <a:p>
                      <a:r>
                        <a:rPr lang="it-IT" sz="1400" i="1" smtClean="0">
                          <a:solidFill>
                            <a:srgbClr val="002060"/>
                          </a:solidFill>
                        </a:rPr>
                        <a:t>2 weeks</a:t>
                      </a:r>
                      <a:endParaRPr lang="it-IT" sz="1400" i="1" dirty="0">
                        <a:solidFill>
                          <a:srgbClr val="002060"/>
                        </a:solidFill>
                      </a:endParaRPr>
                    </a:p>
                  </a:txBody>
                  <a:tcPr/>
                </a:tc>
                <a:extLst>
                  <a:ext uri="{0D108BD9-81ED-4DB2-BD59-A6C34878D82A}">
                    <a16:rowId xmlns="" xmlns:a16="http://schemas.microsoft.com/office/drawing/2014/main" val="10005"/>
                  </a:ext>
                </a:extLst>
              </a:tr>
              <a:tr h="3765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i="1" dirty="0" smtClean="0">
                          <a:solidFill>
                            <a:srgbClr val="002060"/>
                          </a:solidFill>
                        </a:rPr>
                        <a:t>Start of </a:t>
                      </a:r>
                      <a:r>
                        <a:rPr lang="it-IT" sz="1400" i="1" dirty="0" err="1" smtClean="0">
                          <a:solidFill>
                            <a:srgbClr val="002060"/>
                          </a:solidFill>
                        </a:rPr>
                        <a:t>activities</a:t>
                      </a:r>
                      <a:r>
                        <a:rPr lang="it-IT" sz="1400" i="1" dirty="0" smtClean="0">
                          <a:solidFill>
                            <a:srgbClr val="002060"/>
                          </a:solidFill>
                        </a:rPr>
                        <a:t> </a:t>
                      </a:r>
                      <a:endParaRPr lang="it-IT" sz="1400" i="1" dirty="0">
                        <a:solidFill>
                          <a:srgbClr val="002060"/>
                        </a:solidFill>
                      </a:endParaRPr>
                    </a:p>
                  </a:txBody>
                  <a:tcPr/>
                </a:tc>
                <a:tc>
                  <a:txBody>
                    <a:bodyPr/>
                    <a:lstStyle/>
                    <a:p>
                      <a:r>
                        <a:rPr lang="it-IT" sz="1400" i="1" smtClean="0">
                          <a:solidFill>
                            <a:srgbClr val="002060"/>
                          </a:solidFill>
                        </a:rPr>
                        <a:t>RTA</a:t>
                      </a:r>
                      <a:endParaRPr lang="it-IT" sz="1400" i="1" dirty="0">
                        <a:solidFill>
                          <a:srgbClr val="002060"/>
                        </a:solidFill>
                      </a:endParaRPr>
                    </a:p>
                  </a:txBody>
                  <a:tcPr/>
                </a:tc>
                <a:tc>
                  <a:txBody>
                    <a:bodyPr/>
                    <a:lstStyle/>
                    <a:p>
                      <a:r>
                        <a:rPr lang="it-IT" sz="1400" i="1" dirty="0" smtClean="0">
                          <a:solidFill>
                            <a:srgbClr val="002060"/>
                          </a:solidFill>
                        </a:rPr>
                        <a:t>4 weeks</a:t>
                      </a:r>
                      <a:endParaRPr lang="it-IT" sz="1400" i="1" dirty="0">
                        <a:solidFill>
                          <a:srgbClr val="002060"/>
                        </a:solidFill>
                      </a:endParaRPr>
                    </a:p>
                  </a:txBody>
                  <a:tcPr/>
                </a:tc>
                <a:extLst>
                  <a:ext uri="{0D108BD9-81ED-4DB2-BD59-A6C34878D82A}">
                    <a16:rowId xmlns="" xmlns:a16="http://schemas.microsoft.com/office/drawing/2014/main" val="10006"/>
                  </a:ext>
                </a:extLst>
              </a:tr>
            </a:tbl>
          </a:graphicData>
        </a:graphic>
      </p:graphicFrame>
      <p:sp>
        <p:nvSpPr>
          <p:cNvPr id="3" name="Slide Number Placeholder 2"/>
          <p:cNvSpPr>
            <a:spLocks noGrp="1"/>
          </p:cNvSpPr>
          <p:nvPr>
            <p:ph type="sldNum" sz="quarter" idx="12"/>
          </p:nvPr>
        </p:nvSpPr>
        <p:spPr/>
        <p:txBody>
          <a:bodyPr/>
          <a:lstStyle/>
          <a:p>
            <a:pPr>
              <a:defRPr/>
            </a:pPr>
            <a:fld id="{2BB59E6E-B967-488E-B209-8B7FA0D7AF99}" type="slidenum">
              <a:rPr lang="en-GB" smtClean="0"/>
              <a:pPr>
                <a:defRPr/>
              </a:pPr>
              <a:t>55</a:t>
            </a:fld>
            <a:endParaRPr lang="en-GB" dirty="0"/>
          </a:p>
        </p:txBody>
      </p:sp>
    </p:spTree>
    <p:extLst>
      <p:ext uri="{BB962C8B-B14F-4D97-AF65-F5344CB8AC3E}">
        <p14:creationId xmlns:p14="http://schemas.microsoft.com/office/powerpoint/2010/main" val="2981587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7</a:t>
            </a:r>
            <a:r>
              <a:rPr lang="en-GB" sz="2400" dirty="0" smtClean="0"/>
              <a:t>. New </a:t>
            </a:r>
            <a:r>
              <a:rPr lang="en-GB" sz="2400" dirty="0"/>
              <a:t>Manual vs old Manual</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1163660"/>
              </p:ext>
            </p:extLst>
          </p:nvPr>
        </p:nvGraphicFramePr>
        <p:xfrm>
          <a:off x="457200" y="2763980"/>
          <a:ext cx="8229600" cy="3697614"/>
        </p:xfrm>
        <a:graphic>
          <a:graphicData uri="http://schemas.openxmlformats.org/drawingml/2006/table">
            <a:tbl>
              <a:tblPr firstRow="1" firstCol="1" bandRow="1">
                <a:tableStyleId>{5C22544A-7EE6-4342-B048-85BDC9FD1C3A}</a:tableStyleId>
              </a:tblPr>
              <a:tblGrid>
                <a:gridCol w="1919695">
                  <a:extLst>
                    <a:ext uri="{9D8B030D-6E8A-4147-A177-3AD203B41FA5}">
                      <a16:colId xmlns="" xmlns:a16="http://schemas.microsoft.com/office/drawing/2014/main" val="20000"/>
                    </a:ext>
                  </a:extLst>
                </a:gridCol>
                <a:gridCol w="1276978">
                  <a:extLst>
                    <a:ext uri="{9D8B030D-6E8A-4147-A177-3AD203B41FA5}">
                      <a16:colId xmlns="" xmlns:a16="http://schemas.microsoft.com/office/drawing/2014/main" val="20001"/>
                    </a:ext>
                  </a:extLst>
                </a:gridCol>
                <a:gridCol w="1350175">
                  <a:extLst>
                    <a:ext uri="{9D8B030D-6E8A-4147-A177-3AD203B41FA5}">
                      <a16:colId xmlns="" xmlns:a16="http://schemas.microsoft.com/office/drawing/2014/main" val="20002"/>
                    </a:ext>
                  </a:extLst>
                </a:gridCol>
                <a:gridCol w="1728192">
                  <a:extLst>
                    <a:ext uri="{9D8B030D-6E8A-4147-A177-3AD203B41FA5}">
                      <a16:colId xmlns="" xmlns:a16="http://schemas.microsoft.com/office/drawing/2014/main" val="20003"/>
                    </a:ext>
                  </a:extLst>
                </a:gridCol>
                <a:gridCol w="1954560">
                  <a:extLst>
                    <a:ext uri="{9D8B030D-6E8A-4147-A177-3AD203B41FA5}">
                      <a16:colId xmlns="" xmlns:a16="http://schemas.microsoft.com/office/drawing/2014/main" val="20004"/>
                    </a:ext>
                  </a:extLst>
                </a:gridCol>
              </a:tblGrid>
              <a:tr h="298767">
                <a:tc gridSpan="3">
                  <a:txBody>
                    <a:bodyPr/>
                    <a:lstStyle/>
                    <a:p>
                      <a:pPr algn="ctr">
                        <a:lnSpc>
                          <a:spcPct val="115000"/>
                        </a:lnSpc>
                        <a:spcAft>
                          <a:spcPts val="0"/>
                        </a:spcAft>
                      </a:pPr>
                      <a:r>
                        <a:rPr lang="en-GB" sz="1200" kern="1200" dirty="0">
                          <a:solidFill>
                            <a:srgbClr val="002060"/>
                          </a:solidFill>
                          <a:effectLst/>
                        </a:rPr>
                        <a:t>New Twinning Manual, 1st July 2017</a:t>
                      </a:r>
                      <a:endParaRPr lang="en-GB" sz="1000" dirty="0">
                        <a:solidFill>
                          <a:srgbClr val="002060"/>
                        </a:solidFill>
                        <a:effectLst/>
                        <a:latin typeface="Calibri"/>
                        <a:ea typeface="Calibri"/>
                        <a:cs typeface="Times New Roman"/>
                      </a:endParaRPr>
                    </a:p>
                  </a:txBody>
                  <a:tcPr marL="81113" marR="81113" marT="40557" marB="40557"/>
                </a:tc>
                <a:tc hMerge="1">
                  <a:txBody>
                    <a:bodyPr/>
                    <a:lstStyle/>
                    <a:p>
                      <a:endParaRPr lang="en-GB"/>
                    </a:p>
                  </a:txBody>
                  <a:tcPr/>
                </a:tc>
                <a:tc hMerge="1">
                  <a:txBody>
                    <a:bodyPr/>
                    <a:lstStyle/>
                    <a:p>
                      <a:endParaRPr lang="en-GB"/>
                    </a:p>
                  </a:txBody>
                  <a:tcPr/>
                </a:tc>
                <a:tc gridSpan="2">
                  <a:txBody>
                    <a:bodyPr/>
                    <a:lstStyle/>
                    <a:p>
                      <a:pPr algn="ctr">
                        <a:lnSpc>
                          <a:spcPct val="115000"/>
                        </a:lnSpc>
                        <a:spcAft>
                          <a:spcPts val="0"/>
                        </a:spcAft>
                      </a:pPr>
                      <a:r>
                        <a:rPr lang="en-GB" sz="1200" kern="1200" dirty="0">
                          <a:solidFill>
                            <a:srgbClr val="002060"/>
                          </a:solidFill>
                          <a:effectLst/>
                        </a:rPr>
                        <a:t>Twinning Manual 2012, revision 2013-14</a:t>
                      </a:r>
                      <a:endParaRPr lang="en-GB" sz="1000" dirty="0">
                        <a:solidFill>
                          <a:srgbClr val="002060"/>
                        </a:solidFill>
                        <a:effectLst/>
                        <a:latin typeface="Calibri"/>
                        <a:ea typeface="Calibri"/>
                        <a:cs typeface="Times New Roman"/>
                      </a:endParaRPr>
                    </a:p>
                  </a:txBody>
                  <a:tcPr marL="0" marR="0" marT="0" marB="0"/>
                </a:tc>
                <a:tc hMerge="1">
                  <a:txBody>
                    <a:bodyPr/>
                    <a:lstStyle/>
                    <a:p>
                      <a:endParaRPr lang="en-GB"/>
                    </a:p>
                  </a:txBody>
                  <a:tcPr/>
                </a:tc>
                <a:extLst>
                  <a:ext uri="{0D108BD9-81ED-4DB2-BD59-A6C34878D82A}">
                    <a16:rowId xmlns="" xmlns:a16="http://schemas.microsoft.com/office/drawing/2014/main" val="10000"/>
                  </a:ext>
                </a:extLst>
              </a:tr>
              <a:tr h="298767">
                <a:tc>
                  <a:txBody>
                    <a:bodyPr/>
                    <a:lstStyle/>
                    <a:p>
                      <a:pPr algn="ctr">
                        <a:lnSpc>
                          <a:spcPct val="115000"/>
                        </a:lnSpc>
                        <a:spcAft>
                          <a:spcPts val="0"/>
                        </a:spcAft>
                      </a:pPr>
                      <a:r>
                        <a:rPr lang="it-IT" sz="1200" kern="1200" dirty="0">
                          <a:solidFill>
                            <a:srgbClr val="002060"/>
                          </a:solidFill>
                          <a:effectLst/>
                        </a:rPr>
                        <a:t>Activity</a:t>
                      </a:r>
                      <a:endParaRPr lang="en-GB" sz="1000" dirty="0">
                        <a:solidFill>
                          <a:srgbClr val="002060"/>
                        </a:solidFill>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it-IT" sz="1200" kern="1200">
                          <a:effectLst/>
                        </a:rPr>
                        <a:t>Actors</a:t>
                      </a:r>
                      <a:endParaRPr lang="en-GB" sz="1000">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it-IT" sz="1200" kern="1200">
                          <a:effectLst/>
                        </a:rPr>
                        <a:t>Timeline</a:t>
                      </a:r>
                      <a:endParaRPr lang="en-GB" sz="1000">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en-GB" sz="1200" kern="1200">
                          <a:effectLst/>
                        </a:rPr>
                        <a:t>Actors</a:t>
                      </a:r>
                      <a:endParaRPr lang="en-GB" sz="1000">
                        <a:effectLst/>
                        <a:latin typeface="Calibri"/>
                        <a:ea typeface="Calibri"/>
                        <a:cs typeface="Times New Roman"/>
                      </a:endParaRPr>
                    </a:p>
                  </a:txBody>
                  <a:tcPr marL="0" marR="0" marT="0" marB="0"/>
                </a:tc>
                <a:tc>
                  <a:txBody>
                    <a:bodyPr/>
                    <a:lstStyle/>
                    <a:p>
                      <a:pPr algn="ctr">
                        <a:lnSpc>
                          <a:spcPct val="115000"/>
                        </a:lnSpc>
                        <a:spcAft>
                          <a:spcPts val="0"/>
                        </a:spcAft>
                      </a:pPr>
                      <a:r>
                        <a:rPr lang="it-IT" sz="1200" kern="1200">
                          <a:effectLst/>
                        </a:rPr>
                        <a:t>Timeline</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1"/>
                  </a:ext>
                </a:extLst>
              </a:tr>
              <a:tr h="547513">
                <a:tc>
                  <a:txBody>
                    <a:bodyPr/>
                    <a:lstStyle/>
                    <a:p>
                      <a:pPr>
                        <a:lnSpc>
                          <a:spcPct val="115000"/>
                        </a:lnSpc>
                        <a:spcAft>
                          <a:spcPts val="0"/>
                        </a:spcAft>
                      </a:pPr>
                      <a:r>
                        <a:rPr lang="en-GB" sz="900" kern="1200" dirty="0" smtClean="0">
                          <a:solidFill>
                            <a:srgbClr val="002060"/>
                          </a:solidFill>
                          <a:effectLst/>
                        </a:rPr>
                        <a:t>Update of needs </a:t>
                      </a:r>
                      <a:r>
                        <a:rPr lang="en-GB" sz="900" kern="1200" dirty="0">
                          <a:solidFill>
                            <a:srgbClr val="002060"/>
                          </a:solidFill>
                          <a:effectLst/>
                        </a:rPr>
                        <a:t>analysis </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a:effectLst/>
                        </a:rPr>
                        <a:t>Beneficiary, EUD,</a:t>
                      </a:r>
                      <a:endParaRPr lang="en-GB" sz="1000" dirty="0">
                        <a:effectLst/>
                      </a:endParaRPr>
                    </a:p>
                    <a:p>
                      <a:pPr>
                        <a:lnSpc>
                          <a:spcPct val="115000"/>
                        </a:lnSpc>
                        <a:spcAft>
                          <a:spcPts val="0"/>
                        </a:spcAft>
                      </a:pPr>
                      <a:r>
                        <a:rPr lang="en-GB" sz="900" kern="1200" dirty="0" smtClean="0">
                          <a:effectLst/>
                        </a:rPr>
                        <a:t>PAO</a:t>
                      </a:r>
                      <a:r>
                        <a:rPr lang="en-GB" sz="900" kern="1200" baseline="0" dirty="0" smtClean="0">
                          <a:effectLst/>
                        </a:rPr>
                        <a:t> </a:t>
                      </a:r>
                      <a:r>
                        <a:rPr lang="en-GB" sz="900" kern="1200" dirty="0" smtClean="0">
                          <a:effectLst/>
                        </a:rPr>
                        <a:t>(</a:t>
                      </a:r>
                      <a:r>
                        <a:rPr lang="en-GB" sz="900" kern="1200" dirty="0" err="1" smtClean="0">
                          <a:effectLst/>
                        </a:rPr>
                        <a:t>i.e</a:t>
                      </a:r>
                      <a:r>
                        <a:rPr lang="en-GB" sz="900" kern="1200" dirty="0" smtClean="0">
                          <a:effectLst/>
                        </a:rPr>
                        <a:t> </a:t>
                      </a:r>
                      <a:r>
                        <a:rPr lang="en-GB" sz="900" kern="1200" dirty="0">
                          <a:effectLst/>
                        </a:rPr>
                        <a:t>IPA unit  in </a:t>
                      </a:r>
                      <a:r>
                        <a:rPr lang="en-GB" sz="900" kern="1200" dirty="0" smtClean="0">
                          <a:effectLst/>
                        </a:rPr>
                        <a:t>Line </a:t>
                      </a:r>
                      <a:r>
                        <a:rPr lang="en-GB" sz="900" kern="1200" dirty="0">
                          <a:effectLst/>
                        </a:rPr>
                        <a:t>ministries)</a:t>
                      </a:r>
                      <a:endParaRPr lang="en-GB" sz="1000" dirty="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Programming phase (PP)</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Beneficiary, EUD,</a:t>
                      </a:r>
                      <a:endParaRPr lang="en-GB" sz="1000">
                        <a:effectLst/>
                      </a:endParaRPr>
                    </a:p>
                    <a:p>
                      <a:pPr>
                        <a:lnSpc>
                          <a:spcPct val="115000"/>
                        </a:lnSpc>
                        <a:spcAft>
                          <a:spcPts val="0"/>
                        </a:spcAft>
                      </a:pPr>
                      <a:r>
                        <a:rPr lang="en-GB" sz="900" kern="1200">
                          <a:effectLst/>
                        </a:rPr>
                        <a:t>PAO (i.e IPA unit  in  Line ministries)</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dirty="0" err="1" smtClean="0">
                          <a:effectLst/>
                        </a:rPr>
                        <a:t>Prepraration</a:t>
                      </a:r>
                      <a:r>
                        <a:rPr lang="en-GB" sz="900" kern="1200" dirty="0" smtClean="0">
                          <a:effectLst/>
                        </a:rPr>
                        <a:t> phase </a:t>
                      </a:r>
                      <a:r>
                        <a:rPr lang="en-GB" sz="900" kern="1200" dirty="0">
                          <a:effectLst/>
                        </a:rPr>
                        <a:t>(PP)</a:t>
                      </a:r>
                      <a:endParaRPr lang="en-GB" sz="1000" dirty="0">
                        <a:effectLst/>
                        <a:latin typeface="Calibri"/>
                        <a:ea typeface="Calibri"/>
                        <a:cs typeface="Times New Roman"/>
                      </a:endParaRPr>
                    </a:p>
                  </a:txBody>
                  <a:tcPr marL="0" marR="0" marT="0" marB="0"/>
                </a:tc>
                <a:extLst>
                  <a:ext uri="{0D108BD9-81ED-4DB2-BD59-A6C34878D82A}">
                    <a16:rowId xmlns="" xmlns:a16="http://schemas.microsoft.com/office/drawing/2014/main" val="10002"/>
                  </a:ext>
                </a:extLst>
              </a:tr>
              <a:tr h="547513">
                <a:tc>
                  <a:txBody>
                    <a:bodyPr/>
                    <a:lstStyle/>
                    <a:p>
                      <a:pPr>
                        <a:lnSpc>
                          <a:spcPct val="115000"/>
                        </a:lnSpc>
                        <a:spcAft>
                          <a:spcPts val="0"/>
                        </a:spcAft>
                      </a:pPr>
                      <a:r>
                        <a:rPr lang="en-GB" sz="900" kern="1200" dirty="0">
                          <a:solidFill>
                            <a:srgbClr val="002060"/>
                          </a:solidFill>
                          <a:effectLst/>
                        </a:rPr>
                        <a:t>Drafting of the « Twinning fiche » </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Beneficiary, EUD,</a:t>
                      </a:r>
                      <a:endParaRPr lang="en-GB" sz="1000">
                        <a:effectLst/>
                      </a:endParaRPr>
                    </a:p>
                    <a:p>
                      <a:pPr>
                        <a:lnSpc>
                          <a:spcPct val="115000"/>
                        </a:lnSpc>
                        <a:spcAft>
                          <a:spcPts val="0"/>
                        </a:spcAft>
                      </a:pPr>
                      <a:r>
                        <a:rPr lang="en-GB" sz="900" kern="1200">
                          <a:effectLst/>
                        </a:rPr>
                        <a:t>PAO, private experts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PP - Depends on nature and complexity</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Beneficiary, EUD,</a:t>
                      </a:r>
                      <a:endParaRPr lang="en-GB" sz="1000">
                        <a:effectLst/>
                      </a:endParaRPr>
                    </a:p>
                    <a:p>
                      <a:pPr>
                        <a:lnSpc>
                          <a:spcPct val="115000"/>
                        </a:lnSpc>
                        <a:spcAft>
                          <a:spcPts val="0"/>
                        </a:spcAft>
                      </a:pPr>
                      <a:r>
                        <a:rPr lang="en-GB" sz="900" kern="1200">
                          <a:effectLst/>
                        </a:rPr>
                        <a:t>PAO, private experts</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a:effectLst/>
                        </a:rPr>
                        <a:t>PP - Depends on nature and complexity</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3"/>
                  </a:ext>
                </a:extLst>
              </a:tr>
              <a:tr h="547513">
                <a:tc>
                  <a:txBody>
                    <a:bodyPr/>
                    <a:lstStyle/>
                    <a:p>
                      <a:pPr>
                        <a:lnSpc>
                          <a:spcPct val="115000"/>
                        </a:lnSpc>
                        <a:spcAft>
                          <a:spcPts val="0"/>
                        </a:spcAft>
                      </a:pPr>
                      <a:r>
                        <a:rPr lang="en-GB" sz="900" kern="1200" dirty="0">
                          <a:solidFill>
                            <a:srgbClr val="002060"/>
                          </a:solidFill>
                          <a:effectLst/>
                        </a:rPr>
                        <a:t>Final fiche sent to HQs (Brussels) for</a:t>
                      </a:r>
                      <a:endParaRPr lang="en-GB" sz="1000" dirty="0">
                        <a:solidFill>
                          <a:srgbClr val="002060"/>
                        </a:solidFill>
                        <a:effectLst/>
                      </a:endParaRPr>
                    </a:p>
                    <a:p>
                      <a:pPr>
                        <a:lnSpc>
                          <a:spcPct val="115000"/>
                        </a:lnSpc>
                        <a:spcAft>
                          <a:spcPts val="0"/>
                        </a:spcAft>
                      </a:pPr>
                      <a:r>
                        <a:rPr lang="en-GB" sz="900" kern="1200" dirty="0">
                          <a:solidFill>
                            <a:srgbClr val="002060"/>
                          </a:solidFill>
                          <a:effectLst/>
                        </a:rPr>
                        <a:t>Assessment </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From EUD to DG NEAR Unit C3, Line DGs, CoTE </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Only when sufficient quality</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a:effectLst/>
                        </a:rPr>
                        <a:t>From EUD to DG NEAR Unit C3, Line DGs, </a:t>
                      </a:r>
                      <a:r>
                        <a:rPr lang="en-GB" sz="900" kern="1200" dirty="0" err="1" smtClean="0">
                          <a:effectLst/>
                        </a:rPr>
                        <a:t>CoTE</a:t>
                      </a:r>
                      <a:r>
                        <a:rPr lang="en-GB" sz="900" kern="1200" dirty="0" smtClean="0">
                          <a:effectLst/>
                        </a:rPr>
                        <a:t> for ENI </a:t>
                      </a:r>
                    </a:p>
                    <a:p>
                      <a:pPr>
                        <a:lnSpc>
                          <a:spcPct val="115000"/>
                        </a:lnSpc>
                        <a:spcAft>
                          <a:spcPts val="0"/>
                        </a:spcAft>
                      </a:pPr>
                      <a:endParaRPr lang="en-GB" sz="1000" dirty="0">
                        <a:effectLst/>
                        <a:latin typeface="Calibri"/>
                        <a:ea typeface="Calibri"/>
                        <a:cs typeface="Times New Roman"/>
                      </a:endParaRPr>
                    </a:p>
                  </a:txBody>
                  <a:tcPr marL="0" marR="0" marT="0" marB="0"/>
                </a:tc>
                <a:tc>
                  <a:txBody>
                    <a:bodyPr/>
                    <a:lstStyle/>
                    <a:p>
                      <a:pPr>
                        <a:lnSpc>
                          <a:spcPct val="115000"/>
                        </a:lnSpc>
                        <a:spcAft>
                          <a:spcPts val="0"/>
                        </a:spcAft>
                      </a:pPr>
                      <a:r>
                        <a:rPr lang="en-GB" sz="900" kern="1200">
                          <a:effectLst/>
                        </a:rPr>
                        <a:t>After ex-ante approval by CFCD/ EUD </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4"/>
                  </a:ext>
                </a:extLst>
              </a:tr>
              <a:tr h="392047">
                <a:tc>
                  <a:txBody>
                    <a:bodyPr/>
                    <a:lstStyle/>
                    <a:p>
                      <a:pPr>
                        <a:lnSpc>
                          <a:spcPct val="115000"/>
                        </a:lnSpc>
                        <a:spcAft>
                          <a:spcPts val="0"/>
                        </a:spcAft>
                      </a:pPr>
                      <a:r>
                        <a:rPr lang="fr-BE" sz="900" kern="1200" dirty="0">
                          <a:solidFill>
                            <a:srgbClr val="002060"/>
                          </a:solidFill>
                          <a:effectLst/>
                        </a:rPr>
                        <a:t>Opinion on the fiche</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a:effectLst/>
                        </a:rPr>
                        <a:t>DG NEAR Unit C3 to EUD </a:t>
                      </a:r>
                      <a:endParaRPr lang="en-GB" sz="1000" dirty="0">
                        <a:effectLst/>
                        <a:latin typeface="Calibri"/>
                        <a:ea typeface="Calibri"/>
                        <a:cs typeface="Times New Roman"/>
                      </a:endParaRPr>
                    </a:p>
                  </a:txBody>
                  <a:tcPr marL="81113" marR="81113" marT="40557" marB="40557"/>
                </a:tc>
                <a:tc>
                  <a:txBody>
                    <a:bodyPr/>
                    <a:lstStyle/>
                    <a:p>
                      <a:pPr>
                        <a:lnSpc>
                          <a:spcPct val="115000"/>
                        </a:lnSpc>
                        <a:spcAft>
                          <a:spcPts val="0"/>
                        </a:spcAft>
                      </a:pPr>
                      <a:r>
                        <a:rPr lang="fr-BE" sz="900" kern="1200">
                          <a:effectLst/>
                        </a:rPr>
                        <a:t>2 weeks</a:t>
                      </a:r>
                      <a:endParaRPr lang="en-GB" sz="1000">
                        <a:effectLst/>
                        <a:latin typeface="Calibri"/>
                        <a:ea typeface="Calibri"/>
                        <a:cs typeface="Times New Roman"/>
                      </a:endParaRPr>
                    </a:p>
                  </a:txBody>
                  <a:tcPr marL="81113" marR="81113" marT="40557" marB="40557"/>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BE" sz="900" kern="1200" dirty="0" smtClean="0">
                          <a:effectLst/>
                        </a:rPr>
                        <a:t>n/a for IPA, </a:t>
                      </a:r>
                    </a:p>
                    <a:p>
                      <a:pPr marL="0" marR="0" indent="0" algn="l" defTabSz="914400" rtl="0" eaLnBrk="1" fontAlgn="auto" latinLnBrk="0" hangingPunct="1">
                        <a:lnSpc>
                          <a:spcPct val="115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DG NEAR Unit C3 to EUD for ENI </a:t>
                      </a:r>
                    </a:p>
                    <a:p>
                      <a:pPr algn="ctr">
                        <a:lnSpc>
                          <a:spcPct val="115000"/>
                        </a:lnSpc>
                        <a:spcAft>
                          <a:spcPts val="0"/>
                        </a:spcAft>
                      </a:pPr>
                      <a:endParaRPr lang="en-GB" sz="1000" dirty="0">
                        <a:effectLst/>
                        <a:latin typeface="Calibri"/>
                        <a:ea typeface="Calibri"/>
                        <a:cs typeface="Times New Roman"/>
                      </a:endParaRPr>
                    </a:p>
                  </a:txBody>
                  <a:tcPr marL="0" marR="0" marT="0" marB="0"/>
                </a:tc>
                <a:tc>
                  <a:txBody>
                    <a:bodyPr/>
                    <a:lstStyle/>
                    <a:p>
                      <a:pPr algn="ctr">
                        <a:lnSpc>
                          <a:spcPct val="115000"/>
                        </a:lnSpc>
                        <a:spcAft>
                          <a:spcPts val="0"/>
                        </a:spcAft>
                      </a:pPr>
                      <a:r>
                        <a:rPr lang="fr-BE" sz="900" kern="1200" dirty="0" smtClean="0">
                          <a:effectLst/>
                        </a:rPr>
                        <a:t>n/a for IPA,</a:t>
                      </a:r>
                      <a:r>
                        <a:rPr lang="fr-BE" sz="900" kern="1200" baseline="0" dirty="0" smtClean="0">
                          <a:effectLst/>
                        </a:rPr>
                        <a:t> 2 </a:t>
                      </a:r>
                      <a:r>
                        <a:rPr lang="fr-BE" sz="900" kern="1200" baseline="0" dirty="0" err="1" smtClean="0">
                          <a:effectLst/>
                        </a:rPr>
                        <a:t>weeks</a:t>
                      </a:r>
                      <a:r>
                        <a:rPr lang="fr-BE" sz="900" kern="1200" baseline="0" dirty="0" smtClean="0">
                          <a:effectLst/>
                        </a:rPr>
                        <a:t> for ENI</a:t>
                      </a:r>
                      <a:endParaRPr lang="en-GB" sz="1000" dirty="0">
                        <a:effectLst/>
                        <a:latin typeface="Calibri"/>
                        <a:ea typeface="Calibri"/>
                        <a:cs typeface="Times New Roman"/>
                      </a:endParaRPr>
                    </a:p>
                  </a:txBody>
                  <a:tcPr marL="0" marR="0" marT="0" marB="0"/>
                </a:tc>
                <a:extLst>
                  <a:ext uri="{0D108BD9-81ED-4DB2-BD59-A6C34878D82A}">
                    <a16:rowId xmlns="" xmlns:a16="http://schemas.microsoft.com/office/drawing/2014/main" val="10005"/>
                  </a:ext>
                </a:extLst>
              </a:tr>
              <a:tr h="466400">
                <a:tc>
                  <a:txBody>
                    <a:bodyPr/>
                    <a:lstStyle/>
                    <a:p>
                      <a:pPr>
                        <a:lnSpc>
                          <a:spcPct val="115000"/>
                        </a:lnSpc>
                        <a:spcAft>
                          <a:spcPts val="0"/>
                        </a:spcAft>
                      </a:pPr>
                      <a:r>
                        <a:rPr lang="en-GB" sz="900" kern="1200" dirty="0">
                          <a:solidFill>
                            <a:srgbClr val="002060"/>
                          </a:solidFill>
                          <a:effectLst/>
                        </a:rPr>
                        <a:t>Publication of the fiche</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a:effectLst/>
                        </a:rPr>
                        <a:t>EUD - </a:t>
                      </a:r>
                      <a:r>
                        <a:rPr lang="en-GB" sz="900" kern="1200" dirty="0" err="1">
                          <a:effectLst/>
                        </a:rPr>
                        <a:t>EuropeAid</a:t>
                      </a:r>
                      <a:r>
                        <a:rPr lang="en-GB" sz="900" kern="1200" dirty="0">
                          <a:effectLst/>
                        </a:rPr>
                        <a:t> </a:t>
                      </a:r>
                      <a:r>
                        <a:rPr lang="en-GB" sz="900" kern="1200" dirty="0" smtClean="0">
                          <a:effectLst/>
                        </a:rPr>
                        <a:t>website</a:t>
                      </a:r>
                      <a:endParaRPr lang="en-GB" sz="1000" dirty="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Asap after possible revisions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a:effectLst/>
                        </a:rPr>
                        <a:t>Standard TW -DG NEAR Unit </a:t>
                      </a:r>
                      <a:r>
                        <a:rPr lang="en-GB" sz="900" kern="1200" dirty="0" smtClean="0">
                          <a:effectLst/>
                        </a:rPr>
                        <a:t>C3 for IPA</a:t>
                      </a:r>
                      <a:r>
                        <a:rPr lang="en-GB" sz="900" kern="1200" baseline="0" dirty="0" smtClean="0">
                          <a:effectLst/>
                        </a:rPr>
                        <a:t> </a:t>
                      </a:r>
                      <a:endParaRPr lang="en-GB" sz="1000" dirty="0">
                        <a:effectLst/>
                      </a:endParaRPr>
                    </a:p>
                    <a:p>
                      <a:pPr>
                        <a:lnSpc>
                          <a:spcPct val="115000"/>
                        </a:lnSpc>
                        <a:spcAft>
                          <a:spcPts val="0"/>
                        </a:spcAft>
                      </a:pPr>
                      <a:r>
                        <a:rPr lang="en-GB" sz="900" kern="1200" dirty="0">
                          <a:solidFill>
                            <a:schemeClr val="dk1"/>
                          </a:solidFill>
                          <a:effectLst/>
                          <a:latin typeface="+mn-lt"/>
                          <a:ea typeface="+mn-ea"/>
                          <a:cs typeface="+mn-cs"/>
                        </a:rPr>
                        <a:t>TWL published by </a:t>
                      </a:r>
                      <a:r>
                        <a:rPr lang="en-GB" sz="900" kern="1200" dirty="0" smtClean="0">
                          <a:solidFill>
                            <a:schemeClr val="dk1"/>
                          </a:solidFill>
                          <a:effectLst/>
                          <a:latin typeface="+mn-lt"/>
                          <a:ea typeface="+mn-ea"/>
                          <a:cs typeface="+mn-cs"/>
                        </a:rPr>
                        <a:t>EUD for IPA</a:t>
                      </a:r>
                    </a:p>
                    <a:p>
                      <a:pPr>
                        <a:lnSpc>
                          <a:spcPct val="115000"/>
                        </a:lnSpc>
                        <a:spcAft>
                          <a:spcPts val="0"/>
                        </a:spcAft>
                      </a:pPr>
                      <a:r>
                        <a:rPr lang="fr-BE" sz="900" kern="1200" dirty="0" smtClean="0">
                          <a:solidFill>
                            <a:schemeClr val="dk1"/>
                          </a:solidFill>
                          <a:effectLst/>
                          <a:latin typeface="+mn-lt"/>
                          <a:ea typeface="+mn-ea"/>
                          <a:cs typeface="+mn-cs"/>
                        </a:rPr>
                        <a:t>EUD for ENI</a:t>
                      </a:r>
                      <a:endParaRPr lang="en-GB" sz="900" kern="1200" dirty="0">
                        <a:solidFill>
                          <a:schemeClr val="dk1"/>
                        </a:solidFill>
                        <a:effectLst/>
                        <a:latin typeface="+mn-lt"/>
                        <a:ea typeface="+mn-ea"/>
                        <a:cs typeface="+mn-cs"/>
                      </a:endParaRPr>
                    </a:p>
                  </a:txBody>
                  <a:tcPr marL="0" marR="0" marT="0" marB="0"/>
                </a:tc>
                <a:tc>
                  <a:txBody>
                    <a:bodyPr/>
                    <a:lstStyle/>
                    <a:p>
                      <a:pPr>
                        <a:lnSpc>
                          <a:spcPct val="115000"/>
                        </a:lnSpc>
                        <a:spcAft>
                          <a:spcPts val="0"/>
                        </a:spcAft>
                      </a:pPr>
                      <a:r>
                        <a:rPr lang="en-GB" sz="900" kern="1200" dirty="0">
                          <a:effectLst/>
                        </a:rPr>
                        <a:t>Asap after possible revisions following comments by DG NEAR</a:t>
                      </a:r>
                      <a:endParaRPr lang="en-GB" sz="1000" dirty="0">
                        <a:effectLst/>
                        <a:latin typeface="Calibri"/>
                        <a:ea typeface="Calibri"/>
                        <a:cs typeface="Times New Roman"/>
                      </a:endParaRPr>
                    </a:p>
                  </a:txBody>
                  <a:tcPr marL="0" marR="0" marT="0" marB="0"/>
                </a:tc>
                <a:extLst>
                  <a:ext uri="{0D108BD9-81ED-4DB2-BD59-A6C34878D82A}">
                    <a16:rowId xmlns="" xmlns:a16="http://schemas.microsoft.com/office/drawing/2014/main" val="10006"/>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56</a:t>
            </a:fld>
            <a:endParaRPr lang="en-GB" dirty="0"/>
          </a:p>
        </p:txBody>
      </p:sp>
    </p:spTree>
    <p:extLst>
      <p:ext uri="{BB962C8B-B14F-4D97-AF65-F5344CB8AC3E}">
        <p14:creationId xmlns:p14="http://schemas.microsoft.com/office/powerpoint/2010/main" val="2587862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7</a:t>
            </a:r>
            <a:r>
              <a:rPr lang="en-GB" sz="3200" dirty="0" smtClean="0"/>
              <a:t>. </a:t>
            </a:r>
            <a:r>
              <a:rPr lang="en-GB" sz="3200" dirty="0"/>
              <a:t>New Manual vs old Manual</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31849313"/>
              </p:ext>
            </p:extLst>
          </p:nvPr>
        </p:nvGraphicFramePr>
        <p:xfrm>
          <a:off x="457200" y="2952716"/>
          <a:ext cx="8229600" cy="3337667"/>
        </p:xfrm>
        <a:graphic>
          <a:graphicData uri="http://schemas.openxmlformats.org/drawingml/2006/table">
            <a:tbl>
              <a:tblPr firstRow="1" firstCol="1" bandRow="1">
                <a:tableStyleId>{5C22544A-7EE6-4342-B048-85BDC9FD1C3A}</a:tableStyleId>
              </a:tblPr>
              <a:tblGrid>
                <a:gridCol w="1919695">
                  <a:extLst>
                    <a:ext uri="{9D8B030D-6E8A-4147-A177-3AD203B41FA5}">
                      <a16:colId xmlns="" xmlns:a16="http://schemas.microsoft.com/office/drawing/2014/main" val="20000"/>
                    </a:ext>
                  </a:extLst>
                </a:gridCol>
                <a:gridCol w="1276978">
                  <a:extLst>
                    <a:ext uri="{9D8B030D-6E8A-4147-A177-3AD203B41FA5}">
                      <a16:colId xmlns="" xmlns:a16="http://schemas.microsoft.com/office/drawing/2014/main" val="20001"/>
                    </a:ext>
                  </a:extLst>
                </a:gridCol>
                <a:gridCol w="1276978">
                  <a:extLst>
                    <a:ext uri="{9D8B030D-6E8A-4147-A177-3AD203B41FA5}">
                      <a16:colId xmlns="" xmlns:a16="http://schemas.microsoft.com/office/drawing/2014/main" val="20002"/>
                    </a:ext>
                  </a:extLst>
                </a:gridCol>
                <a:gridCol w="1928152">
                  <a:extLst>
                    <a:ext uri="{9D8B030D-6E8A-4147-A177-3AD203B41FA5}">
                      <a16:colId xmlns="" xmlns:a16="http://schemas.microsoft.com/office/drawing/2014/main" val="20003"/>
                    </a:ext>
                  </a:extLst>
                </a:gridCol>
                <a:gridCol w="1827797">
                  <a:extLst>
                    <a:ext uri="{9D8B030D-6E8A-4147-A177-3AD203B41FA5}">
                      <a16:colId xmlns="" xmlns:a16="http://schemas.microsoft.com/office/drawing/2014/main" val="20004"/>
                    </a:ext>
                  </a:extLst>
                </a:gridCol>
              </a:tblGrid>
              <a:tr h="298767">
                <a:tc gridSpan="3">
                  <a:txBody>
                    <a:bodyPr/>
                    <a:lstStyle/>
                    <a:p>
                      <a:pPr algn="ctr">
                        <a:lnSpc>
                          <a:spcPct val="115000"/>
                        </a:lnSpc>
                        <a:spcAft>
                          <a:spcPts val="0"/>
                        </a:spcAft>
                      </a:pPr>
                      <a:r>
                        <a:rPr lang="en-GB" sz="1200" kern="1200" dirty="0">
                          <a:solidFill>
                            <a:srgbClr val="002060"/>
                          </a:solidFill>
                          <a:effectLst/>
                        </a:rPr>
                        <a:t>New Twinning Manual, 1st July 2017</a:t>
                      </a:r>
                      <a:endParaRPr lang="en-GB" sz="1000" dirty="0">
                        <a:solidFill>
                          <a:srgbClr val="002060"/>
                        </a:solidFill>
                        <a:effectLst/>
                        <a:latin typeface="Calibri"/>
                        <a:ea typeface="Calibri"/>
                        <a:cs typeface="Times New Roman"/>
                      </a:endParaRPr>
                    </a:p>
                  </a:txBody>
                  <a:tcPr marL="81113" marR="81113" marT="40557" marB="40557"/>
                </a:tc>
                <a:tc hMerge="1">
                  <a:txBody>
                    <a:bodyPr/>
                    <a:lstStyle/>
                    <a:p>
                      <a:endParaRPr lang="en-GB"/>
                    </a:p>
                  </a:txBody>
                  <a:tcPr/>
                </a:tc>
                <a:tc hMerge="1">
                  <a:txBody>
                    <a:bodyPr/>
                    <a:lstStyle/>
                    <a:p>
                      <a:endParaRPr lang="en-GB"/>
                    </a:p>
                  </a:txBody>
                  <a:tcPr/>
                </a:tc>
                <a:tc gridSpan="2">
                  <a:txBody>
                    <a:bodyPr/>
                    <a:lstStyle/>
                    <a:p>
                      <a:pPr algn="ctr">
                        <a:lnSpc>
                          <a:spcPct val="115000"/>
                        </a:lnSpc>
                        <a:spcAft>
                          <a:spcPts val="0"/>
                        </a:spcAft>
                      </a:pPr>
                      <a:r>
                        <a:rPr lang="en-GB" sz="1200" kern="1200" dirty="0">
                          <a:solidFill>
                            <a:srgbClr val="002060"/>
                          </a:solidFill>
                          <a:effectLst/>
                        </a:rPr>
                        <a:t>Twinning Manual 2012, revision 2013-14</a:t>
                      </a:r>
                      <a:endParaRPr lang="en-GB" sz="1000" dirty="0">
                        <a:solidFill>
                          <a:srgbClr val="002060"/>
                        </a:solidFill>
                        <a:effectLst/>
                        <a:latin typeface="Calibri"/>
                        <a:ea typeface="Calibri"/>
                        <a:cs typeface="Times New Roman"/>
                      </a:endParaRPr>
                    </a:p>
                  </a:txBody>
                  <a:tcPr marL="0" marR="0" marT="0" marB="0"/>
                </a:tc>
                <a:tc hMerge="1">
                  <a:txBody>
                    <a:bodyPr/>
                    <a:lstStyle/>
                    <a:p>
                      <a:endParaRPr lang="en-GB"/>
                    </a:p>
                  </a:txBody>
                  <a:tcPr/>
                </a:tc>
                <a:extLst>
                  <a:ext uri="{0D108BD9-81ED-4DB2-BD59-A6C34878D82A}">
                    <a16:rowId xmlns="" xmlns:a16="http://schemas.microsoft.com/office/drawing/2014/main" val="10000"/>
                  </a:ext>
                </a:extLst>
              </a:tr>
              <a:tr h="298767">
                <a:tc>
                  <a:txBody>
                    <a:bodyPr/>
                    <a:lstStyle/>
                    <a:p>
                      <a:pPr algn="ctr">
                        <a:lnSpc>
                          <a:spcPct val="115000"/>
                        </a:lnSpc>
                        <a:spcAft>
                          <a:spcPts val="0"/>
                        </a:spcAft>
                      </a:pPr>
                      <a:r>
                        <a:rPr lang="it-IT" sz="1200" kern="1200" dirty="0">
                          <a:solidFill>
                            <a:srgbClr val="002060"/>
                          </a:solidFill>
                          <a:effectLst/>
                        </a:rPr>
                        <a:t>Activity</a:t>
                      </a:r>
                      <a:endParaRPr lang="en-GB" sz="1000" dirty="0">
                        <a:solidFill>
                          <a:srgbClr val="002060"/>
                        </a:solidFill>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it-IT" sz="1200" kern="1200">
                          <a:effectLst/>
                        </a:rPr>
                        <a:t>Actors</a:t>
                      </a:r>
                      <a:endParaRPr lang="en-GB" sz="1000">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it-IT" sz="1200" kern="1200">
                          <a:effectLst/>
                        </a:rPr>
                        <a:t>Timeline</a:t>
                      </a:r>
                      <a:endParaRPr lang="en-GB" sz="1000">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en-GB" sz="1200" kern="1200">
                          <a:effectLst/>
                        </a:rPr>
                        <a:t>Actors</a:t>
                      </a:r>
                      <a:endParaRPr lang="en-GB" sz="1000">
                        <a:effectLst/>
                        <a:latin typeface="Calibri"/>
                        <a:ea typeface="Calibri"/>
                        <a:cs typeface="Times New Roman"/>
                      </a:endParaRPr>
                    </a:p>
                  </a:txBody>
                  <a:tcPr marL="0" marR="0" marT="0" marB="0"/>
                </a:tc>
                <a:tc>
                  <a:txBody>
                    <a:bodyPr/>
                    <a:lstStyle/>
                    <a:p>
                      <a:pPr algn="ctr">
                        <a:lnSpc>
                          <a:spcPct val="115000"/>
                        </a:lnSpc>
                        <a:spcAft>
                          <a:spcPts val="0"/>
                        </a:spcAft>
                      </a:pPr>
                      <a:r>
                        <a:rPr lang="it-IT" sz="1200" kern="1200">
                          <a:effectLst/>
                        </a:rPr>
                        <a:t>Timeline</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1"/>
                  </a:ext>
                </a:extLst>
              </a:tr>
              <a:tr h="547513">
                <a:tc>
                  <a:txBody>
                    <a:bodyPr/>
                    <a:lstStyle/>
                    <a:p>
                      <a:pPr>
                        <a:lnSpc>
                          <a:spcPct val="115000"/>
                        </a:lnSpc>
                        <a:spcAft>
                          <a:spcPts val="0"/>
                        </a:spcAft>
                      </a:pPr>
                      <a:r>
                        <a:rPr lang="en-GB" sz="900" kern="1200" dirty="0">
                          <a:solidFill>
                            <a:srgbClr val="002060"/>
                          </a:solidFill>
                          <a:effectLst/>
                        </a:rPr>
                        <a:t>Circulation of the "Twinning fiche"</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a:effectLst/>
                        </a:rPr>
                        <a:t>Contracting Authority to MS NCPs</a:t>
                      </a:r>
                      <a:endParaRPr lang="en-GB" sz="1000" dirty="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smtClean="0">
                          <a:effectLst/>
                        </a:rPr>
                        <a:t>Same</a:t>
                      </a:r>
                      <a:r>
                        <a:rPr lang="en-GB" sz="900" kern="1200" baseline="0" dirty="0" smtClean="0">
                          <a:effectLst/>
                        </a:rPr>
                        <a:t> day after </a:t>
                      </a:r>
                      <a:r>
                        <a:rPr lang="en-GB" sz="900" kern="1200" dirty="0" smtClean="0">
                          <a:effectLst/>
                        </a:rPr>
                        <a:t>Publication</a:t>
                      </a:r>
                      <a:endParaRPr lang="en-GB" sz="1000" dirty="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a:effectLst/>
                        </a:rPr>
                        <a:t>Standard TW -DG NEAR Unit C3, </a:t>
                      </a:r>
                      <a:endParaRPr lang="en-GB" sz="1000" dirty="0">
                        <a:effectLst/>
                      </a:endParaRPr>
                    </a:p>
                    <a:p>
                      <a:pPr>
                        <a:lnSpc>
                          <a:spcPct val="115000"/>
                        </a:lnSpc>
                        <a:spcAft>
                          <a:spcPts val="0"/>
                        </a:spcAft>
                      </a:pPr>
                      <a:r>
                        <a:rPr lang="en-GB" sz="900" kern="1200" dirty="0">
                          <a:effectLst/>
                        </a:rPr>
                        <a:t>TWL circulated by </a:t>
                      </a:r>
                      <a:r>
                        <a:rPr lang="en-GB" sz="900" kern="1200" dirty="0" smtClean="0">
                          <a:effectLst/>
                        </a:rPr>
                        <a:t>EUD for IPA</a:t>
                      </a:r>
                    </a:p>
                    <a:p>
                      <a:pPr marL="0" marR="0" indent="0" algn="l" defTabSz="914400" rtl="0" eaLnBrk="1" fontAlgn="auto" latinLnBrk="0" hangingPunct="1">
                        <a:lnSpc>
                          <a:spcPct val="115000"/>
                        </a:lnSpc>
                        <a:spcBef>
                          <a:spcPts val="0"/>
                        </a:spcBef>
                        <a:spcAft>
                          <a:spcPts val="0"/>
                        </a:spcAft>
                        <a:buClrTx/>
                        <a:buSzTx/>
                        <a:buFontTx/>
                        <a:buNone/>
                        <a:tabLst/>
                        <a:defRPr/>
                      </a:pPr>
                      <a:endParaRPr lang="en-GB" sz="1000" kern="1200" dirty="0" smtClean="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900" kern="1200" dirty="0" smtClean="0">
                          <a:solidFill>
                            <a:schemeClr val="dk1"/>
                          </a:solidFill>
                          <a:effectLst/>
                          <a:latin typeface="+mn-lt"/>
                          <a:ea typeface="+mn-ea"/>
                          <a:cs typeface="+mn-cs"/>
                        </a:rPr>
                        <a:t>Contracting Authority to MS NCPs for ENI</a:t>
                      </a:r>
                    </a:p>
                    <a:p>
                      <a:pPr>
                        <a:lnSpc>
                          <a:spcPct val="115000"/>
                        </a:lnSpc>
                        <a:spcAft>
                          <a:spcPts val="0"/>
                        </a:spcAft>
                      </a:pPr>
                      <a:endParaRPr lang="en-GB" sz="1000" dirty="0">
                        <a:effectLst/>
                        <a:latin typeface="Calibri"/>
                        <a:ea typeface="Calibri"/>
                        <a:cs typeface="Times New Roman"/>
                      </a:endParaRPr>
                    </a:p>
                  </a:txBody>
                  <a:tcPr marL="0" marR="0" marT="0" marB="0"/>
                </a:tc>
                <a:tc>
                  <a:txBody>
                    <a:bodyPr/>
                    <a:lstStyle/>
                    <a:p>
                      <a:pPr>
                        <a:lnSpc>
                          <a:spcPct val="115000"/>
                        </a:lnSpc>
                        <a:spcAft>
                          <a:spcPts val="0"/>
                        </a:spcAft>
                      </a:pPr>
                      <a:r>
                        <a:rPr lang="en-GB" sz="900" kern="1200">
                          <a:effectLst/>
                        </a:rPr>
                        <a:t> </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2"/>
                  </a:ext>
                </a:extLst>
              </a:tr>
              <a:tr h="573425">
                <a:tc>
                  <a:txBody>
                    <a:bodyPr/>
                    <a:lstStyle/>
                    <a:p>
                      <a:pPr>
                        <a:lnSpc>
                          <a:spcPct val="115000"/>
                        </a:lnSpc>
                        <a:spcAft>
                          <a:spcPts val="0"/>
                        </a:spcAft>
                      </a:pPr>
                      <a:r>
                        <a:rPr lang="en-GB" sz="900" kern="1200" dirty="0">
                          <a:solidFill>
                            <a:srgbClr val="002060"/>
                          </a:solidFill>
                          <a:effectLst/>
                        </a:rPr>
                        <a:t>Proposals</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Member States </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smtClean="0">
                          <a:effectLst/>
                        </a:rPr>
                        <a:t>TW 8 </a:t>
                      </a:r>
                      <a:r>
                        <a:rPr lang="en-GB" sz="900" kern="1200" dirty="0">
                          <a:effectLst/>
                        </a:rPr>
                        <a:t>weeks </a:t>
                      </a:r>
                      <a:endParaRPr lang="en-GB" sz="900" kern="1200" dirty="0" smtClean="0">
                        <a:effectLst/>
                      </a:endParaRPr>
                    </a:p>
                    <a:p>
                      <a:pPr>
                        <a:lnSpc>
                          <a:spcPct val="115000"/>
                        </a:lnSpc>
                        <a:spcAft>
                          <a:spcPts val="0"/>
                        </a:spcAft>
                      </a:pPr>
                      <a:r>
                        <a:rPr lang="fr-BE" sz="900" kern="1200" dirty="0" smtClean="0">
                          <a:solidFill>
                            <a:schemeClr val="dk1"/>
                          </a:solidFill>
                          <a:effectLst/>
                          <a:latin typeface="+mn-lt"/>
                          <a:ea typeface="+mn-ea"/>
                          <a:cs typeface="+mn-cs"/>
                        </a:rPr>
                        <a:t>TWL 6 </a:t>
                      </a:r>
                      <a:r>
                        <a:rPr lang="fr-BE" sz="900" kern="1200" dirty="0" err="1" smtClean="0">
                          <a:solidFill>
                            <a:schemeClr val="dk1"/>
                          </a:solidFill>
                          <a:effectLst/>
                          <a:latin typeface="+mn-lt"/>
                          <a:ea typeface="+mn-ea"/>
                          <a:cs typeface="+mn-cs"/>
                        </a:rPr>
                        <a:t>weeks</a:t>
                      </a:r>
                      <a:endParaRPr lang="en-GB" sz="900" kern="1200" dirty="0">
                        <a:solidFill>
                          <a:schemeClr val="dk1"/>
                        </a:solidFill>
                        <a:effectLst/>
                        <a:latin typeface="+mn-lt"/>
                        <a:ea typeface="+mn-ea"/>
                        <a:cs typeface="+mn-cs"/>
                      </a:endParaRPr>
                    </a:p>
                  </a:txBody>
                  <a:tcPr marL="81113" marR="81113" marT="40557" marB="40557"/>
                </a:tc>
                <a:tc>
                  <a:txBody>
                    <a:bodyPr/>
                    <a:lstStyle/>
                    <a:p>
                      <a:pPr>
                        <a:lnSpc>
                          <a:spcPct val="115000"/>
                        </a:lnSpc>
                        <a:spcAft>
                          <a:spcPts val="0"/>
                        </a:spcAft>
                      </a:pPr>
                      <a:r>
                        <a:rPr lang="en-GB" sz="900" kern="1200">
                          <a:effectLst/>
                        </a:rPr>
                        <a:t>Member States </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dirty="0" smtClean="0">
                          <a:effectLst/>
                        </a:rPr>
                        <a:t>TW 8 </a:t>
                      </a:r>
                      <a:r>
                        <a:rPr lang="en-GB" sz="900" kern="1200" dirty="0">
                          <a:effectLst/>
                        </a:rPr>
                        <a:t>weeks </a:t>
                      </a:r>
                      <a:endParaRPr lang="en-GB" sz="900" kern="1200" dirty="0" smtClean="0">
                        <a:effectLst/>
                      </a:endParaRPr>
                    </a:p>
                    <a:p>
                      <a:pPr marL="0" marR="0" indent="0" algn="l" defTabSz="914400" rtl="0" eaLnBrk="1" fontAlgn="auto" latinLnBrk="0" hangingPunct="1">
                        <a:lnSpc>
                          <a:spcPct val="115000"/>
                        </a:lnSpc>
                        <a:spcBef>
                          <a:spcPts val="0"/>
                        </a:spcBef>
                        <a:spcAft>
                          <a:spcPts val="0"/>
                        </a:spcAft>
                        <a:buClrTx/>
                        <a:buSzTx/>
                        <a:buFontTx/>
                        <a:buNone/>
                        <a:tabLst/>
                        <a:defRPr/>
                      </a:pPr>
                      <a:r>
                        <a:rPr lang="fr-BE" sz="1000" kern="1200" dirty="0" smtClean="0">
                          <a:effectLst/>
                          <a:latin typeface="Calibri"/>
                          <a:ea typeface="Calibri"/>
                          <a:cs typeface="Times New Roman"/>
                        </a:rPr>
                        <a:t>TWL 6 </a:t>
                      </a:r>
                      <a:r>
                        <a:rPr lang="fr-BE" sz="1000" kern="1200" dirty="0" err="1" smtClean="0">
                          <a:effectLst/>
                          <a:latin typeface="Calibri"/>
                          <a:ea typeface="Calibri"/>
                          <a:cs typeface="Times New Roman"/>
                        </a:rPr>
                        <a:t>weeks</a:t>
                      </a:r>
                      <a:endParaRPr lang="en-GB" sz="1050" dirty="0" smtClean="0">
                        <a:effectLst/>
                        <a:latin typeface="Calibri"/>
                        <a:ea typeface="Calibri"/>
                        <a:cs typeface="Times New Roman"/>
                      </a:endParaRPr>
                    </a:p>
                    <a:p>
                      <a:pPr>
                        <a:lnSpc>
                          <a:spcPct val="115000"/>
                        </a:lnSpc>
                        <a:spcAft>
                          <a:spcPts val="0"/>
                        </a:spcAft>
                      </a:pPr>
                      <a:endParaRPr lang="en-GB" sz="1000" dirty="0">
                        <a:effectLst/>
                        <a:latin typeface="Calibri"/>
                        <a:ea typeface="Calibri"/>
                        <a:cs typeface="Times New Roman"/>
                      </a:endParaRPr>
                    </a:p>
                  </a:txBody>
                  <a:tcPr marL="0" marR="0" marT="0" marB="0"/>
                </a:tc>
                <a:extLst>
                  <a:ext uri="{0D108BD9-81ED-4DB2-BD59-A6C34878D82A}">
                    <a16:rowId xmlns="" xmlns:a16="http://schemas.microsoft.com/office/drawing/2014/main" val="10003"/>
                  </a:ext>
                </a:extLst>
              </a:tr>
              <a:tr h="1013914">
                <a:tc>
                  <a:txBody>
                    <a:bodyPr/>
                    <a:lstStyle/>
                    <a:p>
                      <a:pPr>
                        <a:lnSpc>
                          <a:spcPct val="115000"/>
                        </a:lnSpc>
                        <a:spcAft>
                          <a:spcPts val="0"/>
                        </a:spcAft>
                      </a:pPr>
                      <a:r>
                        <a:rPr lang="en-GB" sz="900" kern="1200" dirty="0">
                          <a:solidFill>
                            <a:srgbClr val="002060"/>
                          </a:solidFill>
                          <a:effectLst/>
                        </a:rPr>
                        <a:t>Evaluation of written  proposals</a:t>
                      </a:r>
                      <a:endParaRPr lang="en-GB" sz="1000" dirty="0">
                        <a:solidFill>
                          <a:srgbClr val="002060"/>
                        </a:solidFill>
                        <a:effectLst/>
                      </a:endParaRPr>
                    </a:p>
                    <a:p>
                      <a:pPr marL="342900" lvl="0" indent="-342900">
                        <a:lnSpc>
                          <a:spcPct val="115000"/>
                        </a:lnSpc>
                        <a:spcAft>
                          <a:spcPts val="0"/>
                        </a:spcAft>
                        <a:buFont typeface="Arial"/>
                        <a:buChar char="•"/>
                      </a:pPr>
                      <a:r>
                        <a:rPr lang="en-GB" sz="900" kern="1200" dirty="0">
                          <a:solidFill>
                            <a:srgbClr val="002060"/>
                          </a:solidFill>
                          <a:effectLst/>
                        </a:rPr>
                        <a:t>All participants shall sign Declaration of impartiality (template available annex C18)</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BC by consensus of EUD</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2 weeks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BC representatives (3-4 persons, members of the selection panel); </a:t>
                      </a:r>
                      <a:endParaRPr lang="en-GB" sz="1000">
                        <a:effectLst/>
                      </a:endParaRPr>
                    </a:p>
                    <a:p>
                      <a:pPr>
                        <a:lnSpc>
                          <a:spcPct val="115000"/>
                        </a:lnSpc>
                        <a:spcAft>
                          <a:spcPts val="0"/>
                        </a:spcAft>
                      </a:pPr>
                      <a:r>
                        <a:rPr lang="en-GB" sz="900" kern="1200">
                          <a:effectLst/>
                        </a:rPr>
                        <a:t>EUD/ CFCD observers</a:t>
                      </a:r>
                      <a:endParaRPr lang="en-GB" sz="1000">
                        <a:effectLst/>
                      </a:endParaRPr>
                    </a:p>
                    <a:p>
                      <a:pPr>
                        <a:lnSpc>
                          <a:spcPct val="115000"/>
                        </a:lnSpc>
                        <a:spcAft>
                          <a:spcPts val="0"/>
                        </a:spcAft>
                      </a:pPr>
                      <a:r>
                        <a:rPr lang="en-GB" sz="900" kern="1200">
                          <a:effectLst/>
                        </a:rPr>
                        <a:t>Declaration signed (PRAG template used)</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dirty="0">
                          <a:effectLst/>
                        </a:rPr>
                        <a:t>before the selection meeting</a:t>
                      </a:r>
                      <a:endParaRPr lang="en-GB" sz="1000" dirty="0">
                        <a:effectLst/>
                        <a:latin typeface="Calibri"/>
                        <a:ea typeface="Calibri"/>
                        <a:cs typeface="Times New Roman"/>
                      </a:endParaRPr>
                    </a:p>
                  </a:txBody>
                  <a:tcPr marL="0" marR="0" marT="0" marB="0" anchor="ctr"/>
                </a:tc>
                <a:extLst>
                  <a:ext uri="{0D108BD9-81ED-4DB2-BD59-A6C34878D82A}">
                    <a16:rowId xmlns=""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57</a:t>
            </a:fld>
            <a:endParaRPr lang="en-GB" dirty="0"/>
          </a:p>
        </p:txBody>
      </p:sp>
    </p:spTree>
    <p:extLst>
      <p:ext uri="{BB962C8B-B14F-4D97-AF65-F5344CB8AC3E}">
        <p14:creationId xmlns:p14="http://schemas.microsoft.com/office/powerpoint/2010/main" val="1410895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7. </a:t>
            </a:r>
            <a:r>
              <a:rPr lang="en-GB" sz="3200" dirty="0"/>
              <a:t>New Manual vs old Manual</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865484685"/>
              </p:ext>
            </p:extLst>
          </p:nvPr>
        </p:nvGraphicFramePr>
        <p:xfrm>
          <a:off x="686268" y="2632063"/>
          <a:ext cx="7771463" cy="3488080"/>
        </p:xfrm>
        <a:graphic>
          <a:graphicData uri="http://schemas.openxmlformats.org/drawingml/2006/table">
            <a:tbl>
              <a:tblPr firstRow="1" firstCol="1" bandRow="1">
                <a:tableStyleId>{5C22544A-7EE6-4342-B048-85BDC9FD1C3A}</a:tableStyleId>
              </a:tblPr>
              <a:tblGrid>
                <a:gridCol w="1812827">
                  <a:extLst>
                    <a:ext uri="{9D8B030D-6E8A-4147-A177-3AD203B41FA5}">
                      <a16:colId xmlns="" xmlns:a16="http://schemas.microsoft.com/office/drawing/2014/main" val="20000"/>
                    </a:ext>
                  </a:extLst>
                </a:gridCol>
                <a:gridCol w="1205889">
                  <a:extLst>
                    <a:ext uri="{9D8B030D-6E8A-4147-A177-3AD203B41FA5}">
                      <a16:colId xmlns="" xmlns:a16="http://schemas.microsoft.com/office/drawing/2014/main" val="20001"/>
                    </a:ext>
                  </a:extLst>
                </a:gridCol>
                <a:gridCol w="1083040">
                  <a:extLst>
                    <a:ext uri="{9D8B030D-6E8A-4147-A177-3AD203B41FA5}">
                      <a16:colId xmlns="" xmlns:a16="http://schemas.microsoft.com/office/drawing/2014/main" val="20002"/>
                    </a:ext>
                  </a:extLst>
                </a:gridCol>
                <a:gridCol w="1943662">
                  <a:extLst>
                    <a:ext uri="{9D8B030D-6E8A-4147-A177-3AD203B41FA5}">
                      <a16:colId xmlns="" xmlns:a16="http://schemas.microsoft.com/office/drawing/2014/main" val="20003"/>
                    </a:ext>
                  </a:extLst>
                </a:gridCol>
                <a:gridCol w="1726045">
                  <a:extLst>
                    <a:ext uri="{9D8B030D-6E8A-4147-A177-3AD203B41FA5}">
                      <a16:colId xmlns="" xmlns:a16="http://schemas.microsoft.com/office/drawing/2014/main" val="20004"/>
                    </a:ext>
                  </a:extLst>
                </a:gridCol>
              </a:tblGrid>
              <a:tr h="282134">
                <a:tc gridSpan="3">
                  <a:txBody>
                    <a:bodyPr/>
                    <a:lstStyle/>
                    <a:p>
                      <a:pPr algn="ctr">
                        <a:lnSpc>
                          <a:spcPct val="115000"/>
                        </a:lnSpc>
                        <a:spcAft>
                          <a:spcPts val="0"/>
                        </a:spcAft>
                      </a:pPr>
                      <a:r>
                        <a:rPr lang="en-GB" sz="1200" kern="1200" dirty="0">
                          <a:solidFill>
                            <a:srgbClr val="002060"/>
                          </a:solidFill>
                          <a:effectLst/>
                        </a:rPr>
                        <a:t>New Twinning Manual, 1st July 2017</a:t>
                      </a:r>
                      <a:endParaRPr lang="en-GB" sz="900" dirty="0">
                        <a:solidFill>
                          <a:srgbClr val="002060"/>
                        </a:solidFill>
                        <a:effectLst/>
                        <a:latin typeface="Calibri"/>
                        <a:ea typeface="Calibri"/>
                        <a:cs typeface="Times New Roman"/>
                      </a:endParaRPr>
                    </a:p>
                  </a:txBody>
                  <a:tcPr marL="76598" marR="76598" marT="38299" marB="38299"/>
                </a:tc>
                <a:tc hMerge="1">
                  <a:txBody>
                    <a:bodyPr/>
                    <a:lstStyle/>
                    <a:p>
                      <a:endParaRPr lang="en-GB"/>
                    </a:p>
                  </a:txBody>
                  <a:tcPr/>
                </a:tc>
                <a:tc hMerge="1">
                  <a:txBody>
                    <a:bodyPr/>
                    <a:lstStyle/>
                    <a:p>
                      <a:endParaRPr lang="en-GB"/>
                    </a:p>
                  </a:txBody>
                  <a:tcPr/>
                </a:tc>
                <a:tc gridSpan="2">
                  <a:txBody>
                    <a:bodyPr/>
                    <a:lstStyle/>
                    <a:p>
                      <a:pPr algn="ctr">
                        <a:lnSpc>
                          <a:spcPct val="115000"/>
                        </a:lnSpc>
                        <a:spcAft>
                          <a:spcPts val="0"/>
                        </a:spcAft>
                      </a:pPr>
                      <a:r>
                        <a:rPr lang="en-GB" sz="1200" kern="1200" dirty="0">
                          <a:solidFill>
                            <a:srgbClr val="002060"/>
                          </a:solidFill>
                          <a:effectLst/>
                        </a:rPr>
                        <a:t>Twinning Manual 2012, revision 2013-14</a:t>
                      </a:r>
                      <a:endParaRPr lang="en-GB" sz="900" dirty="0">
                        <a:solidFill>
                          <a:srgbClr val="002060"/>
                        </a:solidFill>
                        <a:effectLst/>
                        <a:latin typeface="Calibri"/>
                        <a:ea typeface="Calibri"/>
                        <a:cs typeface="Times New Roman"/>
                      </a:endParaRPr>
                    </a:p>
                  </a:txBody>
                  <a:tcPr marL="0" marR="0" marT="0" marB="0"/>
                </a:tc>
                <a:tc hMerge="1">
                  <a:txBody>
                    <a:bodyPr/>
                    <a:lstStyle/>
                    <a:p>
                      <a:endParaRPr lang="en-GB"/>
                    </a:p>
                  </a:txBody>
                  <a:tcPr/>
                </a:tc>
                <a:extLst>
                  <a:ext uri="{0D108BD9-81ED-4DB2-BD59-A6C34878D82A}">
                    <a16:rowId xmlns="" xmlns:a16="http://schemas.microsoft.com/office/drawing/2014/main" val="10000"/>
                  </a:ext>
                </a:extLst>
              </a:tr>
              <a:tr h="282134">
                <a:tc>
                  <a:txBody>
                    <a:bodyPr/>
                    <a:lstStyle/>
                    <a:p>
                      <a:pPr algn="ctr">
                        <a:lnSpc>
                          <a:spcPct val="115000"/>
                        </a:lnSpc>
                        <a:spcAft>
                          <a:spcPts val="0"/>
                        </a:spcAft>
                      </a:pPr>
                      <a:r>
                        <a:rPr lang="it-IT" sz="1200" kern="1200" dirty="0">
                          <a:solidFill>
                            <a:srgbClr val="002060"/>
                          </a:solidFill>
                          <a:effectLst/>
                        </a:rPr>
                        <a:t>Activity</a:t>
                      </a:r>
                      <a:endParaRPr lang="en-GB" sz="900" dirty="0">
                        <a:solidFill>
                          <a:srgbClr val="002060"/>
                        </a:solidFill>
                        <a:effectLst/>
                        <a:latin typeface="Calibri"/>
                        <a:ea typeface="Calibri"/>
                        <a:cs typeface="Times New Roman"/>
                      </a:endParaRPr>
                    </a:p>
                  </a:txBody>
                  <a:tcPr marL="76598" marR="76598" marT="38299" marB="38299"/>
                </a:tc>
                <a:tc>
                  <a:txBody>
                    <a:bodyPr/>
                    <a:lstStyle/>
                    <a:p>
                      <a:pPr algn="ctr">
                        <a:lnSpc>
                          <a:spcPct val="115000"/>
                        </a:lnSpc>
                        <a:spcAft>
                          <a:spcPts val="0"/>
                        </a:spcAft>
                      </a:pPr>
                      <a:r>
                        <a:rPr lang="it-IT" sz="1200" kern="1200">
                          <a:effectLst/>
                        </a:rPr>
                        <a:t>Actors</a:t>
                      </a:r>
                      <a:endParaRPr lang="en-GB" sz="900">
                        <a:effectLst/>
                        <a:latin typeface="Calibri"/>
                        <a:ea typeface="Calibri"/>
                        <a:cs typeface="Times New Roman"/>
                      </a:endParaRPr>
                    </a:p>
                  </a:txBody>
                  <a:tcPr marL="76598" marR="76598" marT="38299" marB="38299"/>
                </a:tc>
                <a:tc>
                  <a:txBody>
                    <a:bodyPr/>
                    <a:lstStyle/>
                    <a:p>
                      <a:pPr algn="ctr">
                        <a:lnSpc>
                          <a:spcPct val="115000"/>
                        </a:lnSpc>
                        <a:spcAft>
                          <a:spcPts val="0"/>
                        </a:spcAft>
                      </a:pPr>
                      <a:r>
                        <a:rPr lang="it-IT" sz="1200" kern="1200">
                          <a:effectLst/>
                        </a:rPr>
                        <a:t>Timeline</a:t>
                      </a:r>
                      <a:endParaRPr lang="en-GB" sz="900">
                        <a:effectLst/>
                        <a:latin typeface="Calibri"/>
                        <a:ea typeface="Calibri"/>
                        <a:cs typeface="Times New Roman"/>
                      </a:endParaRPr>
                    </a:p>
                  </a:txBody>
                  <a:tcPr marL="76598" marR="76598" marT="38299" marB="38299"/>
                </a:tc>
                <a:tc>
                  <a:txBody>
                    <a:bodyPr/>
                    <a:lstStyle/>
                    <a:p>
                      <a:pPr algn="ctr">
                        <a:lnSpc>
                          <a:spcPct val="115000"/>
                        </a:lnSpc>
                        <a:spcAft>
                          <a:spcPts val="0"/>
                        </a:spcAft>
                      </a:pPr>
                      <a:r>
                        <a:rPr lang="en-GB" sz="1200" kern="1200">
                          <a:effectLst/>
                        </a:rPr>
                        <a:t>Actors</a:t>
                      </a:r>
                      <a:endParaRPr lang="en-GB" sz="900">
                        <a:effectLst/>
                        <a:latin typeface="Calibri"/>
                        <a:ea typeface="Calibri"/>
                        <a:cs typeface="Times New Roman"/>
                      </a:endParaRPr>
                    </a:p>
                  </a:txBody>
                  <a:tcPr marL="0" marR="0" marT="0" marB="0"/>
                </a:tc>
                <a:tc>
                  <a:txBody>
                    <a:bodyPr/>
                    <a:lstStyle/>
                    <a:p>
                      <a:pPr algn="ctr">
                        <a:lnSpc>
                          <a:spcPct val="115000"/>
                        </a:lnSpc>
                        <a:spcAft>
                          <a:spcPts val="0"/>
                        </a:spcAft>
                      </a:pPr>
                      <a:r>
                        <a:rPr lang="it-IT" sz="1200" kern="1200">
                          <a:effectLst/>
                        </a:rPr>
                        <a:t>Timeline</a:t>
                      </a:r>
                      <a:endParaRPr lang="en-GB" sz="900">
                        <a:effectLst/>
                        <a:latin typeface="Calibri"/>
                        <a:ea typeface="Calibri"/>
                        <a:cs typeface="Times New Roman"/>
                      </a:endParaRPr>
                    </a:p>
                  </a:txBody>
                  <a:tcPr marL="0" marR="0" marT="0" marB="0"/>
                </a:tc>
                <a:extLst>
                  <a:ext uri="{0D108BD9-81ED-4DB2-BD59-A6C34878D82A}">
                    <a16:rowId xmlns="" xmlns:a16="http://schemas.microsoft.com/office/drawing/2014/main" val="10001"/>
                  </a:ext>
                </a:extLst>
              </a:tr>
              <a:tr h="587248">
                <a:tc>
                  <a:txBody>
                    <a:bodyPr/>
                    <a:lstStyle/>
                    <a:p>
                      <a:pPr>
                        <a:lnSpc>
                          <a:spcPct val="115000"/>
                        </a:lnSpc>
                        <a:spcAft>
                          <a:spcPts val="0"/>
                        </a:spcAft>
                      </a:pPr>
                      <a:r>
                        <a:rPr lang="en-GB" sz="800" kern="1200" dirty="0">
                          <a:solidFill>
                            <a:srgbClr val="002060"/>
                          </a:solidFill>
                          <a:effectLst/>
                        </a:rPr>
                        <a:t>Selection meeting</a:t>
                      </a:r>
                      <a:endParaRPr lang="en-GB" sz="900" dirty="0">
                        <a:solidFill>
                          <a:srgbClr val="002060"/>
                        </a:solidFill>
                        <a:effectLst/>
                      </a:endParaRPr>
                    </a:p>
                    <a:p>
                      <a:pPr>
                        <a:lnSpc>
                          <a:spcPct val="115000"/>
                        </a:lnSpc>
                        <a:spcAft>
                          <a:spcPts val="0"/>
                        </a:spcAft>
                      </a:pPr>
                      <a:r>
                        <a:rPr lang="en-GB" sz="800" kern="1200" dirty="0">
                          <a:solidFill>
                            <a:srgbClr val="002060"/>
                          </a:solidFill>
                          <a:effectLst/>
                        </a:rPr>
                        <a:t>45 min for presentation of MS proposal; 30 min for Q&amp;A</a:t>
                      </a:r>
                      <a:endParaRPr lang="en-GB" sz="900" dirty="0">
                        <a:solidFill>
                          <a:srgbClr val="002060"/>
                        </a:solidFill>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Organised at CA</a:t>
                      </a:r>
                      <a:endParaRPr lang="en-GB" sz="900">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2 weeks</a:t>
                      </a:r>
                      <a:endParaRPr lang="en-GB" sz="900">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 Organised at EUD, Chaired by HoC;</a:t>
                      </a:r>
                      <a:endParaRPr lang="en-GB" sz="900">
                        <a:effectLst/>
                      </a:endParaRPr>
                    </a:p>
                    <a:p>
                      <a:pPr>
                        <a:lnSpc>
                          <a:spcPct val="115000"/>
                        </a:lnSpc>
                        <a:spcAft>
                          <a:spcPts val="0"/>
                        </a:spcAft>
                      </a:pPr>
                      <a:r>
                        <a:rPr lang="en-GB" sz="800" kern="1200">
                          <a:effectLst/>
                        </a:rPr>
                        <a:t>30 min for presentation of MS proposal; 30 min for Q&amp;A</a:t>
                      </a:r>
                      <a:endParaRPr lang="en-GB" sz="900">
                        <a:effectLst/>
                        <a:latin typeface="Calibri"/>
                        <a:ea typeface="Calibri"/>
                        <a:cs typeface="Times New Roman"/>
                      </a:endParaRPr>
                    </a:p>
                  </a:txBody>
                  <a:tcPr marL="0" marR="0" marT="0" marB="0"/>
                </a:tc>
                <a:tc>
                  <a:txBody>
                    <a:bodyPr/>
                    <a:lstStyle/>
                    <a:p>
                      <a:pPr>
                        <a:lnSpc>
                          <a:spcPct val="115000"/>
                        </a:lnSpc>
                        <a:spcAft>
                          <a:spcPts val="0"/>
                        </a:spcAft>
                      </a:pPr>
                      <a:r>
                        <a:rPr lang="en-GB" sz="800" kern="1200">
                          <a:effectLst/>
                        </a:rPr>
                        <a:t>2 weeks after the deadline for  submission of proposals</a:t>
                      </a:r>
                      <a:endParaRPr lang="en-GB" sz="900">
                        <a:effectLst/>
                        <a:latin typeface="Calibri"/>
                        <a:ea typeface="Calibri"/>
                        <a:cs typeface="Times New Roman"/>
                      </a:endParaRPr>
                    </a:p>
                  </a:txBody>
                  <a:tcPr marL="0" marR="0" marT="0" marB="0"/>
                </a:tc>
                <a:extLst>
                  <a:ext uri="{0D108BD9-81ED-4DB2-BD59-A6C34878D82A}">
                    <a16:rowId xmlns="" xmlns:a16="http://schemas.microsoft.com/office/drawing/2014/main" val="10002"/>
                  </a:ext>
                </a:extLst>
              </a:tr>
              <a:tr h="587248">
                <a:tc>
                  <a:txBody>
                    <a:bodyPr/>
                    <a:lstStyle/>
                    <a:p>
                      <a:pPr>
                        <a:lnSpc>
                          <a:spcPct val="115000"/>
                        </a:lnSpc>
                        <a:spcAft>
                          <a:spcPts val="0"/>
                        </a:spcAft>
                      </a:pPr>
                      <a:r>
                        <a:rPr lang="en-GB" sz="800" kern="1200" dirty="0">
                          <a:solidFill>
                            <a:srgbClr val="002060"/>
                          </a:solidFill>
                          <a:effectLst/>
                        </a:rPr>
                        <a:t>Selection report</a:t>
                      </a:r>
                      <a:endParaRPr lang="en-GB" sz="900" dirty="0">
                        <a:solidFill>
                          <a:srgbClr val="002060"/>
                        </a:solidFill>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BC by consensus</a:t>
                      </a:r>
                      <a:endParaRPr lang="en-GB" sz="900">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Immediately after the selection meeting</a:t>
                      </a:r>
                      <a:endParaRPr lang="en-GB" sz="900">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BC representatives (3-4 persons, members of the selection panel); </a:t>
                      </a:r>
                      <a:endParaRPr lang="en-GB" sz="900">
                        <a:effectLst/>
                      </a:endParaRPr>
                    </a:p>
                    <a:p>
                      <a:pPr>
                        <a:lnSpc>
                          <a:spcPct val="115000"/>
                        </a:lnSpc>
                        <a:spcAft>
                          <a:spcPts val="0"/>
                        </a:spcAft>
                      </a:pPr>
                      <a:r>
                        <a:rPr lang="en-GB" sz="800" kern="1200">
                          <a:effectLst/>
                        </a:rPr>
                        <a:t>EUD/ CFCD observers;</a:t>
                      </a:r>
                      <a:endParaRPr lang="en-GB" sz="900">
                        <a:effectLst/>
                        <a:latin typeface="Calibri"/>
                        <a:ea typeface="Calibri"/>
                        <a:cs typeface="Times New Roman"/>
                      </a:endParaRPr>
                    </a:p>
                  </a:txBody>
                  <a:tcPr marL="0" marR="0" marT="0" marB="0"/>
                </a:tc>
                <a:tc>
                  <a:txBody>
                    <a:bodyPr/>
                    <a:lstStyle/>
                    <a:p>
                      <a:pPr>
                        <a:lnSpc>
                          <a:spcPct val="115000"/>
                        </a:lnSpc>
                        <a:spcAft>
                          <a:spcPts val="0"/>
                        </a:spcAft>
                      </a:pPr>
                      <a:r>
                        <a:rPr lang="en-GB" sz="800" kern="1200">
                          <a:effectLst/>
                        </a:rPr>
                        <a:t>Decision taken Immediately after the selection meeting; Selection report submitted to EUD in 2 weeks</a:t>
                      </a:r>
                      <a:endParaRPr lang="en-GB" sz="900">
                        <a:effectLst/>
                        <a:latin typeface="Calibri"/>
                        <a:ea typeface="Calibri"/>
                        <a:cs typeface="Times New Roman"/>
                      </a:endParaRPr>
                    </a:p>
                  </a:txBody>
                  <a:tcPr marL="0" marR="0" marT="0" marB="0"/>
                </a:tc>
                <a:extLst>
                  <a:ext uri="{0D108BD9-81ED-4DB2-BD59-A6C34878D82A}">
                    <a16:rowId xmlns="" xmlns:a16="http://schemas.microsoft.com/office/drawing/2014/main" val="10003"/>
                  </a:ext>
                </a:extLst>
              </a:tr>
              <a:tr h="541502">
                <a:tc>
                  <a:txBody>
                    <a:bodyPr/>
                    <a:lstStyle/>
                    <a:p>
                      <a:pPr>
                        <a:lnSpc>
                          <a:spcPct val="115000"/>
                        </a:lnSpc>
                        <a:spcAft>
                          <a:spcPts val="0"/>
                        </a:spcAft>
                      </a:pPr>
                      <a:r>
                        <a:rPr lang="en-GB" sz="800" kern="1200" dirty="0">
                          <a:solidFill>
                            <a:srgbClr val="002060"/>
                          </a:solidFill>
                          <a:effectLst/>
                        </a:rPr>
                        <a:t>Notification of result</a:t>
                      </a:r>
                      <a:endParaRPr lang="en-GB" sz="900" dirty="0">
                        <a:solidFill>
                          <a:srgbClr val="002060"/>
                        </a:solidFill>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Contracting Authority</a:t>
                      </a:r>
                      <a:endParaRPr lang="en-GB" sz="900">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2 weeks</a:t>
                      </a:r>
                      <a:endParaRPr lang="en-GB" sz="900">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Contracting Authority</a:t>
                      </a:r>
                      <a:endParaRPr lang="en-GB" sz="900">
                        <a:effectLst/>
                        <a:latin typeface="Calibri"/>
                        <a:ea typeface="Calibri"/>
                        <a:cs typeface="Times New Roman"/>
                      </a:endParaRPr>
                    </a:p>
                  </a:txBody>
                  <a:tcPr marL="0" marR="0" marT="0" marB="0"/>
                </a:tc>
                <a:tc>
                  <a:txBody>
                    <a:bodyPr/>
                    <a:lstStyle/>
                    <a:p>
                      <a:pPr>
                        <a:lnSpc>
                          <a:spcPct val="115000"/>
                        </a:lnSpc>
                        <a:spcAft>
                          <a:spcPts val="0"/>
                        </a:spcAft>
                      </a:pPr>
                      <a:r>
                        <a:rPr lang="en-GB" sz="800" kern="1200">
                          <a:effectLst/>
                        </a:rPr>
                        <a:t>3 weeks after the selection meeting</a:t>
                      </a:r>
                      <a:endParaRPr lang="en-GB" sz="900">
                        <a:effectLst/>
                        <a:latin typeface="Calibri"/>
                        <a:ea typeface="Calibri"/>
                        <a:cs typeface="Times New Roman"/>
                      </a:endParaRPr>
                    </a:p>
                  </a:txBody>
                  <a:tcPr marL="0" marR="0" marT="0" marB="0"/>
                </a:tc>
                <a:extLst>
                  <a:ext uri="{0D108BD9-81ED-4DB2-BD59-A6C34878D82A}">
                    <a16:rowId xmlns="" xmlns:a16="http://schemas.microsoft.com/office/drawing/2014/main" val="10004"/>
                  </a:ext>
                </a:extLst>
              </a:tr>
              <a:tr h="1104282">
                <a:tc>
                  <a:txBody>
                    <a:bodyPr/>
                    <a:lstStyle/>
                    <a:p>
                      <a:pPr>
                        <a:lnSpc>
                          <a:spcPct val="115000"/>
                        </a:lnSpc>
                        <a:spcAft>
                          <a:spcPts val="0"/>
                        </a:spcAft>
                      </a:pPr>
                      <a:r>
                        <a:rPr lang="en-GB" sz="800" kern="1200" dirty="0">
                          <a:solidFill>
                            <a:srgbClr val="002060"/>
                          </a:solidFill>
                          <a:effectLst/>
                        </a:rPr>
                        <a:t>Preparation of the contract file, filling the templates listed in 3.1.1.</a:t>
                      </a:r>
                      <a:endParaRPr lang="en-GB" sz="900" dirty="0">
                        <a:solidFill>
                          <a:srgbClr val="002060"/>
                        </a:solidFill>
                        <a:effectLst/>
                      </a:endParaRPr>
                    </a:p>
                    <a:p>
                      <a:pPr marL="342900" lvl="0" indent="-342900">
                        <a:lnSpc>
                          <a:spcPct val="115000"/>
                        </a:lnSpc>
                        <a:spcAft>
                          <a:spcPts val="0"/>
                        </a:spcAft>
                        <a:buFont typeface="Arial"/>
                        <a:buChar char="•"/>
                      </a:pPr>
                      <a:r>
                        <a:rPr lang="en-GB" sz="800" kern="1200" dirty="0">
                          <a:solidFill>
                            <a:srgbClr val="002060"/>
                          </a:solidFill>
                          <a:effectLst/>
                        </a:rPr>
                        <a:t>No preparatory period= no preparatory costs before the signature of the contract</a:t>
                      </a:r>
                      <a:endParaRPr lang="en-GB" sz="900" dirty="0">
                        <a:solidFill>
                          <a:srgbClr val="002060"/>
                        </a:solidFill>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Contracting Authority</a:t>
                      </a:r>
                      <a:endParaRPr lang="en-GB" sz="900">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In max 12 weeks</a:t>
                      </a:r>
                      <a:endParaRPr lang="en-GB" sz="900">
                        <a:effectLst/>
                        <a:latin typeface="Calibri"/>
                        <a:ea typeface="Calibri"/>
                        <a:cs typeface="Times New Roman"/>
                      </a:endParaRPr>
                    </a:p>
                  </a:txBody>
                  <a:tcPr marL="76598" marR="76598" marT="38299" marB="38299"/>
                </a:tc>
                <a:tc>
                  <a:txBody>
                    <a:bodyPr/>
                    <a:lstStyle/>
                    <a:p>
                      <a:pPr>
                        <a:lnSpc>
                          <a:spcPct val="115000"/>
                        </a:lnSpc>
                        <a:spcAft>
                          <a:spcPts val="0"/>
                        </a:spcAft>
                      </a:pPr>
                      <a:r>
                        <a:rPr lang="en-GB" sz="800" kern="1200">
                          <a:effectLst/>
                        </a:rPr>
                        <a:t>BC Partners (commented by CFCD, EUD)</a:t>
                      </a:r>
                      <a:endParaRPr lang="en-GB" sz="900">
                        <a:effectLst/>
                        <a:latin typeface="Calibri"/>
                        <a:ea typeface="Calibri"/>
                        <a:cs typeface="Times New Roman"/>
                      </a:endParaRPr>
                    </a:p>
                  </a:txBody>
                  <a:tcPr marL="0" marR="0" marT="0" marB="0"/>
                </a:tc>
                <a:tc>
                  <a:txBody>
                    <a:bodyPr/>
                    <a:lstStyle/>
                    <a:p>
                      <a:pPr>
                        <a:lnSpc>
                          <a:spcPct val="115000"/>
                        </a:lnSpc>
                        <a:spcAft>
                          <a:spcPts val="0"/>
                        </a:spcAft>
                      </a:pPr>
                      <a:r>
                        <a:rPr lang="en-GB" sz="800" kern="1200" dirty="0">
                          <a:effectLst/>
                        </a:rPr>
                        <a:t>In max 4 months after the notification of the results the final draft should be sent to STC, otherwise the preparatory costs are not eligible</a:t>
                      </a:r>
                      <a:endParaRPr lang="en-GB" sz="900" dirty="0">
                        <a:effectLst/>
                        <a:latin typeface="Calibri"/>
                        <a:ea typeface="Calibri"/>
                        <a:cs typeface="Times New Roman"/>
                      </a:endParaRPr>
                    </a:p>
                  </a:txBody>
                  <a:tcPr marL="0" marR="0" marT="0" marB="0"/>
                </a:tc>
                <a:extLst>
                  <a:ext uri="{0D108BD9-81ED-4DB2-BD59-A6C34878D82A}">
                    <a16:rowId xmlns="" xmlns:a16="http://schemas.microsoft.com/office/drawing/2014/main" val="10005"/>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58</a:t>
            </a:fld>
            <a:endParaRPr lang="en-GB" dirty="0"/>
          </a:p>
        </p:txBody>
      </p:sp>
    </p:spTree>
    <p:extLst>
      <p:ext uri="{BB962C8B-B14F-4D97-AF65-F5344CB8AC3E}">
        <p14:creationId xmlns:p14="http://schemas.microsoft.com/office/powerpoint/2010/main" val="3821710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7. </a:t>
            </a:r>
            <a:r>
              <a:rPr lang="en-GB" sz="3200" dirty="0"/>
              <a:t>New Manual vs old Manual</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98404636"/>
              </p:ext>
            </p:extLst>
          </p:nvPr>
        </p:nvGraphicFramePr>
        <p:xfrm>
          <a:off x="457200" y="2814183"/>
          <a:ext cx="8229600" cy="3029859"/>
        </p:xfrm>
        <a:graphic>
          <a:graphicData uri="http://schemas.openxmlformats.org/drawingml/2006/table">
            <a:tbl>
              <a:tblPr firstRow="1" firstCol="1" bandRow="1">
                <a:tableStyleId>{5C22544A-7EE6-4342-B048-85BDC9FD1C3A}</a:tableStyleId>
              </a:tblPr>
              <a:tblGrid>
                <a:gridCol w="1919695">
                  <a:extLst>
                    <a:ext uri="{9D8B030D-6E8A-4147-A177-3AD203B41FA5}">
                      <a16:colId xmlns="" xmlns:a16="http://schemas.microsoft.com/office/drawing/2014/main" val="20000"/>
                    </a:ext>
                  </a:extLst>
                </a:gridCol>
                <a:gridCol w="1276978">
                  <a:extLst>
                    <a:ext uri="{9D8B030D-6E8A-4147-A177-3AD203B41FA5}">
                      <a16:colId xmlns="" xmlns:a16="http://schemas.microsoft.com/office/drawing/2014/main" val="20001"/>
                    </a:ext>
                  </a:extLst>
                </a:gridCol>
                <a:gridCol w="1276978">
                  <a:extLst>
                    <a:ext uri="{9D8B030D-6E8A-4147-A177-3AD203B41FA5}">
                      <a16:colId xmlns="" xmlns:a16="http://schemas.microsoft.com/office/drawing/2014/main" val="20002"/>
                    </a:ext>
                  </a:extLst>
                </a:gridCol>
                <a:gridCol w="1928152">
                  <a:extLst>
                    <a:ext uri="{9D8B030D-6E8A-4147-A177-3AD203B41FA5}">
                      <a16:colId xmlns="" xmlns:a16="http://schemas.microsoft.com/office/drawing/2014/main" val="20003"/>
                    </a:ext>
                  </a:extLst>
                </a:gridCol>
                <a:gridCol w="1827797">
                  <a:extLst>
                    <a:ext uri="{9D8B030D-6E8A-4147-A177-3AD203B41FA5}">
                      <a16:colId xmlns="" xmlns:a16="http://schemas.microsoft.com/office/drawing/2014/main" val="20004"/>
                    </a:ext>
                  </a:extLst>
                </a:gridCol>
              </a:tblGrid>
              <a:tr h="298767">
                <a:tc gridSpan="3">
                  <a:txBody>
                    <a:bodyPr/>
                    <a:lstStyle/>
                    <a:p>
                      <a:pPr algn="ctr">
                        <a:lnSpc>
                          <a:spcPct val="115000"/>
                        </a:lnSpc>
                        <a:spcAft>
                          <a:spcPts val="0"/>
                        </a:spcAft>
                      </a:pPr>
                      <a:r>
                        <a:rPr lang="en-GB" sz="1200" kern="1200" dirty="0">
                          <a:solidFill>
                            <a:srgbClr val="002060"/>
                          </a:solidFill>
                          <a:effectLst/>
                        </a:rPr>
                        <a:t>New Twinning Manual, 1st July 2017</a:t>
                      </a:r>
                      <a:endParaRPr lang="en-GB" sz="1000" dirty="0">
                        <a:solidFill>
                          <a:srgbClr val="002060"/>
                        </a:solidFill>
                        <a:effectLst/>
                        <a:latin typeface="Calibri"/>
                        <a:ea typeface="Calibri"/>
                        <a:cs typeface="Times New Roman"/>
                      </a:endParaRPr>
                    </a:p>
                  </a:txBody>
                  <a:tcPr marL="81113" marR="81113" marT="40557" marB="40557"/>
                </a:tc>
                <a:tc hMerge="1">
                  <a:txBody>
                    <a:bodyPr/>
                    <a:lstStyle/>
                    <a:p>
                      <a:endParaRPr lang="en-GB"/>
                    </a:p>
                  </a:txBody>
                  <a:tcPr/>
                </a:tc>
                <a:tc hMerge="1">
                  <a:txBody>
                    <a:bodyPr/>
                    <a:lstStyle/>
                    <a:p>
                      <a:endParaRPr lang="en-GB"/>
                    </a:p>
                  </a:txBody>
                  <a:tcPr/>
                </a:tc>
                <a:tc gridSpan="2">
                  <a:txBody>
                    <a:bodyPr/>
                    <a:lstStyle/>
                    <a:p>
                      <a:pPr algn="ctr">
                        <a:lnSpc>
                          <a:spcPct val="115000"/>
                        </a:lnSpc>
                        <a:spcAft>
                          <a:spcPts val="0"/>
                        </a:spcAft>
                      </a:pPr>
                      <a:r>
                        <a:rPr lang="en-GB" sz="1200" kern="1200" dirty="0">
                          <a:solidFill>
                            <a:srgbClr val="002060"/>
                          </a:solidFill>
                          <a:effectLst/>
                        </a:rPr>
                        <a:t>Twinning Manual 2012, revision 2013-14</a:t>
                      </a:r>
                      <a:endParaRPr lang="en-GB" sz="1000" dirty="0">
                        <a:solidFill>
                          <a:srgbClr val="002060"/>
                        </a:solidFill>
                        <a:effectLst/>
                        <a:latin typeface="Calibri"/>
                        <a:ea typeface="Calibri"/>
                        <a:cs typeface="Times New Roman"/>
                      </a:endParaRPr>
                    </a:p>
                  </a:txBody>
                  <a:tcPr marL="0" marR="0" marT="0" marB="0"/>
                </a:tc>
                <a:tc hMerge="1">
                  <a:txBody>
                    <a:bodyPr/>
                    <a:lstStyle/>
                    <a:p>
                      <a:endParaRPr lang="en-GB"/>
                    </a:p>
                  </a:txBody>
                  <a:tcPr/>
                </a:tc>
                <a:extLst>
                  <a:ext uri="{0D108BD9-81ED-4DB2-BD59-A6C34878D82A}">
                    <a16:rowId xmlns="" xmlns:a16="http://schemas.microsoft.com/office/drawing/2014/main" val="10000"/>
                  </a:ext>
                </a:extLst>
              </a:tr>
              <a:tr h="298767">
                <a:tc>
                  <a:txBody>
                    <a:bodyPr/>
                    <a:lstStyle/>
                    <a:p>
                      <a:pPr algn="ctr">
                        <a:lnSpc>
                          <a:spcPct val="115000"/>
                        </a:lnSpc>
                        <a:spcAft>
                          <a:spcPts val="0"/>
                        </a:spcAft>
                      </a:pPr>
                      <a:r>
                        <a:rPr lang="it-IT" sz="1200" kern="1200" dirty="0">
                          <a:solidFill>
                            <a:srgbClr val="002060"/>
                          </a:solidFill>
                          <a:effectLst/>
                        </a:rPr>
                        <a:t>Activity</a:t>
                      </a:r>
                      <a:endParaRPr lang="en-GB" sz="1000" dirty="0">
                        <a:solidFill>
                          <a:srgbClr val="002060"/>
                        </a:solidFill>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it-IT" sz="1200" kern="1200" dirty="0">
                          <a:effectLst/>
                        </a:rPr>
                        <a:t>Actors</a:t>
                      </a:r>
                      <a:endParaRPr lang="en-GB" sz="1000" dirty="0">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it-IT" sz="1200" kern="1200">
                          <a:effectLst/>
                        </a:rPr>
                        <a:t>Timeline</a:t>
                      </a:r>
                      <a:endParaRPr lang="en-GB" sz="1000">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en-GB" sz="1200" kern="1200">
                          <a:effectLst/>
                        </a:rPr>
                        <a:t>Actors</a:t>
                      </a:r>
                      <a:endParaRPr lang="en-GB" sz="1000">
                        <a:effectLst/>
                        <a:latin typeface="Calibri"/>
                        <a:ea typeface="Calibri"/>
                        <a:cs typeface="Times New Roman"/>
                      </a:endParaRPr>
                    </a:p>
                  </a:txBody>
                  <a:tcPr marL="0" marR="0" marT="0" marB="0"/>
                </a:tc>
                <a:tc>
                  <a:txBody>
                    <a:bodyPr/>
                    <a:lstStyle/>
                    <a:p>
                      <a:pPr algn="ctr">
                        <a:lnSpc>
                          <a:spcPct val="115000"/>
                        </a:lnSpc>
                        <a:spcAft>
                          <a:spcPts val="0"/>
                        </a:spcAft>
                      </a:pPr>
                      <a:r>
                        <a:rPr lang="it-IT" sz="1200" kern="1200">
                          <a:effectLst/>
                        </a:rPr>
                        <a:t>Timeline</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1"/>
                  </a:ext>
                </a:extLst>
              </a:tr>
              <a:tr h="702980">
                <a:tc>
                  <a:txBody>
                    <a:bodyPr/>
                    <a:lstStyle/>
                    <a:p>
                      <a:pPr>
                        <a:lnSpc>
                          <a:spcPct val="115000"/>
                        </a:lnSpc>
                        <a:spcAft>
                          <a:spcPts val="0"/>
                        </a:spcAft>
                      </a:pPr>
                      <a:r>
                        <a:rPr lang="en-GB" sz="900" kern="1200" dirty="0">
                          <a:solidFill>
                            <a:srgbClr val="002060"/>
                          </a:solidFill>
                          <a:effectLst/>
                        </a:rPr>
                        <a:t>Secondment of the RTA – Starting the implementation of the project</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CA and MS </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Max 12 weeks – after the notification of result</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smtClean="0">
                          <a:effectLst/>
                        </a:rPr>
                        <a:t>MS</a:t>
                      </a:r>
                      <a:endParaRPr lang="en-GB" sz="1000" dirty="0">
                        <a:effectLst/>
                        <a:latin typeface="Calibri"/>
                        <a:ea typeface="Calibri"/>
                        <a:cs typeface="Times New Roman"/>
                      </a:endParaRPr>
                    </a:p>
                  </a:txBody>
                  <a:tcPr marL="0" marR="0" marT="0" marB="0"/>
                </a:tc>
                <a:tc>
                  <a:txBody>
                    <a:bodyPr/>
                    <a:lstStyle/>
                    <a:p>
                      <a:pPr>
                        <a:lnSpc>
                          <a:spcPct val="115000"/>
                        </a:lnSpc>
                        <a:spcAft>
                          <a:spcPts val="0"/>
                        </a:spcAft>
                      </a:pPr>
                      <a:r>
                        <a:rPr lang="en-GB" sz="900" kern="1200">
                          <a:effectLst/>
                        </a:rPr>
                        <a:t>Max 1 month after the notification letter for the signature of the contract</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2"/>
                  </a:ext>
                </a:extLst>
              </a:tr>
              <a:tr h="573425">
                <a:tc>
                  <a:txBody>
                    <a:bodyPr/>
                    <a:lstStyle/>
                    <a:p>
                      <a:pPr>
                        <a:lnSpc>
                          <a:spcPct val="115000"/>
                        </a:lnSpc>
                        <a:spcAft>
                          <a:spcPts val="0"/>
                        </a:spcAft>
                      </a:pPr>
                      <a:r>
                        <a:rPr lang="en-GB" sz="900" kern="1200" dirty="0">
                          <a:solidFill>
                            <a:srgbClr val="002060"/>
                          </a:solidFill>
                          <a:effectLst/>
                        </a:rPr>
                        <a:t>Drafting of initial work plan </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RTA/MS PLs/CLs/staff</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4/6 weeks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 </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a:effectLst/>
                        </a:rPr>
                        <a:t> </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3"/>
                  </a:ext>
                </a:extLst>
              </a:tr>
              <a:tr h="573425">
                <a:tc>
                  <a:txBody>
                    <a:bodyPr/>
                    <a:lstStyle/>
                    <a:p>
                      <a:pPr>
                        <a:lnSpc>
                          <a:spcPct val="115000"/>
                        </a:lnSpc>
                        <a:spcAft>
                          <a:spcPts val="0"/>
                        </a:spcAft>
                      </a:pPr>
                      <a:r>
                        <a:rPr lang="en-GB" sz="900" kern="1200" dirty="0">
                          <a:solidFill>
                            <a:srgbClr val="002060"/>
                          </a:solidFill>
                          <a:effectLst/>
                        </a:rPr>
                        <a:t>First steering Committee</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RTA/MSPLs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2 weeks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 </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a:effectLst/>
                        </a:rPr>
                        <a:t>4 months after the notification of the Contract signature</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4"/>
                  </a:ext>
                </a:extLst>
              </a:tr>
              <a:tr h="573425">
                <a:tc>
                  <a:txBody>
                    <a:bodyPr/>
                    <a:lstStyle/>
                    <a:p>
                      <a:pPr>
                        <a:lnSpc>
                          <a:spcPct val="115000"/>
                        </a:lnSpc>
                        <a:spcAft>
                          <a:spcPts val="0"/>
                        </a:spcAft>
                      </a:pPr>
                      <a:r>
                        <a:rPr lang="en-GB" sz="900" kern="1200" dirty="0">
                          <a:solidFill>
                            <a:srgbClr val="002060"/>
                          </a:solidFill>
                          <a:effectLst/>
                        </a:rPr>
                        <a:t>Start of activities </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RTA</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4 weeks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RTA</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dirty="0">
                          <a:effectLst/>
                        </a:rPr>
                        <a:t>Coincides with the arrival of the RTA</a:t>
                      </a:r>
                      <a:endParaRPr lang="en-GB" sz="1000" dirty="0">
                        <a:effectLst/>
                        <a:latin typeface="Calibri"/>
                        <a:ea typeface="Calibri"/>
                        <a:cs typeface="Times New Roman"/>
                      </a:endParaRPr>
                    </a:p>
                  </a:txBody>
                  <a:tcPr marL="0" marR="0" marT="0" marB="0"/>
                </a:tc>
                <a:extLst>
                  <a:ext uri="{0D108BD9-81ED-4DB2-BD59-A6C34878D82A}">
                    <a16:rowId xmlns="" xmlns:a16="http://schemas.microsoft.com/office/drawing/2014/main" val="10005"/>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59</a:t>
            </a:fld>
            <a:endParaRPr lang="en-GB" dirty="0"/>
          </a:p>
        </p:txBody>
      </p:sp>
    </p:spTree>
    <p:extLst>
      <p:ext uri="{BB962C8B-B14F-4D97-AF65-F5344CB8AC3E}">
        <p14:creationId xmlns:p14="http://schemas.microsoft.com/office/powerpoint/2010/main" val="2305154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 Twinning </a:t>
            </a:r>
            <a:r>
              <a:rPr lang="en-GB" dirty="0"/>
              <a:t>circulated by Beneficiary country </a:t>
            </a:r>
            <a:r>
              <a:rPr lang="en-GB" dirty="0" smtClean="0"/>
              <a:t>in IPA and ENI regions. </a:t>
            </a: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a:t>
            </a:fld>
            <a:endParaRPr lang="en-GB" dirty="0"/>
          </a:p>
        </p:txBody>
      </p:sp>
      <p:pic>
        <p:nvPicPr>
          <p:cNvPr id="1028" name="Picture 4" descr="https://webgate.ec.europa.eu/near_qv/QvAJAXZfc/QvsViewClient.aspx?public=only&amp;size=long&amp;host=QVS%40NEAR_QLIKVIEW_ext%20&amp;name=Temp/a83b3216c7344e81aeca4f737d4f1cf9.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8313" y="2636838"/>
            <a:ext cx="7992119" cy="338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878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7. </a:t>
            </a:r>
            <a:r>
              <a:rPr lang="en-GB" sz="3200" dirty="0"/>
              <a:t>New Manual vs old Manual</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36813161"/>
              </p:ext>
            </p:extLst>
          </p:nvPr>
        </p:nvGraphicFramePr>
        <p:xfrm>
          <a:off x="457200" y="2814183"/>
          <a:ext cx="8229600" cy="3029859"/>
        </p:xfrm>
        <a:graphic>
          <a:graphicData uri="http://schemas.openxmlformats.org/drawingml/2006/table">
            <a:tbl>
              <a:tblPr firstRow="1" firstCol="1" bandRow="1">
                <a:tableStyleId>{5C22544A-7EE6-4342-B048-85BDC9FD1C3A}</a:tableStyleId>
              </a:tblPr>
              <a:tblGrid>
                <a:gridCol w="1919695">
                  <a:extLst>
                    <a:ext uri="{9D8B030D-6E8A-4147-A177-3AD203B41FA5}">
                      <a16:colId xmlns="" xmlns:a16="http://schemas.microsoft.com/office/drawing/2014/main" val="20000"/>
                    </a:ext>
                  </a:extLst>
                </a:gridCol>
                <a:gridCol w="1276978">
                  <a:extLst>
                    <a:ext uri="{9D8B030D-6E8A-4147-A177-3AD203B41FA5}">
                      <a16:colId xmlns="" xmlns:a16="http://schemas.microsoft.com/office/drawing/2014/main" val="20001"/>
                    </a:ext>
                  </a:extLst>
                </a:gridCol>
                <a:gridCol w="1276978">
                  <a:extLst>
                    <a:ext uri="{9D8B030D-6E8A-4147-A177-3AD203B41FA5}">
                      <a16:colId xmlns="" xmlns:a16="http://schemas.microsoft.com/office/drawing/2014/main" val="20002"/>
                    </a:ext>
                  </a:extLst>
                </a:gridCol>
                <a:gridCol w="1928152">
                  <a:extLst>
                    <a:ext uri="{9D8B030D-6E8A-4147-A177-3AD203B41FA5}">
                      <a16:colId xmlns="" xmlns:a16="http://schemas.microsoft.com/office/drawing/2014/main" val="20003"/>
                    </a:ext>
                  </a:extLst>
                </a:gridCol>
                <a:gridCol w="1827797">
                  <a:extLst>
                    <a:ext uri="{9D8B030D-6E8A-4147-A177-3AD203B41FA5}">
                      <a16:colId xmlns="" xmlns:a16="http://schemas.microsoft.com/office/drawing/2014/main" val="20004"/>
                    </a:ext>
                  </a:extLst>
                </a:gridCol>
              </a:tblGrid>
              <a:tr h="298767">
                <a:tc gridSpan="3">
                  <a:txBody>
                    <a:bodyPr/>
                    <a:lstStyle/>
                    <a:p>
                      <a:pPr algn="ctr">
                        <a:lnSpc>
                          <a:spcPct val="115000"/>
                        </a:lnSpc>
                        <a:spcAft>
                          <a:spcPts val="0"/>
                        </a:spcAft>
                      </a:pPr>
                      <a:r>
                        <a:rPr lang="en-GB" sz="1200" kern="1200" dirty="0">
                          <a:solidFill>
                            <a:srgbClr val="002060"/>
                          </a:solidFill>
                          <a:effectLst/>
                        </a:rPr>
                        <a:t>New Twinning Manual, 1st July 2017</a:t>
                      </a:r>
                      <a:endParaRPr lang="en-GB" sz="1000" dirty="0">
                        <a:solidFill>
                          <a:srgbClr val="002060"/>
                        </a:solidFill>
                        <a:effectLst/>
                        <a:latin typeface="Calibri"/>
                        <a:ea typeface="Calibri"/>
                        <a:cs typeface="Times New Roman"/>
                      </a:endParaRPr>
                    </a:p>
                  </a:txBody>
                  <a:tcPr marL="81113" marR="81113" marT="40557" marB="40557"/>
                </a:tc>
                <a:tc hMerge="1">
                  <a:txBody>
                    <a:bodyPr/>
                    <a:lstStyle/>
                    <a:p>
                      <a:endParaRPr lang="en-GB"/>
                    </a:p>
                  </a:txBody>
                  <a:tcPr/>
                </a:tc>
                <a:tc hMerge="1">
                  <a:txBody>
                    <a:bodyPr/>
                    <a:lstStyle/>
                    <a:p>
                      <a:endParaRPr lang="en-GB"/>
                    </a:p>
                  </a:txBody>
                  <a:tcPr/>
                </a:tc>
                <a:tc gridSpan="2">
                  <a:txBody>
                    <a:bodyPr/>
                    <a:lstStyle/>
                    <a:p>
                      <a:pPr algn="ctr">
                        <a:lnSpc>
                          <a:spcPct val="115000"/>
                        </a:lnSpc>
                        <a:spcAft>
                          <a:spcPts val="0"/>
                        </a:spcAft>
                      </a:pPr>
                      <a:r>
                        <a:rPr lang="en-GB" sz="1200" kern="1200" dirty="0">
                          <a:solidFill>
                            <a:srgbClr val="002060"/>
                          </a:solidFill>
                          <a:effectLst/>
                        </a:rPr>
                        <a:t>Twinning Manual 2012, revision 2013-14</a:t>
                      </a:r>
                      <a:endParaRPr lang="en-GB" sz="1000" dirty="0">
                        <a:solidFill>
                          <a:srgbClr val="002060"/>
                        </a:solidFill>
                        <a:effectLst/>
                        <a:latin typeface="Calibri"/>
                        <a:ea typeface="Calibri"/>
                        <a:cs typeface="Times New Roman"/>
                      </a:endParaRPr>
                    </a:p>
                  </a:txBody>
                  <a:tcPr marL="0" marR="0" marT="0" marB="0"/>
                </a:tc>
                <a:tc hMerge="1">
                  <a:txBody>
                    <a:bodyPr/>
                    <a:lstStyle/>
                    <a:p>
                      <a:endParaRPr lang="en-GB"/>
                    </a:p>
                  </a:txBody>
                  <a:tcPr/>
                </a:tc>
                <a:extLst>
                  <a:ext uri="{0D108BD9-81ED-4DB2-BD59-A6C34878D82A}">
                    <a16:rowId xmlns="" xmlns:a16="http://schemas.microsoft.com/office/drawing/2014/main" val="10000"/>
                  </a:ext>
                </a:extLst>
              </a:tr>
              <a:tr h="298767">
                <a:tc>
                  <a:txBody>
                    <a:bodyPr/>
                    <a:lstStyle/>
                    <a:p>
                      <a:pPr algn="ctr">
                        <a:lnSpc>
                          <a:spcPct val="115000"/>
                        </a:lnSpc>
                        <a:spcAft>
                          <a:spcPts val="0"/>
                        </a:spcAft>
                      </a:pPr>
                      <a:r>
                        <a:rPr lang="it-IT" sz="1200" kern="1200" dirty="0">
                          <a:solidFill>
                            <a:srgbClr val="002060"/>
                          </a:solidFill>
                          <a:effectLst/>
                        </a:rPr>
                        <a:t>Activity</a:t>
                      </a:r>
                      <a:endParaRPr lang="en-GB" sz="1000" dirty="0">
                        <a:solidFill>
                          <a:srgbClr val="002060"/>
                        </a:solidFill>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it-IT" sz="1200" kern="1200">
                          <a:effectLst/>
                        </a:rPr>
                        <a:t>Actors</a:t>
                      </a:r>
                      <a:endParaRPr lang="en-GB" sz="1000">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it-IT" sz="1200" kern="1200">
                          <a:effectLst/>
                        </a:rPr>
                        <a:t>Timeline</a:t>
                      </a:r>
                      <a:endParaRPr lang="en-GB" sz="1000">
                        <a:effectLst/>
                        <a:latin typeface="Calibri"/>
                        <a:ea typeface="Calibri"/>
                        <a:cs typeface="Times New Roman"/>
                      </a:endParaRPr>
                    </a:p>
                  </a:txBody>
                  <a:tcPr marL="81113" marR="81113" marT="40557" marB="40557"/>
                </a:tc>
                <a:tc>
                  <a:txBody>
                    <a:bodyPr/>
                    <a:lstStyle/>
                    <a:p>
                      <a:pPr algn="ctr">
                        <a:lnSpc>
                          <a:spcPct val="115000"/>
                        </a:lnSpc>
                        <a:spcAft>
                          <a:spcPts val="0"/>
                        </a:spcAft>
                      </a:pPr>
                      <a:r>
                        <a:rPr lang="en-GB" sz="1200" kern="1200">
                          <a:effectLst/>
                        </a:rPr>
                        <a:t>Actors</a:t>
                      </a:r>
                      <a:endParaRPr lang="en-GB" sz="1000">
                        <a:effectLst/>
                        <a:latin typeface="Calibri"/>
                        <a:ea typeface="Calibri"/>
                        <a:cs typeface="Times New Roman"/>
                      </a:endParaRPr>
                    </a:p>
                  </a:txBody>
                  <a:tcPr marL="0" marR="0" marT="0" marB="0"/>
                </a:tc>
                <a:tc>
                  <a:txBody>
                    <a:bodyPr/>
                    <a:lstStyle/>
                    <a:p>
                      <a:pPr algn="ctr">
                        <a:lnSpc>
                          <a:spcPct val="115000"/>
                        </a:lnSpc>
                        <a:spcAft>
                          <a:spcPts val="0"/>
                        </a:spcAft>
                      </a:pPr>
                      <a:r>
                        <a:rPr lang="it-IT" sz="1200" kern="1200">
                          <a:effectLst/>
                        </a:rPr>
                        <a:t>Timeline</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1"/>
                  </a:ext>
                </a:extLst>
              </a:tr>
              <a:tr h="702980">
                <a:tc>
                  <a:txBody>
                    <a:bodyPr/>
                    <a:lstStyle/>
                    <a:p>
                      <a:pPr>
                        <a:lnSpc>
                          <a:spcPct val="115000"/>
                        </a:lnSpc>
                        <a:spcAft>
                          <a:spcPts val="0"/>
                        </a:spcAft>
                      </a:pPr>
                      <a:r>
                        <a:rPr lang="en-GB" sz="900" kern="1200" dirty="0">
                          <a:solidFill>
                            <a:srgbClr val="002060"/>
                          </a:solidFill>
                          <a:effectLst/>
                        </a:rPr>
                        <a:t>Secondment of the RTA – Starting the implementation of the project</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CA and MS </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Max 12 weeks – after the notification of result</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MS, CA</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a:effectLst/>
                        </a:rPr>
                        <a:t>Max 1 month after the notification letter for the signature of the contract</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2"/>
                  </a:ext>
                </a:extLst>
              </a:tr>
              <a:tr h="573425">
                <a:tc>
                  <a:txBody>
                    <a:bodyPr/>
                    <a:lstStyle/>
                    <a:p>
                      <a:pPr>
                        <a:lnSpc>
                          <a:spcPct val="115000"/>
                        </a:lnSpc>
                        <a:spcAft>
                          <a:spcPts val="0"/>
                        </a:spcAft>
                      </a:pPr>
                      <a:r>
                        <a:rPr lang="en-GB" sz="900" kern="1200" dirty="0">
                          <a:solidFill>
                            <a:srgbClr val="002060"/>
                          </a:solidFill>
                          <a:effectLst/>
                        </a:rPr>
                        <a:t>Drafting of initial work plan </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RTA/MS PLs/CLs/staff</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4/6 weeks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 </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dirty="0">
                          <a:effectLst/>
                        </a:rPr>
                        <a:t> </a:t>
                      </a:r>
                      <a:r>
                        <a:rPr lang="en-GB" sz="900" kern="1200" dirty="0" smtClean="0">
                          <a:effectLst/>
                        </a:rPr>
                        <a:t>RTA and MS PL</a:t>
                      </a:r>
                      <a:r>
                        <a:rPr lang="en-GB" sz="900" kern="1200" baseline="0" dirty="0" smtClean="0">
                          <a:effectLst/>
                        </a:rPr>
                        <a:t> negotiation of the contract : 4 months IPA and 5 months ENI.</a:t>
                      </a:r>
                      <a:endParaRPr lang="en-GB" sz="1000" dirty="0">
                        <a:effectLst/>
                        <a:latin typeface="Calibri"/>
                        <a:ea typeface="Calibri"/>
                        <a:cs typeface="Times New Roman"/>
                      </a:endParaRPr>
                    </a:p>
                  </a:txBody>
                  <a:tcPr marL="0" marR="0" marT="0" marB="0"/>
                </a:tc>
                <a:extLst>
                  <a:ext uri="{0D108BD9-81ED-4DB2-BD59-A6C34878D82A}">
                    <a16:rowId xmlns="" xmlns:a16="http://schemas.microsoft.com/office/drawing/2014/main" val="10003"/>
                  </a:ext>
                </a:extLst>
              </a:tr>
              <a:tr h="573425">
                <a:tc>
                  <a:txBody>
                    <a:bodyPr/>
                    <a:lstStyle/>
                    <a:p>
                      <a:pPr>
                        <a:lnSpc>
                          <a:spcPct val="115000"/>
                        </a:lnSpc>
                        <a:spcAft>
                          <a:spcPts val="0"/>
                        </a:spcAft>
                      </a:pPr>
                      <a:r>
                        <a:rPr lang="en-GB" sz="900" kern="1200" dirty="0">
                          <a:solidFill>
                            <a:srgbClr val="002060"/>
                          </a:solidFill>
                          <a:effectLst/>
                        </a:rPr>
                        <a:t>First steering Committee</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dirty="0" smtClean="0">
                          <a:effectLst/>
                        </a:rPr>
                        <a:t>RTA/MS PLs</a:t>
                      </a:r>
                      <a:endParaRPr lang="en-GB" sz="1000" dirty="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2 weeks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 </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a:effectLst/>
                        </a:rPr>
                        <a:t>4 months after the notification of the Contract signature</a:t>
                      </a:r>
                      <a:endParaRPr lang="en-GB" sz="1000">
                        <a:effectLst/>
                        <a:latin typeface="Calibri"/>
                        <a:ea typeface="Calibri"/>
                        <a:cs typeface="Times New Roman"/>
                      </a:endParaRPr>
                    </a:p>
                  </a:txBody>
                  <a:tcPr marL="0" marR="0" marT="0" marB="0"/>
                </a:tc>
                <a:extLst>
                  <a:ext uri="{0D108BD9-81ED-4DB2-BD59-A6C34878D82A}">
                    <a16:rowId xmlns="" xmlns:a16="http://schemas.microsoft.com/office/drawing/2014/main" val="10004"/>
                  </a:ext>
                </a:extLst>
              </a:tr>
              <a:tr h="573425">
                <a:tc>
                  <a:txBody>
                    <a:bodyPr/>
                    <a:lstStyle/>
                    <a:p>
                      <a:pPr>
                        <a:lnSpc>
                          <a:spcPct val="115000"/>
                        </a:lnSpc>
                        <a:spcAft>
                          <a:spcPts val="0"/>
                        </a:spcAft>
                      </a:pPr>
                      <a:r>
                        <a:rPr lang="en-GB" sz="900" kern="1200" dirty="0">
                          <a:solidFill>
                            <a:srgbClr val="002060"/>
                          </a:solidFill>
                          <a:effectLst/>
                        </a:rPr>
                        <a:t>Start of activities </a:t>
                      </a:r>
                      <a:endParaRPr lang="en-GB" sz="1000" dirty="0">
                        <a:solidFill>
                          <a:srgbClr val="002060"/>
                        </a:solidFill>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RTA</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4 weeks</a:t>
                      </a:r>
                      <a:endParaRPr lang="en-GB" sz="1000">
                        <a:effectLst/>
                        <a:latin typeface="Calibri"/>
                        <a:ea typeface="Calibri"/>
                        <a:cs typeface="Times New Roman"/>
                      </a:endParaRPr>
                    </a:p>
                  </a:txBody>
                  <a:tcPr marL="81113" marR="81113" marT="40557" marB="40557"/>
                </a:tc>
                <a:tc>
                  <a:txBody>
                    <a:bodyPr/>
                    <a:lstStyle/>
                    <a:p>
                      <a:pPr>
                        <a:lnSpc>
                          <a:spcPct val="115000"/>
                        </a:lnSpc>
                        <a:spcAft>
                          <a:spcPts val="0"/>
                        </a:spcAft>
                      </a:pPr>
                      <a:r>
                        <a:rPr lang="en-GB" sz="900" kern="1200">
                          <a:effectLst/>
                        </a:rPr>
                        <a:t>RTA</a:t>
                      </a:r>
                      <a:endParaRPr lang="en-GB" sz="1000">
                        <a:effectLst/>
                        <a:latin typeface="Calibri"/>
                        <a:ea typeface="Calibri"/>
                        <a:cs typeface="Times New Roman"/>
                      </a:endParaRPr>
                    </a:p>
                  </a:txBody>
                  <a:tcPr marL="0" marR="0" marT="0" marB="0"/>
                </a:tc>
                <a:tc>
                  <a:txBody>
                    <a:bodyPr/>
                    <a:lstStyle/>
                    <a:p>
                      <a:pPr>
                        <a:lnSpc>
                          <a:spcPct val="115000"/>
                        </a:lnSpc>
                        <a:spcAft>
                          <a:spcPts val="0"/>
                        </a:spcAft>
                      </a:pPr>
                      <a:r>
                        <a:rPr lang="en-GB" sz="900" kern="1200" dirty="0">
                          <a:effectLst/>
                        </a:rPr>
                        <a:t>Coincides with the arrival of the RTA</a:t>
                      </a:r>
                      <a:endParaRPr lang="en-GB" sz="1000" dirty="0">
                        <a:effectLst/>
                        <a:latin typeface="Calibri"/>
                        <a:ea typeface="Calibri"/>
                        <a:cs typeface="Times New Roman"/>
                      </a:endParaRPr>
                    </a:p>
                  </a:txBody>
                  <a:tcPr marL="0" marR="0" marT="0" marB="0"/>
                </a:tc>
                <a:extLst>
                  <a:ext uri="{0D108BD9-81ED-4DB2-BD59-A6C34878D82A}">
                    <a16:rowId xmlns="" xmlns:a16="http://schemas.microsoft.com/office/drawing/2014/main" val="10005"/>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60</a:t>
            </a:fld>
            <a:endParaRPr lang="en-GB" dirty="0"/>
          </a:p>
        </p:txBody>
      </p:sp>
    </p:spTree>
    <p:extLst>
      <p:ext uri="{BB962C8B-B14F-4D97-AF65-F5344CB8AC3E}">
        <p14:creationId xmlns:p14="http://schemas.microsoft.com/office/powerpoint/2010/main" val="2428425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792609"/>
          </a:xfrm>
        </p:spPr>
        <p:txBody>
          <a:bodyPr/>
          <a:lstStyle/>
          <a:p>
            <a:r>
              <a:rPr lang="en-GB" sz="3200" dirty="0" smtClean="0"/>
              <a:t>7. </a:t>
            </a:r>
            <a:r>
              <a:rPr lang="en-GB" sz="3200" dirty="0"/>
              <a:t>New Manual vs old Manual</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86253019"/>
              </p:ext>
            </p:extLst>
          </p:nvPr>
        </p:nvGraphicFramePr>
        <p:xfrm>
          <a:off x="539552" y="2463956"/>
          <a:ext cx="8136904" cy="3607121"/>
        </p:xfrm>
        <a:graphic>
          <a:graphicData uri="http://schemas.openxmlformats.org/drawingml/2006/table">
            <a:tbl>
              <a:tblPr firstRow="1" firstCol="1" bandRow="1">
                <a:tableStyleId>{5C22544A-7EE6-4342-B048-85BDC9FD1C3A}</a:tableStyleId>
              </a:tblPr>
              <a:tblGrid>
                <a:gridCol w="4536504">
                  <a:extLst>
                    <a:ext uri="{9D8B030D-6E8A-4147-A177-3AD203B41FA5}">
                      <a16:colId xmlns="" xmlns:a16="http://schemas.microsoft.com/office/drawing/2014/main" val="20000"/>
                    </a:ext>
                  </a:extLst>
                </a:gridCol>
                <a:gridCol w="3600400">
                  <a:extLst>
                    <a:ext uri="{9D8B030D-6E8A-4147-A177-3AD203B41FA5}">
                      <a16:colId xmlns="" xmlns:a16="http://schemas.microsoft.com/office/drawing/2014/main" val="20001"/>
                    </a:ext>
                  </a:extLst>
                </a:gridCol>
              </a:tblGrid>
              <a:tr h="219097">
                <a:tc>
                  <a:txBody>
                    <a:bodyPr/>
                    <a:lstStyle/>
                    <a:p>
                      <a:pPr algn="ctr">
                        <a:lnSpc>
                          <a:spcPct val="115000"/>
                        </a:lnSpc>
                        <a:spcAft>
                          <a:spcPts val="0"/>
                        </a:spcAft>
                      </a:pPr>
                      <a:r>
                        <a:rPr lang="en-GB" sz="1000" kern="1200" dirty="0">
                          <a:solidFill>
                            <a:srgbClr val="002060"/>
                          </a:solidFill>
                          <a:effectLst/>
                        </a:rPr>
                        <a:t>New Twinning Manual, 1st July 2017</a:t>
                      </a:r>
                      <a:endParaRPr lang="en-GB" sz="800" dirty="0">
                        <a:solidFill>
                          <a:srgbClr val="002060"/>
                        </a:solidFill>
                        <a:effectLst/>
                        <a:latin typeface="Calibri"/>
                        <a:ea typeface="Calibri"/>
                        <a:cs typeface="Times New Roman"/>
                      </a:endParaRPr>
                    </a:p>
                  </a:txBody>
                  <a:tcPr marL="64203" marR="64203" marT="32101" marB="32101"/>
                </a:tc>
                <a:tc>
                  <a:txBody>
                    <a:bodyPr/>
                    <a:lstStyle/>
                    <a:p>
                      <a:pPr algn="ctr">
                        <a:lnSpc>
                          <a:spcPct val="115000"/>
                        </a:lnSpc>
                        <a:spcAft>
                          <a:spcPts val="0"/>
                        </a:spcAft>
                      </a:pPr>
                      <a:r>
                        <a:rPr lang="en-GB" sz="1000" kern="1200" dirty="0">
                          <a:solidFill>
                            <a:srgbClr val="002060"/>
                          </a:solidFill>
                          <a:effectLst/>
                        </a:rPr>
                        <a:t>Twinning Manual 2012, revision 2013-14</a:t>
                      </a:r>
                      <a:endParaRPr lang="en-GB" sz="800" dirty="0">
                        <a:solidFill>
                          <a:srgbClr val="002060"/>
                        </a:solidFill>
                        <a:effectLst/>
                        <a:latin typeface="Calibri"/>
                        <a:ea typeface="Calibri"/>
                        <a:cs typeface="Times New Roman"/>
                      </a:endParaRPr>
                    </a:p>
                  </a:txBody>
                  <a:tcPr marL="0" marR="0" marT="0" marB="0"/>
                </a:tc>
                <a:extLst>
                  <a:ext uri="{0D108BD9-81ED-4DB2-BD59-A6C34878D82A}">
                    <a16:rowId xmlns="" xmlns:a16="http://schemas.microsoft.com/office/drawing/2014/main" val="10000"/>
                  </a:ext>
                </a:extLst>
              </a:tr>
              <a:tr h="187026">
                <a:tc>
                  <a:txBody>
                    <a:bodyPr/>
                    <a:lstStyle/>
                    <a:p>
                      <a:pPr algn="ctr">
                        <a:lnSpc>
                          <a:spcPct val="115000"/>
                        </a:lnSpc>
                        <a:spcAft>
                          <a:spcPts val="0"/>
                        </a:spcAft>
                      </a:pPr>
                      <a:r>
                        <a:rPr lang="en-GB" sz="800" dirty="0">
                          <a:solidFill>
                            <a:srgbClr val="002060"/>
                          </a:solidFill>
                          <a:effectLst/>
                        </a:rPr>
                        <a:t>FINANCIALS</a:t>
                      </a:r>
                      <a:endParaRPr lang="en-GB" sz="800" dirty="0">
                        <a:solidFill>
                          <a:srgbClr val="002060"/>
                        </a:solidFill>
                        <a:effectLst/>
                        <a:latin typeface="Calibri"/>
                        <a:ea typeface="Calibri"/>
                        <a:cs typeface="Times New Roman"/>
                      </a:endParaRPr>
                    </a:p>
                  </a:txBody>
                  <a:tcPr marL="64203" marR="64203" marT="32101" marB="32101"/>
                </a:tc>
                <a:tc>
                  <a:txBody>
                    <a:bodyPr/>
                    <a:lstStyle/>
                    <a:p>
                      <a:pPr algn="ctr">
                        <a:lnSpc>
                          <a:spcPct val="115000"/>
                        </a:lnSpc>
                        <a:spcAft>
                          <a:spcPts val="0"/>
                        </a:spcAft>
                      </a:pPr>
                      <a:r>
                        <a:rPr lang="en-GB" sz="800">
                          <a:effectLst/>
                        </a:rPr>
                        <a:t>FINANCIALS</a:t>
                      </a:r>
                      <a:endParaRPr lang="en-GB" sz="800">
                        <a:effectLst/>
                        <a:latin typeface="Calibri"/>
                        <a:ea typeface="Calibri"/>
                        <a:cs typeface="Times New Roman"/>
                      </a:endParaRPr>
                    </a:p>
                  </a:txBody>
                  <a:tcPr marL="0" marR="0" marT="0" marB="0"/>
                </a:tc>
                <a:extLst>
                  <a:ext uri="{0D108BD9-81ED-4DB2-BD59-A6C34878D82A}">
                    <a16:rowId xmlns="" xmlns:a16="http://schemas.microsoft.com/office/drawing/2014/main" val="10001"/>
                  </a:ext>
                </a:extLst>
              </a:tr>
              <a:tr h="565187">
                <a:tc>
                  <a:txBody>
                    <a:bodyPr/>
                    <a:lstStyle/>
                    <a:p>
                      <a:pPr>
                        <a:lnSpc>
                          <a:spcPct val="115000"/>
                        </a:lnSpc>
                        <a:spcAft>
                          <a:spcPts val="1000"/>
                        </a:spcAft>
                      </a:pPr>
                      <a:r>
                        <a:rPr lang="en-GB" sz="700" kern="1200" dirty="0">
                          <a:solidFill>
                            <a:srgbClr val="002060"/>
                          </a:solidFill>
                          <a:effectLst/>
                        </a:rPr>
                        <a:t>One flat daily allowance set at 350€ for all expert categories</a:t>
                      </a:r>
                      <a:endParaRPr lang="en-GB" sz="800" dirty="0">
                        <a:solidFill>
                          <a:srgbClr val="002060"/>
                        </a:solidFill>
                        <a:effectLst/>
                      </a:endParaRPr>
                    </a:p>
                    <a:p>
                      <a:pPr marL="342900" lvl="0" indent="-342900">
                        <a:lnSpc>
                          <a:spcPct val="115000"/>
                        </a:lnSpc>
                        <a:spcAft>
                          <a:spcPts val="0"/>
                        </a:spcAft>
                        <a:buFont typeface="Arial"/>
                        <a:buChar char="•"/>
                      </a:pPr>
                      <a:r>
                        <a:rPr lang="en-GB" sz="700" kern="1200" dirty="0">
                          <a:solidFill>
                            <a:srgbClr val="002060"/>
                          </a:solidFill>
                          <a:effectLst/>
                        </a:rPr>
                        <a:t>Recently retired experts (less than three years) before the call for proposal could be engaged in line with the specific requirements</a:t>
                      </a:r>
                      <a:endParaRPr lang="en-GB" sz="800" dirty="0">
                        <a:solidFill>
                          <a:srgbClr val="002060"/>
                        </a:solidFill>
                        <a:effectLst/>
                        <a:latin typeface="Calibri"/>
                        <a:ea typeface="Calibri"/>
                        <a:cs typeface="Times New Roman"/>
                      </a:endParaRPr>
                    </a:p>
                  </a:txBody>
                  <a:tcPr marL="64203" marR="64203" marT="32101" marB="32101"/>
                </a:tc>
                <a:tc>
                  <a:txBody>
                    <a:bodyPr/>
                    <a:lstStyle/>
                    <a:p>
                      <a:pPr marL="342900" lvl="0" indent="-342900">
                        <a:lnSpc>
                          <a:spcPct val="115000"/>
                        </a:lnSpc>
                        <a:spcAft>
                          <a:spcPts val="0"/>
                        </a:spcAft>
                        <a:buFont typeface="Arial"/>
                        <a:buChar char="•"/>
                      </a:pPr>
                      <a:r>
                        <a:rPr lang="en-GB" sz="700" kern="1200">
                          <a:effectLst/>
                        </a:rPr>
                        <a:t>Different experts fees 250/350/450 €for the STEs from MB; </a:t>
                      </a:r>
                      <a:endParaRPr lang="en-GB" sz="800">
                        <a:effectLst/>
                      </a:endParaRPr>
                    </a:p>
                    <a:p>
                      <a:pPr marL="342900" lvl="0" indent="-342900">
                        <a:lnSpc>
                          <a:spcPct val="115000"/>
                        </a:lnSpc>
                        <a:spcAft>
                          <a:spcPts val="0"/>
                        </a:spcAft>
                        <a:buFont typeface="Arial"/>
                        <a:buChar char="•"/>
                      </a:pPr>
                      <a:r>
                        <a:rPr lang="en-GB" sz="700" kern="1200">
                          <a:effectLst/>
                        </a:rPr>
                        <a:t>Civil servants receive max 250€</a:t>
                      </a:r>
                      <a:endParaRPr lang="en-GB" sz="800">
                        <a:effectLst/>
                      </a:endParaRPr>
                    </a:p>
                    <a:p>
                      <a:pPr marL="342900" lvl="0" indent="-342900">
                        <a:lnSpc>
                          <a:spcPct val="115000"/>
                        </a:lnSpc>
                        <a:spcAft>
                          <a:spcPts val="0"/>
                        </a:spcAft>
                        <a:buFont typeface="Arial"/>
                        <a:buChar char="•"/>
                      </a:pPr>
                      <a:r>
                        <a:rPr lang="en-GB" sz="700" kern="1200">
                          <a:effectLst/>
                        </a:rPr>
                        <a:t>Recently retired experts (less than two years) before the call for proposal could be engaged n line with specific requirements Art.5.4.5</a:t>
                      </a:r>
                      <a:endParaRPr lang="en-GB" sz="800">
                        <a:effectLst/>
                        <a:latin typeface="Calibri"/>
                        <a:ea typeface="Calibri"/>
                        <a:cs typeface="Times New Roman"/>
                      </a:endParaRPr>
                    </a:p>
                  </a:txBody>
                  <a:tcPr marL="0" marR="0" marT="0" marB="0"/>
                </a:tc>
                <a:extLst>
                  <a:ext uri="{0D108BD9-81ED-4DB2-BD59-A6C34878D82A}">
                    <a16:rowId xmlns="" xmlns:a16="http://schemas.microsoft.com/office/drawing/2014/main" val="10002"/>
                  </a:ext>
                </a:extLst>
              </a:tr>
              <a:tr h="171333">
                <a:tc>
                  <a:txBody>
                    <a:bodyPr/>
                    <a:lstStyle/>
                    <a:p>
                      <a:pPr>
                        <a:lnSpc>
                          <a:spcPct val="115000"/>
                        </a:lnSpc>
                        <a:spcAft>
                          <a:spcPts val="1000"/>
                        </a:spcAft>
                      </a:pPr>
                      <a:r>
                        <a:rPr lang="en-GB" sz="700" kern="1200" dirty="0">
                          <a:solidFill>
                            <a:srgbClr val="002060"/>
                          </a:solidFill>
                          <a:effectLst/>
                        </a:rPr>
                        <a:t>Twinning Project Support Costs and setting the flat rate at 136%</a:t>
                      </a:r>
                      <a:endParaRPr lang="en-GB" sz="800" dirty="0">
                        <a:solidFill>
                          <a:srgbClr val="002060"/>
                        </a:solidFill>
                        <a:effectLst/>
                        <a:latin typeface="Calibri"/>
                        <a:ea typeface="Calibri"/>
                        <a:cs typeface="Times New Roman"/>
                      </a:endParaRPr>
                    </a:p>
                  </a:txBody>
                  <a:tcPr marL="64203" marR="64203" marT="32101" marB="32101"/>
                </a:tc>
                <a:tc>
                  <a:txBody>
                    <a:bodyPr/>
                    <a:lstStyle/>
                    <a:p>
                      <a:pPr>
                        <a:lnSpc>
                          <a:spcPct val="115000"/>
                        </a:lnSpc>
                        <a:spcAft>
                          <a:spcPts val="0"/>
                        </a:spcAft>
                      </a:pPr>
                      <a:r>
                        <a:rPr lang="en-GB" sz="700" kern="1200">
                          <a:effectLst/>
                        </a:rPr>
                        <a:t>Twinning Management costs 150%</a:t>
                      </a:r>
                      <a:endParaRPr lang="en-GB" sz="800">
                        <a:effectLst/>
                        <a:latin typeface="Calibri"/>
                        <a:ea typeface="Calibri"/>
                        <a:cs typeface="Times New Roman"/>
                      </a:endParaRPr>
                    </a:p>
                  </a:txBody>
                  <a:tcPr marL="0" marR="0" marT="0" marB="0"/>
                </a:tc>
                <a:extLst>
                  <a:ext uri="{0D108BD9-81ED-4DB2-BD59-A6C34878D82A}">
                    <a16:rowId xmlns="" xmlns:a16="http://schemas.microsoft.com/office/drawing/2014/main" val="10003"/>
                  </a:ext>
                </a:extLst>
              </a:tr>
              <a:tr h="225180">
                <a:tc>
                  <a:txBody>
                    <a:bodyPr/>
                    <a:lstStyle/>
                    <a:p>
                      <a:pPr>
                        <a:lnSpc>
                          <a:spcPct val="115000"/>
                        </a:lnSpc>
                        <a:spcAft>
                          <a:spcPts val="1000"/>
                        </a:spcAft>
                      </a:pPr>
                      <a:r>
                        <a:rPr lang="en-GB" sz="700" kern="1200" dirty="0">
                          <a:solidFill>
                            <a:srgbClr val="002060"/>
                          </a:solidFill>
                          <a:effectLst/>
                        </a:rPr>
                        <a:t>Daily subsistence allowance for RTA = 75% of the per-diem for the BC</a:t>
                      </a:r>
                      <a:endParaRPr lang="en-GB" sz="800" dirty="0">
                        <a:solidFill>
                          <a:srgbClr val="002060"/>
                        </a:solidFill>
                        <a:effectLst/>
                        <a:latin typeface="Calibri"/>
                        <a:ea typeface="Calibri"/>
                        <a:cs typeface="Times New Roman"/>
                      </a:endParaRPr>
                    </a:p>
                  </a:txBody>
                  <a:tcPr marL="64203" marR="64203" marT="32101" marB="32101"/>
                </a:tc>
                <a:tc>
                  <a:txBody>
                    <a:bodyPr/>
                    <a:lstStyle/>
                    <a:p>
                      <a:pPr>
                        <a:lnSpc>
                          <a:spcPct val="115000"/>
                        </a:lnSpc>
                        <a:spcAft>
                          <a:spcPts val="0"/>
                        </a:spcAft>
                      </a:pPr>
                      <a:r>
                        <a:rPr lang="en-GB" sz="700" kern="1200">
                          <a:effectLst/>
                        </a:rPr>
                        <a:t>Daily subsistence allowance for RTA = 50% of the per-diem for the BC</a:t>
                      </a:r>
                      <a:endParaRPr lang="en-GB" sz="800">
                        <a:effectLst/>
                        <a:latin typeface="Calibri"/>
                        <a:ea typeface="Calibri"/>
                        <a:cs typeface="Times New Roman"/>
                      </a:endParaRPr>
                    </a:p>
                  </a:txBody>
                  <a:tcPr marL="0" marR="0" marT="0" marB="0"/>
                </a:tc>
                <a:extLst>
                  <a:ext uri="{0D108BD9-81ED-4DB2-BD59-A6C34878D82A}">
                    <a16:rowId xmlns="" xmlns:a16="http://schemas.microsoft.com/office/drawing/2014/main" val="10004"/>
                  </a:ext>
                </a:extLst>
              </a:tr>
              <a:tr h="225180">
                <a:tc>
                  <a:txBody>
                    <a:bodyPr/>
                    <a:lstStyle/>
                    <a:p>
                      <a:pPr>
                        <a:lnSpc>
                          <a:spcPct val="115000"/>
                        </a:lnSpc>
                        <a:spcAft>
                          <a:spcPts val="1000"/>
                        </a:spcAft>
                      </a:pPr>
                      <a:r>
                        <a:rPr lang="en-GB" sz="700" kern="1200" dirty="0">
                          <a:solidFill>
                            <a:srgbClr val="002060"/>
                          </a:solidFill>
                          <a:effectLst/>
                        </a:rPr>
                        <a:t>Communication costs 3 % of the Twinning Budget</a:t>
                      </a:r>
                      <a:endParaRPr lang="en-GB" sz="800" dirty="0">
                        <a:solidFill>
                          <a:srgbClr val="002060"/>
                        </a:solidFill>
                        <a:effectLst/>
                        <a:latin typeface="Calibri"/>
                        <a:ea typeface="Calibri"/>
                        <a:cs typeface="Times New Roman"/>
                      </a:endParaRPr>
                    </a:p>
                  </a:txBody>
                  <a:tcPr marL="64203" marR="64203" marT="32101" marB="32101"/>
                </a:tc>
                <a:tc>
                  <a:txBody>
                    <a:bodyPr/>
                    <a:lstStyle/>
                    <a:p>
                      <a:pPr>
                        <a:lnSpc>
                          <a:spcPct val="115000"/>
                        </a:lnSpc>
                        <a:spcAft>
                          <a:spcPts val="0"/>
                        </a:spcAft>
                      </a:pPr>
                      <a:r>
                        <a:rPr lang="en-GB" sz="700" kern="1200">
                          <a:effectLst/>
                        </a:rPr>
                        <a:t>Max 5000 €for project to 1.000.000€</a:t>
                      </a:r>
                      <a:endParaRPr lang="en-GB" sz="800">
                        <a:effectLst/>
                      </a:endParaRPr>
                    </a:p>
                    <a:p>
                      <a:pPr>
                        <a:lnSpc>
                          <a:spcPct val="115000"/>
                        </a:lnSpc>
                        <a:spcAft>
                          <a:spcPts val="0"/>
                        </a:spcAft>
                      </a:pPr>
                      <a:r>
                        <a:rPr lang="en-GB" sz="700" kern="1200">
                          <a:effectLst/>
                        </a:rPr>
                        <a:t>Max 10000 EUR for project above 1.000.000 €</a:t>
                      </a:r>
                      <a:endParaRPr lang="en-GB" sz="800">
                        <a:effectLst/>
                        <a:latin typeface="Calibri"/>
                        <a:ea typeface="Calibri"/>
                        <a:cs typeface="Times New Roman"/>
                      </a:endParaRPr>
                    </a:p>
                  </a:txBody>
                  <a:tcPr marL="0" marR="0" marT="0" marB="0"/>
                </a:tc>
                <a:extLst>
                  <a:ext uri="{0D108BD9-81ED-4DB2-BD59-A6C34878D82A}">
                    <a16:rowId xmlns="" xmlns:a16="http://schemas.microsoft.com/office/drawing/2014/main" val="10005"/>
                  </a:ext>
                </a:extLst>
              </a:tr>
              <a:tr h="788478">
                <a:tc>
                  <a:txBody>
                    <a:bodyPr/>
                    <a:lstStyle/>
                    <a:p>
                      <a:pPr>
                        <a:lnSpc>
                          <a:spcPct val="115000"/>
                        </a:lnSpc>
                        <a:spcAft>
                          <a:spcPts val="600"/>
                        </a:spcAft>
                      </a:pPr>
                      <a:r>
                        <a:rPr lang="en-GB" sz="800" u="sng" dirty="0">
                          <a:solidFill>
                            <a:srgbClr val="002060"/>
                          </a:solidFill>
                          <a:effectLst/>
                        </a:rPr>
                        <a:t>Three Budget Headings </a:t>
                      </a:r>
                      <a:endParaRPr lang="en-GB" sz="800" dirty="0">
                        <a:solidFill>
                          <a:srgbClr val="002060"/>
                        </a:solidFill>
                        <a:effectLst/>
                      </a:endParaRPr>
                    </a:p>
                    <a:p>
                      <a:pPr marL="342900" lvl="0" indent="-342900">
                        <a:lnSpc>
                          <a:spcPct val="115000"/>
                        </a:lnSpc>
                        <a:spcAft>
                          <a:spcPts val="600"/>
                        </a:spcAft>
                        <a:buFont typeface="Arial"/>
                        <a:buChar char="•"/>
                        <a:tabLst>
                          <a:tab pos="457200" algn="l"/>
                        </a:tabLst>
                      </a:pPr>
                      <a:r>
                        <a:rPr lang="en-GB" sz="800" dirty="0">
                          <a:solidFill>
                            <a:srgbClr val="002060"/>
                          </a:solidFill>
                          <a:effectLst/>
                        </a:rPr>
                        <a:t>1. RTA and RTA related costs	</a:t>
                      </a:r>
                    </a:p>
                    <a:p>
                      <a:pPr marL="342900" lvl="0" indent="-342900">
                        <a:lnSpc>
                          <a:spcPct val="115000"/>
                        </a:lnSpc>
                        <a:spcAft>
                          <a:spcPts val="600"/>
                        </a:spcAft>
                        <a:buFont typeface="Arial"/>
                        <a:buChar char="•"/>
                        <a:tabLst>
                          <a:tab pos="457200" algn="l"/>
                        </a:tabLst>
                      </a:pPr>
                      <a:r>
                        <a:rPr lang="en-GB" sz="800" dirty="0">
                          <a:solidFill>
                            <a:srgbClr val="002060"/>
                          </a:solidFill>
                          <a:effectLst/>
                        </a:rPr>
                        <a:t>2. </a:t>
                      </a:r>
                      <a:r>
                        <a:rPr lang="en-GB" sz="800" dirty="0" err="1">
                          <a:solidFill>
                            <a:srgbClr val="002060"/>
                          </a:solidFill>
                          <a:effectLst/>
                        </a:rPr>
                        <a:t>Horisontal</a:t>
                      </a:r>
                      <a:r>
                        <a:rPr lang="en-GB" sz="800" dirty="0">
                          <a:solidFill>
                            <a:srgbClr val="002060"/>
                          </a:solidFill>
                          <a:effectLst/>
                        </a:rPr>
                        <a:t> Cost items	</a:t>
                      </a:r>
                    </a:p>
                    <a:p>
                      <a:pPr marL="342900" lvl="0" indent="-342900">
                        <a:lnSpc>
                          <a:spcPct val="115000"/>
                        </a:lnSpc>
                        <a:spcAft>
                          <a:spcPts val="600"/>
                        </a:spcAft>
                        <a:buFont typeface="Arial"/>
                        <a:buChar char="•"/>
                        <a:tabLst>
                          <a:tab pos="457200" algn="l"/>
                        </a:tabLst>
                      </a:pPr>
                      <a:r>
                        <a:rPr lang="en-GB" sz="800" dirty="0">
                          <a:solidFill>
                            <a:srgbClr val="002060"/>
                          </a:solidFill>
                          <a:effectLst/>
                        </a:rPr>
                        <a:t>3. Mandatory results		</a:t>
                      </a:r>
                      <a:endParaRPr lang="en-GB" sz="800" dirty="0">
                        <a:solidFill>
                          <a:srgbClr val="002060"/>
                        </a:solidFill>
                        <a:effectLst/>
                        <a:latin typeface="Calibri"/>
                        <a:ea typeface="Calibri"/>
                        <a:cs typeface="Times New Roman"/>
                      </a:endParaRPr>
                    </a:p>
                  </a:txBody>
                  <a:tcPr marL="64203" marR="64203" marT="32101" marB="32101"/>
                </a:tc>
                <a:tc>
                  <a:txBody>
                    <a:bodyPr/>
                    <a:lstStyle/>
                    <a:p>
                      <a:pPr>
                        <a:lnSpc>
                          <a:spcPct val="115000"/>
                        </a:lnSpc>
                        <a:spcAft>
                          <a:spcPts val="0"/>
                        </a:spcAft>
                      </a:pPr>
                      <a:r>
                        <a:rPr lang="en-GB" sz="700" kern="1200">
                          <a:effectLst/>
                        </a:rPr>
                        <a:t>Not precise instructions exist</a:t>
                      </a:r>
                      <a:endParaRPr lang="en-GB" sz="800">
                        <a:effectLst/>
                        <a:latin typeface="Calibri"/>
                        <a:ea typeface="Calibri"/>
                        <a:cs typeface="Times New Roman"/>
                      </a:endParaRPr>
                    </a:p>
                  </a:txBody>
                  <a:tcPr marL="0" marR="0" marT="0" marB="0"/>
                </a:tc>
                <a:extLst>
                  <a:ext uri="{0D108BD9-81ED-4DB2-BD59-A6C34878D82A}">
                    <a16:rowId xmlns="" xmlns:a16="http://schemas.microsoft.com/office/drawing/2014/main" val="10006"/>
                  </a:ext>
                </a:extLst>
              </a:tr>
              <a:tr h="586363">
                <a:tc>
                  <a:txBody>
                    <a:bodyPr/>
                    <a:lstStyle/>
                    <a:p>
                      <a:pPr>
                        <a:lnSpc>
                          <a:spcPct val="115000"/>
                        </a:lnSpc>
                        <a:spcAft>
                          <a:spcPts val="600"/>
                        </a:spcAft>
                      </a:pPr>
                      <a:r>
                        <a:rPr lang="en-GB" sz="800" u="sng" dirty="0">
                          <a:solidFill>
                            <a:srgbClr val="002060"/>
                          </a:solidFill>
                          <a:effectLst/>
                        </a:rPr>
                        <a:t>Two budget-lines</a:t>
                      </a:r>
                      <a:endParaRPr lang="en-GB" sz="800" dirty="0">
                        <a:solidFill>
                          <a:srgbClr val="002060"/>
                        </a:solidFill>
                        <a:effectLst/>
                      </a:endParaRPr>
                    </a:p>
                    <a:p>
                      <a:pPr marL="342900" lvl="0" indent="-342900">
                        <a:lnSpc>
                          <a:spcPct val="115000"/>
                        </a:lnSpc>
                        <a:spcAft>
                          <a:spcPts val="600"/>
                        </a:spcAft>
                        <a:buFont typeface="Symbol"/>
                        <a:buChar char=""/>
                      </a:pPr>
                      <a:r>
                        <a:rPr lang="en-GB" sz="800" dirty="0">
                          <a:solidFill>
                            <a:srgbClr val="002060"/>
                          </a:solidFill>
                          <a:effectLst/>
                        </a:rPr>
                        <a:t>Budget line Indirect costs fixed at 6% of Σ headings 1-3 (DC)</a:t>
                      </a:r>
                    </a:p>
                    <a:p>
                      <a:pPr marL="342900" lvl="0" indent="-342900">
                        <a:lnSpc>
                          <a:spcPct val="115000"/>
                        </a:lnSpc>
                        <a:spcAft>
                          <a:spcPts val="600"/>
                        </a:spcAft>
                        <a:buFont typeface="Symbol"/>
                        <a:buChar char=""/>
                      </a:pPr>
                      <a:r>
                        <a:rPr lang="en-GB" sz="800" dirty="0">
                          <a:solidFill>
                            <a:srgbClr val="002060"/>
                          </a:solidFill>
                          <a:effectLst/>
                        </a:rPr>
                        <a:t>Budget line Reserves (sustainability) fixed at 2,5% of Σ headings 1-3 (DC)</a:t>
                      </a:r>
                      <a:endParaRPr lang="en-GB" sz="800" dirty="0">
                        <a:solidFill>
                          <a:srgbClr val="002060"/>
                        </a:solidFill>
                        <a:effectLst/>
                        <a:latin typeface="Calibri"/>
                        <a:ea typeface="Calibri"/>
                        <a:cs typeface="Times New Roman"/>
                      </a:endParaRPr>
                    </a:p>
                  </a:txBody>
                  <a:tcPr marL="64203" marR="64203" marT="32101" marB="32101"/>
                </a:tc>
                <a:tc>
                  <a:txBody>
                    <a:bodyPr/>
                    <a:lstStyle/>
                    <a:p>
                      <a:pPr>
                        <a:lnSpc>
                          <a:spcPct val="115000"/>
                        </a:lnSpc>
                        <a:spcAft>
                          <a:spcPts val="0"/>
                        </a:spcAft>
                      </a:pPr>
                      <a:r>
                        <a:rPr lang="en-GB" sz="700" kern="1200">
                          <a:effectLst/>
                        </a:rPr>
                        <a:t>n/a </a:t>
                      </a:r>
                      <a:endParaRPr lang="en-GB" sz="800">
                        <a:effectLst/>
                      </a:endParaRPr>
                    </a:p>
                    <a:p>
                      <a:pPr>
                        <a:lnSpc>
                          <a:spcPct val="115000"/>
                        </a:lnSpc>
                        <a:spcAft>
                          <a:spcPts val="0"/>
                        </a:spcAft>
                      </a:pPr>
                      <a:r>
                        <a:rPr lang="en-GB" sz="700" kern="1200">
                          <a:effectLst/>
                        </a:rPr>
                        <a:t> </a:t>
                      </a:r>
                      <a:endParaRPr lang="en-GB" sz="800">
                        <a:effectLst/>
                      </a:endParaRPr>
                    </a:p>
                    <a:p>
                      <a:pPr>
                        <a:lnSpc>
                          <a:spcPct val="115000"/>
                        </a:lnSpc>
                        <a:spcAft>
                          <a:spcPts val="0"/>
                        </a:spcAft>
                      </a:pPr>
                      <a:r>
                        <a:rPr lang="en-GB" sz="700" kern="1200">
                          <a:effectLst/>
                        </a:rPr>
                        <a:t> </a:t>
                      </a:r>
                      <a:endParaRPr lang="en-GB" sz="800">
                        <a:effectLst/>
                      </a:endParaRPr>
                    </a:p>
                    <a:p>
                      <a:pPr>
                        <a:lnSpc>
                          <a:spcPct val="115000"/>
                        </a:lnSpc>
                        <a:spcAft>
                          <a:spcPts val="0"/>
                        </a:spcAft>
                      </a:pPr>
                      <a:r>
                        <a:rPr lang="en-GB" sz="700" kern="1200">
                          <a:effectLst/>
                        </a:rPr>
                        <a:t>Contingency 2.5 %</a:t>
                      </a:r>
                      <a:endParaRPr lang="en-GB" sz="800">
                        <a:effectLst/>
                        <a:latin typeface="Calibri"/>
                        <a:ea typeface="Calibri"/>
                        <a:cs typeface="Times New Roman"/>
                      </a:endParaRPr>
                    </a:p>
                  </a:txBody>
                  <a:tcPr marL="0" marR="0" marT="0" marB="0"/>
                </a:tc>
                <a:extLst>
                  <a:ext uri="{0D108BD9-81ED-4DB2-BD59-A6C34878D82A}">
                    <a16:rowId xmlns="" xmlns:a16="http://schemas.microsoft.com/office/drawing/2014/main" val="10007"/>
                  </a:ext>
                </a:extLst>
              </a:tr>
              <a:tr h="283922">
                <a:tc>
                  <a:txBody>
                    <a:bodyPr/>
                    <a:lstStyle/>
                    <a:p>
                      <a:pPr>
                        <a:lnSpc>
                          <a:spcPct val="115000"/>
                        </a:lnSpc>
                        <a:spcAft>
                          <a:spcPts val="1000"/>
                        </a:spcAft>
                      </a:pPr>
                      <a:r>
                        <a:rPr lang="en-GB" sz="700" kern="1200" dirty="0">
                          <a:solidFill>
                            <a:srgbClr val="002060"/>
                          </a:solidFill>
                          <a:effectLst/>
                        </a:rPr>
                        <a:t>Training RTA counterpart and BC PL: Can participate in HQ training. Potential un-clarity under</a:t>
                      </a:r>
                      <a:endParaRPr lang="en-GB" sz="800" dirty="0">
                        <a:solidFill>
                          <a:srgbClr val="002060"/>
                        </a:solidFill>
                        <a:effectLst/>
                        <a:latin typeface="Calibri"/>
                        <a:ea typeface="Calibri"/>
                        <a:cs typeface="Times New Roman"/>
                      </a:endParaRPr>
                    </a:p>
                  </a:txBody>
                  <a:tcPr marL="64203" marR="64203" marT="32101" marB="32101"/>
                </a:tc>
                <a:tc>
                  <a:txBody>
                    <a:bodyPr/>
                    <a:lstStyle/>
                    <a:p>
                      <a:pPr>
                        <a:lnSpc>
                          <a:spcPct val="115000"/>
                        </a:lnSpc>
                        <a:spcAft>
                          <a:spcPts val="1000"/>
                        </a:spcAft>
                      </a:pPr>
                      <a:r>
                        <a:rPr lang="en-GB" sz="700" kern="1200" dirty="0">
                          <a:effectLst/>
                        </a:rPr>
                        <a:t>BC Pl OR RTA counterpart could attend RTA training in Brussels, together with the RTA</a:t>
                      </a:r>
                      <a:endParaRPr lang="en-GB" sz="800" dirty="0">
                        <a:effectLst/>
                        <a:latin typeface="Calibri"/>
                        <a:ea typeface="Calibri"/>
                        <a:cs typeface="Times New Roman"/>
                      </a:endParaRPr>
                    </a:p>
                  </a:txBody>
                  <a:tcPr marL="0" marR="0" marT="0" marB="0"/>
                </a:tc>
                <a:extLst>
                  <a:ext uri="{0D108BD9-81ED-4DB2-BD59-A6C34878D82A}">
                    <a16:rowId xmlns="" xmlns:a16="http://schemas.microsoft.com/office/drawing/2014/main" val="10008"/>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61</a:t>
            </a:fld>
            <a:endParaRPr lang="en-GB" dirty="0"/>
          </a:p>
        </p:txBody>
      </p:sp>
    </p:spTree>
    <p:extLst>
      <p:ext uri="{BB962C8B-B14F-4D97-AF65-F5344CB8AC3E}">
        <p14:creationId xmlns:p14="http://schemas.microsoft.com/office/powerpoint/2010/main" val="40396537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7. </a:t>
            </a:r>
            <a:r>
              <a:rPr lang="en-GB" sz="3200" dirty="0"/>
              <a:t>New Manual vs old Manual</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60138948"/>
              </p:ext>
            </p:extLst>
          </p:nvPr>
        </p:nvGraphicFramePr>
        <p:xfrm>
          <a:off x="539552" y="2636912"/>
          <a:ext cx="8136904" cy="3779830"/>
        </p:xfrm>
        <a:graphic>
          <a:graphicData uri="http://schemas.openxmlformats.org/drawingml/2006/table">
            <a:tbl>
              <a:tblPr firstRow="1" firstCol="1" bandRow="1">
                <a:tableStyleId>{5C22544A-7EE6-4342-B048-85BDC9FD1C3A}</a:tableStyleId>
              </a:tblPr>
              <a:tblGrid>
                <a:gridCol w="4031382">
                  <a:extLst>
                    <a:ext uri="{9D8B030D-6E8A-4147-A177-3AD203B41FA5}">
                      <a16:colId xmlns="" xmlns:a16="http://schemas.microsoft.com/office/drawing/2014/main" val="20000"/>
                    </a:ext>
                  </a:extLst>
                </a:gridCol>
                <a:gridCol w="4105522">
                  <a:extLst>
                    <a:ext uri="{9D8B030D-6E8A-4147-A177-3AD203B41FA5}">
                      <a16:colId xmlns="" xmlns:a16="http://schemas.microsoft.com/office/drawing/2014/main" val="20001"/>
                    </a:ext>
                  </a:extLst>
                </a:gridCol>
              </a:tblGrid>
              <a:tr h="218860">
                <a:tc>
                  <a:txBody>
                    <a:bodyPr/>
                    <a:lstStyle/>
                    <a:p>
                      <a:pPr algn="ctr">
                        <a:lnSpc>
                          <a:spcPct val="115000"/>
                        </a:lnSpc>
                        <a:spcAft>
                          <a:spcPts val="0"/>
                        </a:spcAft>
                      </a:pPr>
                      <a:r>
                        <a:rPr lang="en-GB" sz="900" kern="1200" dirty="0">
                          <a:solidFill>
                            <a:srgbClr val="002060"/>
                          </a:solidFill>
                          <a:effectLst/>
                        </a:rPr>
                        <a:t>New Twinning Manual, 1st July 2017</a:t>
                      </a:r>
                      <a:endParaRPr lang="en-GB" sz="700" dirty="0">
                        <a:solidFill>
                          <a:srgbClr val="002060"/>
                        </a:solidFill>
                        <a:effectLst/>
                        <a:latin typeface="Calibri"/>
                        <a:ea typeface="Calibri"/>
                        <a:cs typeface="Times New Roman"/>
                      </a:endParaRPr>
                    </a:p>
                  </a:txBody>
                  <a:tcPr marL="58565" marR="58565" marT="29282" marB="29282"/>
                </a:tc>
                <a:tc>
                  <a:txBody>
                    <a:bodyPr/>
                    <a:lstStyle/>
                    <a:p>
                      <a:pPr algn="ctr">
                        <a:lnSpc>
                          <a:spcPct val="115000"/>
                        </a:lnSpc>
                        <a:spcAft>
                          <a:spcPts val="0"/>
                        </a:spcAft>
                      </a:pPr>
                      <a:r>
                        <a:rPr lang="en-GB" sz="900" kern="1200" dirty="0">
                          <a:solidFill>
                            <a:srgbClr val="002060"/>
                          </a:solidFill>
                          <a:effectLst/>
                        </a:rPr>
                        <a:t>Twinning Manual 2012, revision 2013-14</a:t>
                      </a:r>
                      <a:endParaRPr lang="en-GB" sz="700" dirty="0">
                        <a:solidFill>
                          <a:srgbClr val="002060"/>
                        </a:solidFill>
                        <a:effectLst/>
                        <a:latin typeface="Calibri"/>
                        <a:ea typeface="Calibri"/>
                        <a:cs typeface="Times New Roman"/>
                      </a:endParaRPr>
                    </a:p>
                  </a:txBody>
                  <a:tcPr marL="0" marR="0" marT="0" marB="0"/>
                </a:tc>
                <a:extLst>
                  <a:ext uri="{0D108BD9-81ED-4DB2-BD59-A6C34878D82A}">
                    <a16:rowId xmlns="" xmlns:a16="http://schemas.microsoft.com/office/drawing/2014/main" val="10000"/>
                  </a:ext>
                </a:extLst>
              </a:tr>
              <a:tr h="184695">
                <a:tc>
                  <a:txBody>
                    <a:bodyPr/>
                    <a:lstStyle/>
                    <a:p>
                      <a:pPr algn="ctr">
                        <a:lnSpc>
                          <a:spcPct val="115000"/>
                        </a:lnSpc>
                        <a:spcAft>
                          <a:spcPts val="0"/>
                        </a:spcAft>
                      </a:pPr>
                      <a:r>
                        <a:rPr lang="en-GB" sz="700" dirty="0">
                          <a:solidFill>
                            <a:srgbClr val="002060"/>
                          </a:solidFill>
                          <a:effectLst/>
                        </a:rPr>
                        <a:t>FINANCIALS</a:t>
                      </a:r>
                      <a:endParaRPr lang="en-GB" sz="700" dirty="0">
                        <a:solidFill>
                          <a:srgbClr val="002060"/>
                        </a:solidFill>
                        <a:effectLst/>
                        <a:latin typeface="Calibri"/>
                        <a:ea typeface="Calibri"/>
                        <a:cs typeface="Times New Roman"/>
                      </a:endParaRPr>
                    </a:p>
                  </a:txBody>
                  <a:tcPr marL="58565" marR="58565" marT="29282" marB="29282"/>
                </a:tc>
                <a:tc>
                  <a:txBody>
                    <a:bodyPr/>
                    <a:lstStyle/>
                    <a:p>
                      <a:pPr algn="ctr">
                        <a:lnSpc>
                          <a:spcPct val="115000"/>
                        </a:lnSpc>
                        <a:spcAft>
                          <a:spcPts val="0"/>
                        </a:spcAft>
                      </a:pPr>
                      <a:r>
                        <a:rPr lang="en-GB" sz="700">
                          <a:effectLst/>
                        </a:rPr>
                        <a:t>FINANCIALS</a:t>
                      </a:r>
                      <a:endParaRPr lang="en-GB" sz="700">
                        <a:effectLst/>
                        <a:latin typeface="Calibri"/>
                        <a:ea typeface="Calibri"/>
                        <a:cs typeface="Times New Roman"/>
                      </a:endParaRPr>
                    </a:p>
                  </a:txBody>
                  <a:tcPr marL="0" marR="0" marT="0" marB="0"/>
                </a:tc>
                <a:extLst>
                  <a:ext uri="{0D108BD9-81ED-4DB2-BD59-A6C34878D82A}">
                    <a16:rowId xmlns="" xmlns:a16="http://schemas.microsoft.com/office/drawing/2014/main" val="10001"/>
                  </a:ext>
                </a:extLst>
              </a:tr>
              <a:tr h="372338">
                <a:tc>
                  <a:txBody>
                    <a:bodyPr/>
                    <a:lstStyle/>
                    <a:p>
                      <a:pPr eaLnBrk="0" fontAlgn="base" hangingPunct="0">
                        <a:lnSpc>
                          <a:spcPct val="115000"/>
                        </a:lnSpc>
                      </a:pPr>
                      <a:r>
                        <a:rPr lang="en-GB" sz="600" kern="1200" dirty="0">
                          <a:solidFill>
                            <a:srgbClr val="002060"/>
                          </a:solidFill>
                          <a:effectLst/>
                        </a:rPr>
                        <a:t>- Number of RTA assignments (from months to maximum duration of projects </a:t>
                      </a:r>
                      <a:r>
                        <a:rPr lang="en-GB" sz="600" kern="1200" dirty="0" err="1">
                          <a:solidFill>
                            <a:srgbClr val="002060"/>
                          </a:solidFill>
                          <a:effectLst/>
                        </a:rPr>
                        <a:t>etc</a:t>
                      </a:r>
                      <a:r>
                        <a:rPr lang="en-GB" sz="600" kern="1200" dirty="0">
                          <a:solidFill>
                            <a:srgbClr val="002060"/>
                          </a:solidFill>
                          <a:effectLst/>
                        </a:rPr>
                        <a:t>) (4.1.6.7) max two consecutive assignments </a:t>
                      </a:r>
                      <a:endParaRPr lang="en-GB" sz="700" dirty="0">
                        <a:solidFill>
                          <a:srgbClr val="002060"/>
                        </a:solidFill>
                        <a:effectLst/>
                        <a:latin typeface="Calibri"/>
                        <a:ea typeface="Times New Roman"/>
                      </a:endParaRPr>
                    </a:p>
                  </a:txBody>
                  <a:tcPr marL="58565" marR="58565" marT="29282" marB="29282"/>
                </a:tc>
                <a:tc>
                  <a:txBody>
                    <a:bodyPr/>
                    <a:lstStyle/>
                    <a:p>
                      <a:pPr>
                        <a:lnSpc>
                          <a:spcPct val="115000"/>
                        </a:lnSpc>
                        <a:spcAft>
                          <a:spcPts val="0"/>
                        </a:spcAft>
                      </a:pPr>
                      <a:r>
                        <a:rPr lang="en-GB" sz="600" kern="1200">
                          <a:effectLst/>
                        </a:rPr>
                        <a:t>Max four assignments art. 2.2.2(at least 12 months, max 36 months in one BC)</a:t>
                      </a:r>
                      <a:endParaRPr lang="en-GB" sz="700">
                        <a:effectLst/>
                        <a:latin typeface="Calibri"/>
                        <a:ea typeface="Calibri"/>
                        <a:cs typeface="Times New Roman"/>
                      </a:endParaRPr>
                    </a:p>
                  </a:txBody>
                  <a:tcPr marL="0" marR="0" marT="0" marB="0"/>
                </a:tc>
                <a:extLst>
                  <a:ext uri="{0D108BD9-81ED-4DB2-BD59-A6C34878D82A}">
                    <a16:rowId xmlns="" xmlns:a16="http://schemas.microsoft.com/office/drawing/2014/main" val="10002"/>
                  </a:ext>
                </a:extLst>
              </a:tr>
              <a:tr h="287193">
                <a:tc>
                  <a:txBody>
                    <a:bodyPr/>
                    <a:lstStyle/>
                    <a:p>
                      <a:pPr eaLnBrk="0" fontAlgn="base" hangingPunct="0">
                        <a:lnSpc>
                          <a:spcPct val="115000"/>
                        </a:lnSpc>
                      </a:pPr>
                      <a:r>
                        <a:rPr lang="en-GB" sz="600" kern="1200" dirty="0">
                          <a:solidFill>
                            <a:srgbClr val="002060"/>
                          </a:solidFill>
                          <a:effectLst/>
                        </a:rPr>
                        <a:t>- Replacement of RTA assistants (from redo to use ranking) (4.1.6.10)</a:t>
                      </a:r>
                      <a:endParaRPr lang="en-GB" sz="700" dirty="0">
                        <a:solidFill>
                          <a:srgbClr val="002060"/>
                        </a:solidFill>
                        <a:effectLst/>
                        <a:latin typeface="Calibri"/>
                        <a:ea typeface="Times New Roman"/>
                      </a:endParaRPr>
                    </a:p>
                  </a:txBody>
                  <a:tcPr marL="58565" marR="58565" marT="29282" marB="29282"/>
                </a:tc>
                <a:tc>
                  <a:txBody>
                    <a:bodyPr/>
                    <a:lstStyle/>
                    <a:p>
                      <a:pPr>
                        <a:lnSpc>
                          <a:spcPct val="115000"/>
                        </a:lnSpc>
                        <a:spcAft>
                          <a:spcPts val="0"/>
                        </a:spcAft>
                      </a:pPr>
                      <a:r>
                        <a:rPr lang="en-GB" sz="600" kern="1200">
                          <a:effectLst/>
                        </a:rPr>
                        <a:t> </a:t>
                      </a:r>
                      <a:endParaRPr lang="en-GB" sz="700">
                        <a:effectLst/>
                        <a:latin typeface="Calibri"/>
                        <a:ea typeface="Calibri"/>
                        <a:cs typeface="Times New Roman"/>
                      </a:endParaRPr>
                    </a:p>
                  </a:txBody>
                  <a:tcPr marL="0" marR="0" marT="0" marB="0"/>
                </a:tc>
                <a:extLst>
                  <a:ext uri="{0D108BD9-81ED-4DB2-BD59-A6C34878D82A}">
                    <a16:rowId xmlns="" xmlns:a16="http://schemas.microsoft.com/office/drawing/2014/main" val="10003"/>
                  </a:ext>
                </a:extLst>
              </a:tr>
              <a:tr h="377074">
                <a:tc>
                  <a:txBody>
                    <a:bodyPr/>
                    <a:lstStyle/>
                    <a:p>
                      <a:pPr eaLnBrk="0" fontAlgn="base" hangingPunct="0">
                        <a:lnSpc>
                          <a:spcPct val="115000"/>
                        </a:lnSpc>
                      </a:pPr>
                      <a:r>
                        <a:rPr lang="en-GB" sz="600" kern="1200" dirty="0">
                          <a:solidFill>
                            <a:srgbClr val="002060"/>
                          </a:solidFill>
                          <a:effectLst/>
                        </a:rPr>
                        <a:t>- EU MS component leaders designation (from "if relevant" to "obliged") </a:t>
                      </a:r>
                      <a:endParaRPr lang="en-GB" sz="700" dirty="0">
                        <a:solidFill>
                          <a:srgbClr val="002060"/>
                        </a:solidFill>
                        <a:effectLst/>
                        <a:latin typeface="Calibri"/>
                        <a:ea typeface="Times New Roman"/>
                      </a:endParaRPr>
                    </a:p>
                  </a:txBody>
                  <a:tcPr marL="58565" marR="58565" marT="29282" marB="29282"/>
                </a:tc>
                <a:tc>
                  <a:txBody>
                    <a:bodyPr/>
                    <a:lstStyle/>
                    <a:p>
                      <a:pPr>
                        <a:lnSpc>
                          <a:spcPct val="115000"/>
                        </a:lnSpc>
                        <a:spcAft>
                          <a:spcPts val="0"/>
                        </a:spcAft>
                      </a:pPr>
                      <a:r>
                        <a:rPr lang="en-GB" sz="600" kern="1200">
                          <a:effectLst/>
                        </a:rPr>
                        <a:t>Not obligatory under the old Twinning manual; EUD always advises the Ms Partner to identify MS./BC Component Leaders in the drafting stage of the Contract</a:t>
                      </a:r>
                      <a:endParaRPr lang="en-GB" sz="700">
                        <a:effectLst/>
                        <a:latin typeface="Calibri"/>
                        <a:ea typeface="Calibri"/>
                        <a:cs typeface="Times New Roman"/>
                      </a:endParaRPr>
                    </a:p>
                  </a:txBody>
                  <a:tcPr marL="0" marR="0" marT="0" marB="0"/>
                </a:tc>
                <a:extLst>
                  <a:ext uri="{0D108BD9-81ED-4DB2-BD59-A6C34878D82A}">
                    <a16:rowId xmlns="" xmlns:a16="http://schemas.microsoft.com/office/drawing/2014/main" val="10004"/>
                  </a:ext>
                </a:extLst>
              </a:tr>
              <a:tr h="401080">
                <a:tc>
                  <a:txBody>
                    <a:bodyPr/>
                    <a:lstStyle/>
                    <a:p>
                      <a:pPr>
                        <a:lnSpc>
                          <a:spcPct val="115000"/>
                        </a:lnSpc>
                        <a:spcAft>
                          <a:spcPts val="0"/>
                        </a:spcAft>
                      </a:pPr>
                      <a:r>
                        <a:rPr lang="en-GB" sz="600" kern="1200" dirty="0">
                          <a:solidFill>
                            <a:srgbClr val="002060"/>
                          </a:solidFill>
                          <a:effectLst/>
                        </a:rPr>
                        <a:t>- Curricula to be inserted in the proposal: PL, RTA and CL (2.2) not any more STEs CVs)</a:t>
                      </a:r>
                      <a:endParaRPr lang="en-GB" sz="700" dirty="0">
                        <a:solidFill>
                          <a:srgbClr val="002060"/>
                        </a:solidFill>
                        <a:effectLst/>
                      </a:endParaRPr>
                    </a:p>
                    <a:p>
                      <a:pPr>
                        <a:lnSpc>
                          <a:spcPct val="115000"/>
                        </a:lnSpc>
                        <a:spcAft>
                          <a:spcPts val="0"/>
                        </a:spcAft>
                      </a:pPr>
                      <a:r>
                        <a:rPr lang="en-GB" sz="600" kern="1200" dirty="0">
                          <a:solidFill>
                            <a:srgbClr val="002060"/>
                          </a:solidFill>
                          <a:effectLst/>
                        </a:rPr>
                        <a:t> </a:t>
                      </a:r>
                      <a:endParaRPr lang="en-GB" sz="700" dirty="0">
                        <a:solidFill>
                          <a:srgbClr val="002060"/>
                        </a:solidFill>
                        <a:effectLst/>
                        <a:latin typeface="Calibri"/>
                        <a:ea typeface="Calibri"/>
                        <a:cs typeface="Times New Roman"/>
                      </a:endParaRPr>
                    </a:p>
                  </a:txBody>
                  <a:tcPr marL="58565" marR="58565" marT="29282" marB="29282"/>
                </a:tc>
                <a:tc>
                  <a:txBody>
                    <a:bodyPr/>
                    <a:lstStyle/>
                    <a:p>
                      <a:pPr>
                        <a:lnSpc>
                          <a:spcPct val="115000"/>
                        </a:lnSpc>
                        <a:spcAft>
                          <a:spcPts val="0"/>
                        </a:spcAft>
                      </a:pPr>
                      <a:r>
                        <a:rPr lang="en-GB" sz="600" kern="1200" dirty="0">
                          <a:effectLst/>
                        </a:rPr>
                        <a:t>PL, RTA, STEs, CL</a:t>
                      </a:r>
                      <a:endParaRPr lang="en-GB" sz="700" dirty="0">
                        <a:effectLst/>
                        <a:latin typeface="Calibri"/>
                        <a:ea typeface="Calibri"/>
                        <a:cs typeface="Times New Roman"/>
                      </a:endParaRPr>
                    </a:p>
                  </a:txBody>
                  <a:tcPr marL="0" marR="0" marT="0" marB="0"/>
                </a:tc>
                <a:extLst>
                  <a:ext uri="{0D108BD9-81ED-4DB2-BD59-A6C34878D82A}">
                    <a16:rowId xmlns="" xmlns:a16="http://schemas.microsoft.com/office/drawing/2014/main" val="10005"/>
                  </a:ext>
                </a:extLst>
              </a:tr>
              <a:tr h="287193">
                <a:tc>
                  <a:txBody>
                    <a:bodyPr/>
                    <a:lstStyle/>
                    <a:p>
                      <a:pPr>
                        <a:lnSpc>
                          <a:spcPct val="115000"/>
                        </a:lnSpc>
                        <a:spcAft>
                          <a:spcPts val="0"/>
                        </a:spcAft>
                      </a:pPr>
                      <a:r>
                        <a:rPr lang="en-GB" sz="600" kern="1200" dirty="0">
                          <a:solidFill>
                            <a:srgbClr val="002060"/>
                          </a:solidFill>
                          <a:effectLst/>
                        </a:rPr>
                        <a:t>BA staff available to support the RTA until the RTA assistant can be selected</a:t>
                      </a:r>
                      <a:endParaRPr lang="en-GB" sz="700" dirty="0">
                        <a:solidFill>
                          <a:srgbClr val="002060"/>
                        </a:solidFill>
                        <a:effectLst/>
                        <a:latin typeface="Calibri"/>
                        <a:ea typeface="Calibri"/>
                        <a:cs typeface="Times New Roman"/>
                      </a:endParaRPr>
                    </a:p>
                  </a:txBody>
                  <a:tcPr marL="58565" marR="58565" marT="29282" marB="29282"/>
                </a:tc>
                <a:tc>
                  <a:txBody>
                    <a:bodyPr/>
                    <a:lstStyle/>
                    <a:p>
                      <a:pPr>
                        <a:lnSpc>
                          <a:spcPct val="115000"/>
                        </a:lnSpc>
                        <a:spcAft>
                          <a:spcPts val="0"/>
                        </a:spcAft>
                      </a:pPr>
                      <a:r>
                        <a:rPr lang="en-GB" sz="600" kern="1200">
                          <a:effectLst/>
                        </a:rPr>
                        <a:t>Similar approach, but not obligatory in line with the TM</a:t>
                      </a:r>
                      <a:endParaRPr lang="en-GB" sz="700">
                        <a:effectLst/>
                        <a:latin typeface="Calibri"/>
                        <a:ea typeface="Calibri"/>
                        <a:cs typeface="Times New Roman"/>
                      </a:endParaRPr>
                    </a:p>
                  </a:txBody>
                  <a:tcPr marL="0" marR="0" marT="0" marB="0"/>
                </a:tc>
                <a:extLst>
                  <a:ext uri="{0D108BD9-81ED-4DB2-BD59-A6C34878D82A}">
                    <a16:rowId xmlns="" xmlns:a16="http://schemas.microsoft.com/office/drawing/2014/main" val="10006"/>
                  </a:ext>
                </a:extLst>
              </a:tr>
              <a:tr h="1651397">
                <a:tc>
                  <a:txBody>
                    <a:bodyPr/>
                    <a:lstStyle/>
                    <a:p>
                      <a:pPr>
                        <a:lnSpc>
                          <a:spcPct val="115000"/>
                        </a:lnSpc>
                        <a:spcAft>
                          <a:spcPts val="0"/>
                        </a:spcAft>
                      </a:pPr>
                      <a:r>
                        <a:rPr lang="en-GB" sz="600" kern="1200" dirty="0">
                          <a:solidFill>
                            <a:srgbClr val="002060"/>
                          </a:solidFill>
                          <a:effectLst/>
                        </a:rPr>
                        <a:t>Initial work plan (6 months rolling plan for activities):</a:t>
                      </a:r>
                      <a:endParaRPr lang="en-GB" sz="700" dirty="0">
                        <a:solidFill>
                          <a:srgbClr val="002060"/>
                        </a:solidFill>
                        <a:effectLst/>
                      </a:endParaRPr>
                    </a:p>
                    <a:p>
                      <a:pPr marL="342900" lvl="0" indent="-342900">
                        <a:lnSpc>
                          <a:spcPct val="115000"/>
                        </a:lnSpc>
                        <a:spcAft>
                          <a:spcPts val="0"/>
                        </a:spcAft>
                        <a:buFont typeface="Arial"/>
                        <a:buChar char="•"/>
                        <a:tabLst>
                          <a:tab pos="457200" algn="l"/>
                        </a:tabLst>
                      </a:pPr>
                      <a:r>
                        <a:rPr lang="en-GB" sz="700" dirty="0">
                          <a:solidFill>
                            <a:srgbClr val="002060"/>
                          </a:solidFill>
                          <a:effectLst/>
                        </a:rPr>
                        <a:t>prepared in 4-6 weeks following signature of the contract and arrival of the RTA including Communication and Visibility plan. Work plan to define how much time will be devoted to each activity of the project including STE CVs</a:t>
                      </a:r>
                    </a:p>
                    <a:p>
                      <a:pPr marL="342900" lvl="0" indent="-342900">
                        <a:lnSpc>
                          <a:spcPct val="115000"/>
                        </a:lnSpc>
                        <a:spcAft>
                          <a:spcPts val="0"/>
                        </a:spcAft>
                        <a:buFont typeface="Arial"/>
                        <a:buChar char="•"/>
                        <a:tabLst>
                          <a:tab pos="457200" algn="l"/>
                        </a:tabLst>
                      </a:pPr>
                      <a:r>
                        <a:rPr lang="en-GB" sz="700" dirty="0">
                          <a:solidFill>
                            <a:srgbClr val="002060"/>
                          </a:solidFill>
                          <a:effectLst/>
                        </a:rPr>
                        <a:t>updates prepared by RTA and RTA counterpart, </a:t>
                      </a:r>
                    </a:p>
                    <a:p>
                      <a:pPr marL="342900" lvl="0" indent="-342900">
                        <a:lnSpc>
                          <a:spcPct val="115000"/>
                        </a:lnSpc>
                        <a:spcAft>
                          <a:spcPts val="0"/>
                        </a:spcAft>
                        <a:buFont typeface="Arial"/>
                        <a:buChar char="•"/>
                        <a:tabLst>
                          <a:tab pos="457200" algn="l"/>
                        </a:tabLst>
                      </a:pPr>
                      <a:r>
                        <a:rPr lang="en-GB" sz="700" dirty="0">
                          <a:solidFill>
                            <a:srgbClr val="002060"/>
                          </a:solidFill>
                          <a:effectLst/>
                        </a:rPr>
                        <a:t>agreed and signed by two PLs </a:t>
                      </a:r>
                    </a:p>
                    <a:p>
                      <a:pPr marL="342900" lvl="0" indent="-342900">
                        <a:lnSpc>
                          <a:spcPct val="115000"/>
                        </a:lnSpc>
                        <a:spcAft>
                          <a:spcPts val="0"/>
                        </a:spcAft>
                        <a:buFont typeface="Arial"/>
                        <a:buChar char="•"/>
                        <a:tabLst>
                          <a:tab pos="457200" algn="l"/>
                        </a:tabLst>
                      </a:pPr>
                      <a:r>
                        <a:rPr lang="en-GB" sz="700" dirty="0">
                          <a:solidFill>
                            <a:srgbClr val="002060"/>
                          </a:solidFill>
                          <a:effectLst/>
                        </a:rPr>
                        <a:t>discussed by SCs </a:t>
                      </a:r>
                    </a:p>
                    <a:p>
                      <a:pPr marL="342900" lvl="0" indent="-342900">
                        <a:lnSpc>
                          <a:spcPct val="115000"/>
                        </a:lnSpc>
                        <a:spcAft>
                          <a:spcPts val="0"/>
                        </a:spcAft>
                        <a:buFont typeface="Arial"/>
                        <a:buChar char="•"/>
                        <a:tabLst>
                          <a:tab pos="457200" algn="l"/>
                        </a:tabLst>
                      </a:pPr>
                      <a:r>
                        <a:rPr lang="en-GB" sz="700" dirty="0">
                          <a:solidFill>
                            <a:srgbClr val="002060"/>
                          </a:solidFill>
                          <a:effectLst/>
                        </a:rPr>
                        <a:t>accepted by all contracting parties (max 14 days after SC)</a:t>
                      </a:r>
                    </a:p>
                    <a:p>
                      <a:pPr marL="342900" lvl="0" indent="-342900">
                        <a:lnSpc>
                          <a:spcPct val="115000"/>
                        </a:lnSpc>
                        <a:spcAft>
                          <a:spcPts val="0"/>
                        </a:spcAft>
                        <a:buFont typeface="Arial"/>
                        <a:buChar char="•"/>
                        <a:tabLst>
                          <a:tab pos="457200" algn="l"/>
                        </a:tabLst>
                      </a:pPr>
                      <a:r>
                        <a:rPr lang="en-GB" sz="700" dirty="0">
                          <a:solidFill>
                            <a:srgbClr val="002060"/>
                          </a:solidFill>
                          <a:effectLst/>
                        </a:rPr>
                        <a:t>to accelerate the preparation EU MS PL's and/or Component Leaders and/or one support staff</a:t>
                      </a:r>
                      <a:endParaRPr lang="en-GB" sz="700" dirty="0">
                        <a:solidFill>
                          <a:srgbClr val="002060"/>
                        </a:solidFill>
                        <a:effectLst/>
                        <a:latin typeface="Calibri"/>
                        <a:ea typeface="Calibri"/>
                        <a:cs typeface="Times New Roman"/>
                      </a:endParaRPr>
                    </a:p>
                  </a:txBody>
                  <a:tcPr marL="58565" marR="58565" marT="29282" marB="29282"/>
                </a:tc>
                <a:tc>
                  <a:txBody>
                    <a:bodyPr/>
                    <a:lstStyle/>
                    <a:p>
                      <a:pPr>
                        <a:lnSpc>
                          <a:spcPct val="115000"/>
                        </a:lnSpc>
                        <a:spcAft>
                          <a:spcPts val="0"/>
                        </a:spcAft>
                      </a:pPr>
                      <a:r>
                        <a:rPr lang="en-GB" sz="600" kern="1200" dirty="0" smtClean="0">
                          <a:effectLst/>
                        </a:rPr>
                        <a:t>For IPA: </a:t>
                      </a:r>
                    </a:p>
                    <a:p>
                      <a:pPr>
                        <a:lnSpc>
                          <a:spcPct val="115000"/>
                        </a:lnSpc>
                        <a:spcAft>
                          <a:spcPts val="0"/>
                        </a:spcAft>
                      </a:pPr>
                      <a:r>
                        <a:rPr lang="en-GB" sz="600" kern="1200" dirty="0" smtClean="0">
                          <a:effectLst/>
                        </a:rPr>
                        <a:t>OSL </a:t>
                      </a:r>
                      <a:r>
                        <a:rPr lang="en-GB" sz="600" kern="1200" dirty="0">
                          <a:effectLst/>
                        </a:rPr>
                        <a:t>1 prepared together with the Draft Twinning contract, but not subject of approval by the STC; </a:t>
                      </a:r>
                      <a:endParaRPr lang="en-GB" sz="700" dirty="0">
                        <a:effectLst/>
                      </a:endParaRPr>
                    </a:p>
                    <a:p>
                      <a:pPr marL="342900" lvl="0" indent="-342900">
                        <a:lnSpc>
                          <a:spcPct val="115000"/>
                        </a:lnSpc>
                        <a:spcAft>
                          <a:spcPts val="1000"/>
                        </a:spcAft>
                        <a:buFont typeface="Arial"/>
                        <a:buChar char="•"/>
                        <a:tabLst>
                          <a:tab pos="457200" algn="l"/>
                        </a:tabLst>
                      </a:pPr>
                      <a:r>
                        <a:rPr lang="en-GB" sz="700" dirty="0">
                          <a:effectLst/>
                        </a:rPr>
                        <a:t>OSL 1 signed together with the  twinning contract by the two </a:t>
                      </a:r>
                      <a:r>
                        <a:rPr lang="en-GB" sz="700" dirty="0" err="1">
                          <a:effectLst/>
                        </a:rPr>
                        <a:t>PLs.</a:t>
                      </a:r>
                      <a:r>
                        <a:rPr lang="en-GB" sz="700" dirty="0">
                          <a:effectLst/>
                        </a:rPr>
                        <a:t> </a:t>
                      </a:r>
                    </a:p>
                    <a:p>
                      <a:pPr marL="342900" lvl="0" indent="-342900">
                        <a:lnSpc>
                          <a:spcPct val="115000"/>
                        </a:lnSpc>
                        <a:spcAft>
                          <a:spcPts val="1000"/>
                        </a:spcAft>
                        <a:buFont typeface="Arial"/>
                        <a:buChar char="•"/>
                        <a:tabLst>
                          <a:tab pos="457200" algn="l"/>
                        </a:tabLst>
                      </a:pPr>
                      <a:r>
                        <a:rPr lang="en-GB" sz="700" dirty="0">
                          <a:effectLst/>
                        </a:rPr>
                        <a:t>Subsequent OSL prepared every three months, approved by the STC ( covering each time period of 6 months ( OSL1 (1-6m; OSL2 4-9 m;OSL3 14m</a:t>
                      </a:r>
                      <a:r>
                        <a:rPr lang="en-GB" sz="700" dirty="0" smtClean="0">
                          <a:effectLst/>
                        </a:rPr>
                        <a:t>)</a:t>
                      </a:r>
                    </a:p>
                    <a:p>
                      <a:pPr marL="0" lvl="0" indent="0">
                        <a:lnSpc>
                          <a:spcPct val="115000"/>
                        </a:lnSpc>
                        <a:spcAft>
                          <a:spcPts val="1000"/>
                        </a:spcAft>
                        <a:buFont typeface="Arial"/>
                        <a:buNone/>
                        <a:tabLst>
                          <a:tab pos="457200" algn="l"/>
                        </a:tabLst>
                      </a:pPr>
                      <a:r>
                        <a:rPr lang="fr-BE" sz="700" dirty="0" smtClean="0">
                          <a:effectLst/>
                          <a:latin typeface="Calibri"/>
                          <a:ea typeface="Calibri"/>
                          <a:cs typeface="Times New Roman"/>
                        </a:rPr>
                        <a:t>For ENI:: full </a:t>
                      </a:r>
                      <a:r>
                        <a:rPr lang="fr-BE" sz="700" dirty="0" err="1" smtClean="0">
                          <a:effectLst/>
                          <a:latin typeface="Calibri"/>
                          <a:ea typeface="Calibri"/>
                          <a:cs typeface="Times New Roman"/>
                        </a:rPr>
                        <a:t>contract</a:t>
                      </a:r>
                      <a:r>
                        <a:rPr lang="fr-BE" sz="700" dirty="0" smtClean="0">
                          <a:effectLst/>
                          <a:latin typeface="Calibri"/>
                          <a:ea typeface="Calibri"/>
                          <a:cs typeface="Times New Roman"/>
                        </a:rPr>
                        <a:t> and</a:t>
                      </a:r>
                      <a:r>
                        <a:rPr lang="fr-BE" sz="700" baseline="0" dirty="0" smtClean="0">
                          <a:effectLst/>
                          <a:latin typeface="Calibri"/>
                          <a:ea typeface="Calibri"/>
                          <a:cs typeface="Times New Roman"/>
                        </a:rPr>
                        <a:t> </a:t>
                      </a:r>
                      <a:r>
                        <a:rPr lang="fr-BE" sz="700" baseline="0" dirty="0" err="1" smtClean="0">
                          <a:effectLst/>
                          <a:latin typeface="Calibri"/>
                          <a:ea typeface="Calibri"/>
                          <a:cs typeface="Times New Roman"/>
                        </a:rPr>
                        <a:t>workplan</a:t>
                      </a:r>
                      <a:r>
                        <a:rPr lang="fr-BE" sz="700" baseline="0" dirty="0" smtClean="0">
                          <a:effectLst/>
                          <a:latin typeface="Calibri"/>
                          <a:ea typeface="Calibri"/>
                          <a:cs typeface="Times New Roman"/>
                        </a:rPr>
                        <a:t> </a:t>
                      </a:r>
                      <a:r>
                        <a:rPr lang="fr-BE" sz="700" baseline="0" dirty="0" err="1" smtClean="0">
                          <a:effectLst/>
                          <a:latin typeface="Calibri"/>
                          <a:ea typeface="Calibri"/>
                          <a:cs typeface="Times New Roman"/>
                        </a:rPr>
                        <a:t>prepared</a:t>
                      </a:r>
                      <a:r>
                        <a:rPr lang="fr-BE" sz="700" baseline="0" dirty="0" smtClean="0">
                          <a:effectLst/>
                          <a:latin typeface="Calibri"/>
                          <a:ea typeface="Calibri"/>
                          <a:cs typeface="Times New Roman"/>
                        </a:rPr>
                        <a:t> </a:t>
                      </a:r>
                      <a:r>
                        <a:rPr lang="fr-BE" sz="700" baseline="0" dirty="0" err="1" smtClean="0">
                          <a:effectLst/>
                          <a:latin typeface="Calibri"/>
                          <a:ea typeface="Calibri"/>
                          <a:cs typeface="Times New Roman"/>
                        </a:rPr>
                        <a:t>before</a:t>
                      </a:r>
                      <a:r>
                        <a:rPr lang="fr-BE" sz="700" baseline="0" dirty="0" smtClean="0">
                          <a:effectLst/>
                          <a:latin typeface="Calibri"/>
                          <a:ea typeface="Calibri"/>
                          <a:cs typeface="Times New Roman"/>
                        </a:rPr>
                        <a:t> the signature of the </a:t>
                      </a:r>
                      <a:r>
                        <a:rPr lang="fr-BE" sz="700" baseline="0" dirty="0" err="1" smtClean="0">
                          <a:effectLst/>
                          <a:latin typeface="Calibri"/>
                          <a:ea typeface="Calibri"/>
                          <a:cs typeface="Times New Roman"/>
                        </a:rPr>
                        <a:t>contract</a:t>
                      </a:r>
                      <a:r>
                        <a:rPr lang="fr-BE" sz="700" baseline="0" dirty="0" smtClean="0">
                          <a:effectLst/>
                          <a:latin typeface="Calibri"/>
                          <a:ea typeface="Calibri"/>
                          <a:cs typeface="Times New Roman"/>
                        </a:rPr>
                        <a:t>.</a:t>
                      </a:r>
                      <a:endParaRPr lang="en-GB" sz="700" dirty="0">
                        <a:effectLst/>
                        <a:latin typeface="Calibri"/>
                        <a:ea typeface="Calibri"/>
                        <a:cs typeface="Times New Roman"/>
                      </a:endParaRPr>
                    </a:p>
                  </a:txBody>
                  <a:tcPr marL="0" marR="0" marT="0" marB="0"/>
                </a:tc>
                <a:extLst>
                  <a:ext uri="{0D108BD9-81ED-4DB2-BD59-A6C34878D82A}">
                    <a16:rowId xmlns="" xmlns:a16="http://schemas.microsoft.com/office/drawing/2014/main" val="10007"/>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62</a:t>
            </a:fld>
            <a:endParaRPr lang="en-GB" dirty="0"/>
          </a:p>
        </p:txBody>
      </p:sp>
    </p:spTree>
    <p:extLst>
      <p:ext uri="{BB962C8B-B14F-4D97-AF65-F5344CB8AC3E}">
        <p14:creationId xmlns:p14="http://schemas.microsoft.com/office/powerpoint/2010/main" val="1737026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7. </a:t>
            </a:r>
            <a:r>
              <a:rPr lang="en-GB" sz="3200" dirty="0"/>
              <a:t>New Manual vs old Manual</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07607960"/>
              </p:ext>
            </p:extLst>
          </p:nvPr>
        </p:nvGraphicFramePr>
        <p:xfrm>
          <a:off x="467544" y="2708920"/>
          <a:ext cx="8280920" cy="3603259"/>
        </p:xfrm>
        <a:graphic>
          <a:graphicData uri="http://schemas.openxmlformats.org/drawingml/2006/table">
            <a:tbl>
              <a:tblPr firstRow="1" firstCol="1" bandRow="1">
                <a:tableStyleId>{5C22544A-7EE6-4342-B048-85BDC9FD1C3A}</a:tableStyleId>
              </a:tblPr>
              <a:tblGrid>
                <a:gridCol w="4102735">
                  <a:extLst>
                    <a:ext uri="{9D8B030D-6E8A-4147-A177-3AD203B41FA5}">
                      <a16:colId xmlns="" xmlns:a16="http://schemas.microsoft.com/office/drawing/2014/main" val="20000"/>
                    </a:ext>
                  </a:extLst>
                </a:gridCol>
                <a:gridCol w="4178185">
                  <a:extLst>
                    <a:ext uri="{9D8B030D-6E8A-4147-A177-3AD203B41FA5}">
                      <a16:colId xmlns="" xmlns:a16="http://schemas.microsoft.com/office/drawing/2014/main" val="20001"/>
                    </a:ext>
                  </a:extLst>
                </a:gridCol>
              </a:tblGrid>
              <a:tr h="268482">
                <a:tc>
                  <a:txBody>
                    <a:bodyPr/>
                    <a:lstStyle/>
                    <a:p>
                      <a:pPr algn="ctr">
                        <a:lnSpc>
                          <a:spcPct val="115000"/>
                        </a:lnSpc>
                        <a:spcAft>
                          <a:spcPts val="0"/>
                        </a:spcAft>
                      </a:pPr>
                      <a:r>
                        <a:rPr lang="en-GB" sz="1100" kern="1200" dirty="0">
                          <a:solidFill>
                            <a:srgbClr val="002060"/>
                          </a:solidFill>
                          <a:effectLst/>
                        </a:rPr>
                        <a:t>New Twinning Manual, 1st July 2017</a:t>
                      </a:r>
                      <a:endParaRPr lang="en-GB" sz="900" dirty="0">
                        <a:solidFill>
                          <a:srgbClr val="002060"/>
                        </a:solidFill>
                        <a:effectLst/>
                        <a:latin typeface="Calibri"/>
                        <a:ea typeface="Calibri"/>
                        <a:cs typeface="Times New Roman"/>
                      </a:endParaRPr>
                    </a:p>
                  </a:txBody>
                  <a:tcPr marL="71694" marR="71694" marT="35847" marB="35847"/>
                </a:tc>
                <a:tc>
                  <a:txBody>
                    <a:bodyPr/>
                    <a:lstStyle/>
                    <a:p>
                      <a:pPr algn="ctr">
                        <a:lnSpc>
                          <a:spcPct val="115000"/>
                        </a:lnSpc>
                        <a:spcAft>
                          <a:spcPts val="0"/>
                        </a:spcAft>
                      </a:pPr>
                      <a:r>
                        <a:rPr lang="en-GB" sz="1100" kern="1200" dirty="0">
                          <a:solidFill>
                            <a:srgbClr val="002060"/>
                          </a:solidFill>
                          <a:effectLst/>
                        </a:rPr>
                        <a:t>Twinning Manual 2012, revision 2013-14</a:t>
                      </a:r>
                      <a:endParaRPr lang="en-GB" sz="900" dirty="0">
                        <a:solidFill>
                          <a:srgbClr val="002060"/>
                        </a:solidFill>
                        <a:effectLst/>
                        <a:latin typeface="Calibri"/>
                        <a:ea typeface="Calibri"/>
                        <a:cs typeface="Times New Roman"/>
                      </a:endParaRPr>
                    </a:p>
                  </a:txBody>
                  <a:tcPr marL="0" marR="0" marT="0" marB="0"/>
                </a:tc>
                <a:extLst>
                  <a:ext uri="{0D108BD9-81ED-4DB2-BD59-A6C34878D82A}">
                    <a16:rowId xmlns="" xmlns:a16="http://schemas.microsoft.com/office/drawing/2014/main" val="10000"/>
                  </a:ext>
                </a:extLst>
              </a:tr>
              <a:tr h="226569">
                <a:tc>
                  <a:txBody>
                    <a:bodyPr/>
                    <a:lstStyle/>
                    <a:p>
                      <a:pPr algn="ctr">
                        <a:lnSpc>
                          <a:spcPct val="115000"/>
                        </a:lnSpc>
                        <a:spcAft>
                          <a:spcPts val="0"/>
                        </a:spcAft>
                      </a:pPr>
                      <a:r>
                        <a:rPr lang="en-GB" sz="900" dirty="0">
                          <a:solidFill>
                            <a:srgbClr val="002060"/>
                          </a:solidFill>
                          <a:effectLst/>
                        </a:rPr>
                        <a:t>FINANCIALS</a:t>
                      </a:r>
                      <a:endParaRPr lang="en-GB" sz="900" dirty="0">
                        <a:solidFill>
                          <a:srgbClr val="002060"/>
                        </a:solidFill>
                        <a:effectLst/>
                        <a:latin typeface="Calibri"/>
                        <a:ea typeface="Calibri"/>
                        <a:cs typeface="Times New Roman"/>
                      </a:endParaRPr>
                    </a:p>
                  </a:txBody>
                  <a:tcPr marL="71694" marR="71694" marT="35847" marB="35847"/>
                </a:tc>
                <a:tc>
                  <a:txBody>
                    <a:bodyPr/>
                    <a:lstStyle/>
                    <a:p>
                      <a:pPr algn="ctr">
                        <a:lnSpc>
                          <a:spcPct val="115000"/>
                        </a:lnSpc>
                        <a:spcAft>
                          <a:spcPts val="0"/>
                        </a:spcAft>
                      </a:pPr>
                      <a:r>
                        <a:rPr lang="en-GB" sz="900">
                          <a:effectLst/>
                        </a:rPr>
                        <a:t>FINANCIALS</a:t>
                      </a:r>
                      <a:endParaRPr lang="en-GB" sz="900">
                        <a:effectLst/>
                        <a:latin typeface="Calibri"/>
                        <a:ea typeface="Calibri"/>
                        <a:cs typeface="Times New Roman"/>
                      </a:endParaRPr>
                    </a:p>
                  </a:txBody>
                  <a:tcPr marL="0" marR="0" marT="0" marB="0"/>
                </a:tc>
                <a:extLst>
                  <a:ext uri="{0D108BD9-81ED-4DB2-BD59-A6C34878D82A}">
                    <a16:rowId xmlns="" xmlns:a16="http://schemas.microsoft.com/office/drawing/2014/main" val="10001"/>
                  </a:ext>
                </a:extLst>
              </a:tr>
              <a:tr h="1203726">
                <a:tc>
                  <a:txBody>
                    <a:bodyPr/>
                    <a:lstStyle/>
                    <a:p>
                      <a:pPr>
                        <a:lnSpc>
                          <a:spcPct val="115000"/>
                        </a:lnSpc>
                        <a:spcAft>
                          <a:spcPts val="0"/>
                        </a:spcAft>
                      </a:pPr>
                      <a:r>
                        <a:rPr lang="en-GB" sz="800" kern="1200" dirty="0">
                          <a:solidFill>
                            <a:srgbClr val="002060"/>
                          </a:solidFill>
                          <a:effectLst/>
                        </a:rPr>
                        <a:t>Reports – from detailed report every 3 months to possibility to only submit the extensive narrative report part every 6 months* and report to possibly include elements of wider reform context. (5.5.2.2)</a:t>
                      </a:r>
                      <a:endParaRPr lang="en-GB" sz="900" dirty="0">
                        <a:solidFill>
                          <a:srgbClr val="002060"/>
                        </a:solidFill>
                        <a:effectLst/>
                      </a:endParaRPr>
                    </a:p>
                    <a:p>
                      <a:pPr>
                        <a:lnSpc>
                          <a:spcPct val="115000"/>
                        </a:lnSpc>
                        <a:spcAft>
                          <a:spcPts val="0"/>
                        </a:spcAft>
                      </a:pPr>
                      <a:r>
                        <a:rPr lang="en-GB" sz="800" kern="1200" dirty="0">
                          <a:solidFill>
                            <a:srgbClr val="002060"/>
                          </a:solidFill>
                          <a:effectLst/>
                        </a:rPr>
                        <a:t>*	In such case the rolling work plan update will still be discussed and so will the financial report and budget update every 3 months.</a:t>
                      </a:r>
                      <a:endParaRPr lang="en-GB" sz="900" dirty="0">
                        <a:solidFill>
                          <a:srgbClr val="002060"/>
                        </a:solidFill>
                        <a:effectLst/>
                      </a:endParaRPr>
                    </a:p>
                    <a:p>
                      <a:pPr>
                        <a:lnSpc>
                          <a:spcPct val="115000"/>
                        </a:lnSpc>
                        <a:spcAft>
                          <a:spcPts val="0"/>
                        </a:spcAft>
                      </a:pPr>
                      <a:r>
                        <a:rPr lang="en-GB" sz="800" kern="1200" dirty="0">
                          <a:solidFill>
                            <a:srgbClr val="002060"/>
                          </a:solidFill>
                          <a:effectLst/>
                        </a:rPr>
                        <a:t> </a:t>
                      </a:r>
                      <a:endParaRPr lang="en-GB" sz="900" dirty="0">
                        <a:solidFill>
                          <a:srgbClr val="002060"/>
                        </a:solidFill>
                        <a:effectLst/>
                        <a:latin typeface="Calibri"/>
                        <a:ea typeface="Calibri"/>
                        <a:cs typeface="Times New Roman"/>
                      </a:endParaRPr>
                    </a:p>
                  </a:txBody>
                  <a:tcPr marL="71694" marR="71694" marT="35847" marB="35847"/>
                </a:tc>
                <a:tc>
                  <a:txBody>
                    <a:bodyPr/>
                    <a:lstStyle/>
                    <a:p>
                      <a:pPr>
                        <a:lnSpc>
                          <a:spcPct val="115000"/>
                        </a:lnSpc>
                        <a:spcAft>
                          <a:spcPts val="0"/>
                        </a:spcAft>
                      </a:pPr>
                      <a:r>
                        <a:rPr lang="en-GB" sz="800" kern="1200">
                          <a:effectLst/>
                        </a:rPr>
                        <a:t>IQR submitted every three months/approved and discussed at the STC meetings</a:t>
                      </a:r>
                      <a:endParaRPr lang="en-GB" sz="900">
                        <a:effectLst/>
                        <a:latin typeface="Calibri"/>
                        <a:ea typeface="Calibri"/>
                        <a:cs typeface="Times New Roman"/>
                      </a:endParaRPr>
                    </a:p>
                  </a:txBody>
                  <a:tcPr marL="0" marR="0" marT="0" marB="0"/>
                </a:tc>
                <a:extLst>
                  <a:ext uri="{0D108BD9-81ED-4DB2-BD59-A6C34878D82A}">
                    <a16:rowId xmlns="" xmlns:a16="http://schemas.microsoft.com/office/drawing/2014/main" val="10002"/>
                  </a:ext>
                </a:extLst>
              </a:tr>
              <a:tr h="212598">
                <a:tc>
                  <a:txBody>
                    <a:bodyPr/>
                    <a:lstStyle/>
                    <a:p>
                      <a:pPr>
                        <a:lnSpc>
                          <a:spcPct val="115000"/>
                        </a:lnSpc>
                        <a:spcAft>
                          <a:spcPts val="0"/>
                        </a:spcAft>
                      </a:pPr>
                      <a:r>
                        <a:rPr lang="en-GB" sz="800" kern="1200" dirty="0">
                          <a:solidFill>
                            <a:srgbClr val="002060"/>
                          </a:solidFill>
                          <a:effectLst/>
                        </a:rPr>
                        <a:t>Bi-annual narrative report (extensive narrative report)</a:t>
                      </a:r>
                      <a:endParaRPr lang="en-GB" sz="900" dirty="0">
                        <a:solidFill>
                          <a:srgbClr val="002060"/>
                        </a:solidFill>
                        <a:effectLst/>
                        <a:latin typeface="Calibri"/>
                        <a:ea typeface="Calibri"/>
                        <a:cs typeface="Times New Roman"/>
                      </a:endParaRPr>
                    </a:p>
                  </a:txBody>
                  <a:tcPr marL="71694" marR="71694" marT="35847" marB="35847"/>
                </a:tc>
                <a:tc>
                  <a:txBody>
                    <a:bodyPr/>
                    <a:lstStyle/>
                    <a:p>
                      <a:pPr>
                        <a:lnSpc>
                          <a:spcPct val="115000"/>
                        </a:lnSpc>
                        <a:spcAft>
                          <a:spcPts val="0"/>
                        </a:spcAft>
                      </a:pPr>
                      <a:r>
                        <a:rPr lang="en-GB" sz="800" kern="1200">
                          <a:effectLst/>
                        </a:rPr>
                        <a:t>n/a</a:t>
                      </a:r>
                      <a:endParaRPr lang="en-GB" sz="900">
                        <a:effectLst/>
                        <a:latin typeface="Calibri"/>
                        <a:ea typeface="Calibri"/>
                        <a:cs typeface="Times New Roman"/>
                      </a:endParaRPr>
                    </a:p>
                  </a:txBody>
                  <a:tcPr marL="0" marR="0" marT="0" marB="0"/>
                </a:tc>
                <a:extLst>
                  <a:ext uri="{0D108BD9-81ED-4DB2-BD59-A6C34878D82A}">
                    <a16:rowId xmlns="" xmlns:a16="http://schemas.microsoft.com/office/drawing/2014/main" val="10003"/>
                  </a:ext>
                </a:extLst>
              </a:tr>
              <a:tr h="348433">
                <a:tc>
                  <a:txBody>
                    <a:bodyPr/>
                    <a:lstStyle/>
                    <a:p>
                      <a:pPr>
                        <a:lnSpc>
                          <a:spcPct val="115000"/>
                        </a:lnSpc>
                        <a:spcAft>
                          <a:spcPts val="0"/>
                        </a:spcAft>
                      </a:pPr>
                      <a:r>
                        <a:rPr lang="en-GB" sz="800" kern="1200" dirty="0">
                          <a:solidFill>
                            <a:srgbClr val="002060"/>
                          </a:solidFill>
                          <a:effectLst/>
                        </a:rPr>
                        <a:t>Costs for the private sector input, max 5000 €per component</a:t>
                      </a:r>
                      <a:endParaRPr lang="en-GB" sz="900" dirty="0">
                        <a:solidFill>
                          <a:srgbClr val="002060"/>
                        </a:solidFill>
                        <a:effectLst/>
                        <a:latin typeface="Calibri"/>
                        <a:ea typeface="Calibri"/>
                        <a:cs typeface="Times New Roman"/>
                      </a:endParaRPr>
                    </a:p>
                  </a:txBody>
                  <a:tcPr marL="71694" marR="71694" marT="35847" marB="35847"/>
                </a:tc>
                <a:tc>
                  <a:txBody>
                    <a:bodyPr/>
                    <a:lstStyle/>
                    <a:p>
                      <a:pPr>
                        <a:lnSpc>
                          <a:spcPct val="115000"/>
                        </a:lnSpc>
                        <a:spcAft>
                          <a:spcPts val="0"/>
                        </a:spcAft>
                      </a:pPr>
                      <a:r>
                        <a:rPr lang="en-GB" sz="800" kern="1200">
                          <a:effectLst/>
                        </a:rPr>
                        <a:t>10000€per activity</a:t>
                      </a:r>
                      <a:endParaRPr lang="en-GB" sz="900">
                        <a:effectLst/>
                        <a:latin typeface="Calibri"/>
                        <a:ea typeface="Calibri"/>
                        <a:cs typeface="Times New Roman"/>
                      </a:endParaRPr>
                    </a:p>
                  </a:txBody>
                  <a:tcPr marL="0" marR="0" marT="0" marB="0"/>
                </a:tc>
                <a:extLst>
                  <a:ext uri="{0D108BD9-81ED-4DB2-BD59-A6C34878D82A}">
                    <a16:rowId xmlns="" xmlns:a16="http://schemas.microsoft.com/office/drawing/2014/main" val="10004"/>
                  </a:ext>
                </a:extLst>
              </a:tr>
              <a:tr h="352306">
                <a:tc>
                  <a:txBody>
                    <a:bodyPr/>
                    <a:lstStyle/>
                    <a:p>
                      <a:pPr>
                        <a:lnSpc>
                          <a:spcPct val="115000"/>
                        </a:lnSpc>
                        <a:spcAft>
                          <a:spcPts val="0"/>
                        </a:spcAft>
                      </a:pPr>
                      <a:r>
                        <a:rPr lang="en-GB" sz="800" kern="1200" dirty="0">
                          <a:solidFill>
                            <a:srgbClr val="002060"/>
                          </a:solidFill>
                          <a:effectLst/>
                        </a:rPr>
                        <a:t>Supply of equipment (exceptionally and dully justified) max 5000 € per project</a:t>
                      </a:r>
                      <a:endParaRPr lang="en-GB" sz="900" dirty="0">
                        <a:solidFill>
                          <a:srgbClr val="002060"/>
                        </a:solidFill>
                        <a:effectLst/>
                        <a:latin typeface="Calibri"/>
                        <a:ea typeface="Calibri"/>
                        <a:cs typeface="Times New Roman"/>
                      </a:endParaRPr>
                    </a:p>
                  </a:txBody>
                  <a:tcPr marL="71694" marR="71694" marT="35847" marB="35847"/>
                </a:tc>
                <a:tc>
                  <a:txBody>
                    <a:bodyPr/>
                    <a:lstStyle/>
                    <a:p>
                      <a:pPr>
                        <a:lnSpc>
                          <a:spcPct val="115000"/>
                        </a:lnSpc>
                        <a:spcAft>
                          <a:spcPts val="0"/>
                        </a:spcAft>
                      </a:pPr>
                      <a:r>
                        <a:rPr lang="en-GB" sz="800" kern="1200" dirty="0">
                          <a:effectLst/>
                        </a:rPr>
                        <a:t>5000 €per project</a:t>
                      </a:r>
                      <a:endParaRPr lang="en-GB" sz="900" dirty="0">
                        <a:effectLst/>
                        <a:latin typeface="Calibri"/>
                        <a:ea typeface="Calibri"/>
                        <a:cs typeface="Times New Roman"/>
                      </a:endParaRPr>
                    </a:p>
                  </a:txBody>
                  <a:tcPr marL="0" marR="0" marT="0" marB="0"/>
                </a:tc>
                <a:extLst>
                  <a:ext uri="{0D108BD9-81ED-4DB2-BD59-A6C34878D82A}">
                    <a16:rowId xmlns="" xmlns:a16="http://schemas.microsoft.com/office/drawing/2014/main" val="10005"/>
                  </a:ext>
                </a:extLst>
              </a:tr>
              <a:tr h="988286">
                <a:tc>
                  <a:txBody>
                    <a:bodyPr/>
                    <a:lstStyle/>
                    <a:p>
                      <a:pPr>
                        <a:lnSpc>
                          <a:spcPct val="115000"/>
                        </a:lnSpc>
                        <a:spcAft>
                          <a:spcPts val="0"/>
                        </a:spcAft>
                      </a:pPr>
                      <a:r>
                        <a:rPr lang="en-GB" sz="800" kern="1200" dirty="0">
                          <a:solidFill>
                            <a:srgbClr val="002060"/>
                          </a:solidFill>
                          <a:effectLst/>
                        </a:rPr>
                        <a:t>Changes to the Twinning Contract: </a:t>
                      </a:r>
                      <a:endParaRPr lang="en-GB" sz="900" dirty="0">
                        <a:solidFill>
                          <a:srgbClr val="002060"/>
                        </a:solidFill>
                        <a:effectLst/>
                      </a:endParaRPr>
                    </a:p>
                    <a:p>
                      <a:pPr marL="342900" lvl="0" indent="-342900">
                        <a:lnSpc>
                          <a:spcPct val="115000"/>
                        </a:lnSpc>
                        <a:spcAft>
                          <a:spcPts val="0"/>
                        </a:spcAft>
                        <a:buFont typeface="Arial"/>
                        <a:buChar char="•"/>
                      </a:pPr>
                      <a:r>
                        <a:rPr lang="en-GB" sz="800" kern="1200" dirty="0">
                          <a:solidFill>
                            <a:srgbClr val="002060"/>
                          </a:solidFill>
                          <a:effectLst/>
                        </a:rPr>
                        <a:t>Addendum for significant changes and reallocation beyond 25% of the budget headings; </a:t>
                      </a:r>
                      <a:endParaRPr lang="en-GB" sz="900" dirty="0">
                        <a:solidFill>
                          <a:srgbClr val="002060"/>
                        </a:solidFill>
                        <a:effectLst/>
                      </a:endParaRPr>
                    </a:p>
                    <a:p>
                      <a:pPr marL="342900" lvl="0" indent="-342900">
                        <a:lnSpc>
                          <a:spcPct val="115000"/>
                        </a:lnSpc>
                        <a:spcAft>
                          <a:spcPts val="0"/>
                        </a:spcAft>
                        <a:buFont typeface="Arial"/>
                        <a:buChar char="•"/>
                      </a:pPr>
                      <a:r>
                        <a:rPr lang="en-GB" sz="800" kern="1200" dirty="0">
                          <a:solidFill>
                            <a:srgbClr val="002060"/>
                          </a:solidFill>
                          <a:effectLst/>
                        </a:rPr>
                        <a:t>Rolling work plan</a:t>
                      </a:r>
                      <a:endParaRPr lang="en-GB" sz="900" dirty="0">
                        <a:solidFill>
                          <a:srgbClr val="002060"/>
                        </a:solidFill>
                        <a:effectLst/>
                      </a:endParaRPr>
                    </a:p>
                    <a:p>
                      <a:pPr marL="342900" lvl="0" indent="-342900">
                        <a:lnSpc>
                          <a:spcPct val="115000"/>
                        </a:lnSpc>
                        <a:spcAft>
                          <a:spcPts val="0"/>
                        </a:spcAft>
                        <a:buFont typeface="Arial"/>
                        <a:buChar char="•"/>
                      </a:pPr>
                      <a:r>
                        <a:rPr lang="en-GB" sz="800" kern="1200" dirty="0">
                          <a:solidFill>
                            <a:srgbClr val="002060"/>
                          </a:solidFill>
                          <a:effectLst/>
                        </a:rPr>
                        <a:t>SL</a:t>
                      </a:r>
                      <a:endParaRPr lang="en-GB" sz="900" dirty="0">
                        <a:solidFill>
                          <a:srgbClr val="002060"/>
                        </a:solidFill>
                        <a:effectLst/>
                      </a:endParaRPr>
                    </a:p>
                    <a:p>
                      <a:pPr>
                        <a:lnSpc>
                          <a:spcPct val="115000"/>
                        </a:lnSpc>
                        <a:spcAft>
                          <a:spcPts val="0"/>
                        </a:spcAft>
                      </a:pPr>
                      <a:r>
                        <a:rPr lang="en-GB" sz="800" kern="1200" dirty="0">
                          <a:solidFill>
                            <a:srgbClr val="002060"/>
                          </a:solidFill>
                          <a:effectLst/>
                        </a:rPr>
                        <a:t> </a:t>
                      </a:r>
                      <a:endParaRPr lang="en-GB" sz="900" dirty="0">
                        <a:solidFill>
                          <a:srgbClr val="002060"/>
                        </a:solidFill>
                        <a:effectLst/>
                        <a:latin typeface="Calibri"/>
                        <a:ea typeface="Calibri"/>
                        <a:cs typeface="Times New Roman"/>
                      </a:endParaRPr>
                    </a:p>
                  </a:txBody>
                  <a:tcPr marL="71694" marR="71694" marT="35847" marB="35847"/>
                </a:tc>
                <a:tc>
                  <a:txBody>
                    <a:bodyPr/>
                    <a:lstStyle/>
                    <a:p>
                      <a:pPr>
                        <a:lnSpc>
                          <a:spcPct val="115000"/>
                        </a:lnSpc>
                        <a:spcAft>
                          <a:spcPts val="0"/>
                        </a:spcAft>
                      </a:pPr>
                      <a:r>
                        <a:rPr lang="en-GB" sz="800" kern="1200" dirty="0">
                          <a:effectLst/>
                        </a:rPr>
                        <a:t>Changes to the Twinning Contract: </a:t>
                      </a:r>
                      <a:endParaRPr lang="en-GB" sz="900" dirty="0">
                        <a:effectLst/>
                      </a:endParaRPr>
                    </a:p>
                    <a:p>
                      <a:pPr marL="228600">
                        <a:lnSpc>
                          <a:spcPct val="115000"/>
                        </a:lnSpc>
                        <a:spcAft>
                          <a:spcPts val="0"/>
                        </a:spcAft>
                      </a:pPr>
                      <a:r>
                        <a:rPr lang="en-GB" sz="800" kern="1200" dirty="0">
                          <a:effectLst/>
                        </a:rPr>
                        <a:t> </a:t>
                      </a:r>
                      <a:endParaRPr lang="en-GB" sz="900" dirty="0">
                        <a:effectLst/>
                      </a:endParaRPr>
                    </a:p>
                    <a:p>
                      <a:pPr marL="742950" lvl="1" indent="-285750">
                        <a:lnSpc>
                          <a:spcPct val="115000"/>
                        </a:lnSpc>
                        <a:spcAft>
                          <a:spcPts val="0"/>
                        </a:spcAft>
                        <a:buFont typeface="Courier New"/>
                        <a:buChar char="o"/>
                      </a:pPr>
                      <a:r>
                        <a:rPr lang="en-GB" sz="800" kern="1200" dirty="0">
                          <a:effectLst/>
                        </a:rPr>
                        <a:t>Addendum for significant changes and reallocations beyond 25% of the </a:t>
                      </a:r>
                      <a:r>
                        <a:rPr lang="en-GB" sz="800" kern="1200" dirty="0" err="1">
                          <a:effectLst/>
                        </a:rPr>
                        <a:t>ttl</a:t>
                      </a:r>
                      <a:r>
                        <a:rPr lang="en-GB" sz="800" kern="1200" dirty="0">
                          <a:effectLst/>
                        </a:rPr>
                        <a:t> budget; </a:t>
                      </a:r>
                      <a:endParaRPr lang="en-GB" sz="900" dirty="0">
                        <a:effectLst/>
                      </a:endParaRPr>
                    </a:p>
                    <a:p>
                      <a:pPr marL="742950" lvl="1" indent="-285750">
                        <a:lnSpc>
                          <a:spcPct val="115000"/>
                        </a:lnSpc>
                        <a:spcAft>
                          <a:spcPts val="0"/>
                        </a:spcAft>
                        <a:buFont typeface="Courier New"/>
                        <a:buChar char="o"/>
                      </a:pPr>
                      <a:r>
                        <a:rPr lang="en-GB" sz="800" kern="1200" dirty="0">
                          <a:effectLst/>
                        </a:rPr>
                        <a:t>OSL</a:t>
                      </a:r>
                      <a:endParaRPr lang="en-GB" sz="900" dirty="0">
                        <a:effectLst/>
                      </a:endParaRPr>
                    </a:p>
                    <a:p>
                      <a:pPr marL="742950" lvl="1" indent="-285750">
                        <a:lnSpc>
                          <a:spcPct val="115000"/>
                        </a:lnSpc>
                        <a:spcAft>
                          <a:spcPts val="0"/>
                        </a:spcAft>
                        <a:buFont typeface="Courier New"/>
                        <a:buChar char="o"/>
                      </a:pPr>
                      <a:r>
                        <a:rPr lang="en-GB" sz="800" kern="1200" dirty="0">
                          <a:effectLst/>
                        </a:rPr>
                        <a:t>SL</a:t>
                      </a:r>
                      <a:endParaRPr lang="en-GB" sz="900" dirty="0">
                        <a:effectLst/>
                      </a:endParaRPr>
                    </a:p>
                    <a:p>
                      <a:pPr>
                        <a:lnSpc>
                          <a:spcPct val="115000"/>
                        </a:lnSpc>
                        <a:spcAft>
                          <a:spcPts val="0"/>
                        </a:spcAft>
                      </a:pPr>
                      <a:r>
                        <a:rPr lang="en-GB" sz="800" kern="1200" dirty="0">
                          <a:effectLst/>
                        </a:rPr>
                        <a:t> </a:t>
                      </a:r>
                      <a:endParaRPr lang="en-GB" sz="900" dirty="0">
                        <a:effectLst/>
                        <a:latin typeface="Calibri"/>
                        <a:ea typeface="Calibri"/>
                        <a:cs typeface="Times New Roman"/>
                      </a:endParaRPr>
                    </a:p>
                  </a:txBody>
                  <a:tcPr marL="0" marR="0" marT="0" marB="0"/>
                </a:tc>
                <a:extLst>
                  <a:ext uri="{0D108BD9-81ED-4DB2-BD59-A6C34878D82A}">
                    <a16:rowId xmlns="" xmlns:a16="http://schemas.microsoft.com/office/drawing/2014/main" val="10006"/>
                  </a:ext>
                </a:extLst>
              </a:tr>
            </a:tbl>
          </a:graphicData>
        </a:graphic>
      </p:graphicFrame>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63</a:t>
            </a:fld>
            <a:endParaRPr lang="en-GB" dirty="0"/>
          </a:p>
        </p:txBody>
      </p:sp>
    </p:spTree>
    <p:extLst>
      <p:ext uri="{BB962C8B-B14F-4D97-AF65-F5344CB8AC3E}">
        <p14:creationId xmlns:p14="http://schemas.microsoft.com/office/powerpoint/2010/main" val="2684641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648593"/>
          </a:xfrm>
        </p:spPr>
        <p:txBody>
          <a:bodyPr/>
          <a:lstStyle/>
          <a:p>
            <a:r>
              <a:rPr lang="en-GB" sz="2400" dirty="0" smtClean="0"/>
              <a:t>8. Manual update and news</a:t>
            </a:r>
            <a:r>
              <a:rPr lang="en-GB" dirty="0" smtClean="0"/>
              <a:t/>
            </a:r>
            <a:br>
              <a:rPr lang="en-GB" dirty="0" smtClean="0"/>
            </a:br>
            <a:endParaRPr lang="en-GB" sz="1600" dirty="0">
              <a:solidFill>
                <a:srgbClr val="FF0000"/>
              </a:solidFill>
            </a:endParaRPr>
          </a:p>
        </p:txBody>
      </p:sp>
      <p:sp>
        <p:nvSpPr>
          <p:cNvPr id="3" name="Content Placeholder 2"/>
          <p:cNvSpPr>
            <a:spLocks noGrp="1"/>
          </p:cNvSpPr>
          <p:nvPr>
            <p:ph idx="1"/>
          </p:nvPr>
        </p:nvSpPr>
        <p:spPr>
          <a:xfrm>
            <a:off x="457200" y="2204864"/>
            <a:ext cx="8229600" cy="4032448"/>
          </a:xfrm>
        </p:spPr>
        <p:txBody>
          <a:bodyPr/>
          <a:lstStyle/>
          <a:p>
            <a:pPr indent="0">
              <a:buNone/>
            </a:pPr>
            <a:r>
              <a:rPr lang="en-GB" sz="1400" b="1" dirty="0" smtClean="0"/>
              <a:t>Corrections/clarifications</a:t>
            </a:r>
          </a:p>
          <a:p>
            <a:pPr marL="285750" indent="-285750"/>
            <a:r>
              <a:rPr lang="en-GB" sz="1400" dirty="0" smtClean="0"/>
              <a:t>Nobody is perfect and we have fund cross-reference mistakes etc. a correction/clarification note was issued just before Christmas last year. </a:t>
            </a:r>
          </a:p>
          <a:p>
            <a:pPr marL="285750" indent="-285750"/>
            <a:r>
              <a:rPr lang="en-GB" sz="1400" dirty="0" smtClean="0"/>
              <a:t>Some extra clarifications and revisions are internally in process now – for instance regarding annex C1, Special Conditions, text harmonisation/clarification </a:t>
            </a:r>
          </a:p>
          <a:p>
            <a:pPr indent="0">
              <a:buNone/>
            </a:pPr>
            <a:endParaRPr lang="en-GB" sz="1400" b="1" dirty="0" smtClean="0"/>
          </a:p>
          <a:p>
            <a:pPr indent="0">
              <a:buNone/>
            </a:pPr>
            <a:r>
              <a:rPr lang="en-GB" sz="1400" b="1" dirty="0" smtClean="0"/>
              <a:t>Expansion of Twinning and links to TAIEX</a:t>
            </a:r>
          </a:p>
          <a:p>
            <a:pPr marL="285750" indent="-285750"/>
            <a:r>
              <a:rPr lang="en-GB" sz="1400" dirty="0" smtClean="0"/>
              <a:t>Decision "</a:t>
            </a:r>
            <a:r>
              <a:rPr lang="en-GB" sz="1400" dirty="0" err="1" smtClean="0"/>
              <a:t>en</a:t>
            </a:r>
            <a:r>
              <a:rPr lang="en-GB" sz="1400" dirty="0" smtClean="0"/>
              <a:t> </a:t>
            </a:r>
            <a:r>
              <a:rPr lang="en-GB" sz="1400" dirty="0" err="1" smtClean="0"/>
              <a:t>principe</a:t>
            </a:r>
            <a:r>
              <a:rPr lang="en-GB" sz="1400" dirty="0" smtClean="0"/>
              <a:t>" by DG DEVCO</a:t>
            </a:r>
          </a:p>
          <a:p>
            <a:pPr marL="285750" indent="-285750"/>
            <a:r>
              <a:rPr lang="en-GB" sz="1400" dirty="0" smtClean="0"/>
              <a:t>PCs and EU always to analyse possible synergies at programming stage</a:t>
            </a:r>
          </a:p>
          <a:p>
            <a:pPr indent="0">
              <a:buNone/>
            </a:pPr>
            <a:endParaRPr lang="en-GB" sz="1400" b="1" dirty="0" smtClean="0"/>
          </a:p>
          <a:p>
            <a:pPr indent="0">
              <a:buNone/>
            </a:pPr>
            <a:r>
              <a:rPr lang="en-GB" sz="1400" b="1" dirty="0" smtClean="0"/>
              <a:t>Smaller news </a:t>
            </a:r>
            <a:r>
              <a:rPr lang="en-GB" sz="1400" b="1" dirty="0"/>
              <a:t>from the Twinning Team </a:t>
            </a:r>
          </a:p>
          <a:p>
            <a:pPr marL="285750" indent="-285750"/>
            <a:r>
              <a:rPr lang="en-GB" sz="1400" dirty="0" smtClean="0"/>
              <a:t>General evaluation kicked off  - to be finalised end 2018</a:t>
            </a:r>
          </a:p>
          <a:p>
            <a:pPr marL="285750" indent="-285750"/>
            <a:r>
              <a:rPr lang="en-GB" sz="1400" dirty="0" smtClean="0"/>
              <a:t>Database being developed to be a significantly better tool for all </a:t>
            </a:r>
          </a:p>
          <a:p>
            <a:pPr marL="285750" indent="-285750"/>
            <a:r>
              <a:rPr lang="en-GB" sz="1400" dirty="0" smtClean="0"/>
              <a:t>Twinning Review Missions – changes on WHO can exercise this</a:t>
            </a:r>
          </a:p>
          <a:p>
            <a:pPr indent="0">
              <a:buNone/>
            </a:pPr>
            <a:endParaRPr lang="en-GB" sz="1400" b="1"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64</a:t>
            </a:fld>
            <a:endParaRPr lang="en-GB" dirty="0"/>
          </a:p>
        </p:txBody>
      </p:sp>
    </p:spTree>
    <p:extLst>
      <p:ext uri="{BB962C8B-B14F-4D97-AF65-F5344CB8AC3E}">
        <p14:creationId xmlns:p14="http://schemas.microsoft.com/office/powerpoint/2010/main" val="3143475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 Twinning - always use</a:t>
            </a:r>
            <a:endParaRPr lang="en-GB" dirty="0"/>
          </a:p>
        </p:txBody>
      </p:sp>
      <p:sp>
        <p:nvSpPr>
          <p:cNvPr id="3" name="Content Placeholder 2"/>
          <p:cNvSpPr>
            <a:spLocks noGrp="1"/>
          </p:cNvSpPr>
          <p:nvPr>
            <p:ph idx="1"/>
          </p:nvPr>
        </p:nvSpPr>
        <p:spPr/>
        <p:txBody>
          <a:bodyPr/>
          <a:lstStyle/>
          <a:p>
            <a:r>
              <a:rPr lang="en-GB" dirty="0">
                <a:hlinkClick r:id="rId2"/>
              </a:rPr>
              <a:t>https://</a:t>
            </a:r>
            <a:r>
              <a:rPr lang="en-GB" dirty="0" smtClean="0">
                <a:hlinkClick r:id="rId2"/>
              </a:rPr>
              <a:t>ec.europa.eu/neighbourhood-enlargement/tenders/twinning_en</a:t>
            </a:r>
            <a:r>
              <a:rPr lang="en-GB" dirty="0" smtClean="0"/>
              <a:t> </a:t>
            </a:r>
          </a:p>
          <a:p>
            <a:pPr indent="0">
              <a:buNone/>
            </a:pPr>
            <a:r>
              <a:rPr lang="en-GB" dirty="0" smtClean="0"/>
              <a:t>And also keep us updated when changes </a:t>
            </a:r>
            <a:endParaRPr lang="en-GB" dirty="0"/>
          </a:p>
          <a:p>
            <a:pPr indent="0">
              <a:buNone/>
            </a:pPr>
            <a:endParaRPr lang="en-GB" dirty="0" smtClean="0">
              <a:hlinkClick r:id="rId3"/>
            </a:endParaRPr>
          </a:p>
          <a:p>
            <a:pPr indent="0">
              <a:buNone/>
            </a:pPr>
            <a:r>
              <a:rPr lang="en-GB" dirty="0" smtClean="0">
                <a:hlinkClick r:id="rId3"/>
              </a:rPr>
              <a:t>https</a:t>
            </a:r>
            <a:r>
              <a:rPr lang="en-GB" dirty="0">
                <a:hlinkClick r:id="rId3"/>
              </a:rPr>
              <a:t>://</a:t>
            </a:r>
            <a:r>
              <a:rPr lang="en-GB" dirty="0" smtClean="0">
                <a:hlinkClick r:id="rId3"/>
              </a:rPr>
              <a:t>ec.europa.eu/neighbourhood-enlargement/sites/near/files/twinning-manual-revision-2017-final-updated-09-08.pdf</a:t>
            </a:r>
            <a:endParaRPr lang="en-GB" dirty="0" smtClean="0"/>
          </a:p>
          <a:p>
            <a:pPr indent="0">
              <a:buNone/>
            </a:pPr>
            <a:r>
              <a:rPr lang="en-GB" dirty="0" smtClean="0"/>
              <a:t>Since there might be smaller corrections introduced</a:t>
            </a:r>
          </a:p>
          <a:p>
            <a:pPr indent="0">
              <a:buNone/>
            </a:pPr>
            <a:endParaRPr lang="en-GB" dirty="0"/>
          </a:p>
          <a:p>
            <a:pPr indent="0">
              <a:buNone/>
            </a:pPr>
            <a:r>
              <a:rPr lang="en-GB" dirty="0" smtClean="0"/>
              <a:t> </a:t>
            </a:r>
          </a:p>
          <a:p>
            <a:pPr indent="0">
              <a:buNone/>
            </a:pP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65</a:t>
            </a:fld>
            <a:endParaRPr lang="en-GB" dirty="0"/>
          </a:p>
        </p:txBody>
      </p:sp>
    </p:spTree>
    <p:extLst>
      <p:ext uri="{BB962C8B-B14F-4D97-AF65-F5344CB8AC3E}">
        <p14:creationId xmlns:p14="http://schemas.microsoft.com/office/powerpoint/2010/main" val="2820175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information on PAR</a:t>
            </a:r>
            <a:endParaRPr lang="en-GB" dirty="0"/>
          </a:p>
        </p:txBody>
      </p:sp>
      <p:sp>
        <p:nvSpPr>
          <p:cNvPr id="3" name="Content Placeholder 2"/>
          <p:cNvSpPr>
            <a:spLocks noGrp="1"/>
          </p:cNvSpPr>
          <p:nvPr>
            <p:ph idx="1"/>
          </p:nvPr>
        </p:nvSpPr>
        <p:spPr>
          <a:xfrm>
            <a:off x="457200" y="2636912"/>
            <a:ext cx="8229600" cy="3528392"/>
          </a:xfrm>
        </p:spPr>
        <p:txBody>
          <a:bodyPr/>
          <a:lstStyle/>
          <a:p>
            <a:pPr>
              <a:buNone/>
            </a:pPr>
            <a:r>
              <a:rPr lang="en-GB" altLang="en-US" sz="1600" b="1" i="0" dirty="0"/>
              <a:t>Principles of Public Administration:</a:t>
            </a:r>
          </a:p>
          <a:p>
            <a:pPr>
              <a:buNone/>
            </a:pPr>
            <a:r>
              <a:rPr lang="en-GB" altLang="en-US" sz="1600" i="0" dirty="0">
                <a:hlinkClick r:id="rId2"/>
              </a:rPr>
              <a:t>http://www.sigmaweb.org/publications/principles-public-administration.htm</a:t>
            </a:r>
            <a:r>
              <a:rPr lang="en-GB" altLang="en-US" sz="1600" i="0" dirty="0"/>
              <a:t>  </a:t>
            </a:r>
          </a:p>
          <a:p>
            <a:pPr>
              <a:buNone/>
            </a:pPr>
            <a:endParaRPr lang="en-GB" altLang="en-US" sz="1600" b="1" i="0" dirty="0"/>
          </a:p>
          <a:p>
            <a:pPr>
              <a:buNone/>
            </a:pPr>
            <a:r>
              <a:rPr lang="en-GB" altLang="en-US" sz="1600" b="1" i="0" dirty="0"/>
              <a:t>OECD/SIGMA baseline measurements and monitoring reports:</a:t>
            </a:r>
          </a:p>
          <a:p>
            <a:pPr>
              <a:buNone/>
            </a:pPr>
            <a:r>
              <a:rPr lang="en-GB" altLang="en-US" sz="1600" i="0" dirty="0">
                <a:hlinkClick r:id="rId3"/>
              </a:rPr>
              <a:t>http://www.sigmaweb.org/publications/public-governance-monitoring-reports.htm</a:t>
            </a:r>
            <a:r>
              <a:rPr lang="en-GB" altLang="en-US" sz="1600" i="0" dirty="0"/>
              <a:t> </a:t>
            </a:r>
            <a:endParaRPr lang="en-GB" altLang="en-US" sz="1600" i="0" dirty="0" smtClean="0"/>
          </a:p>
          <a:p>
            <a:pPr>
              <a:buNone/>
            </a:pPr>
            <a:endParaRPr lang="en-GB" altLang="en-US" sz="1600" i="0" dirty="0" smtClean="0"/>
          </a:p>
          <a:p>
            <a:pPr>
              <a:buNone/>
            </a:pPr>
            <a:r>
              <a:rPr lang="en-GB" altLang="en-US" sz="1600" b="1" i="0" dirty="0"/>
              <a:t>EU Better Regulation agenda:</a:t>
            </a:r>
          </a:p>
          <a:p>
            <a:pPr>
              <a:buNone/>
            </a:pPr>
            <a:r>
              <a:rPr lang="en-GB" altLang="en-US" sz="1600" i="0" dirty="0">
                <a:hlinkClick r:id="rId4"/>
              </a:rPr>
              <a:t>http://ec.europa.eu/smart-regulation/better_regulation/key_docs_en.htm</a:t>
            </a:r>
            <a:r>
              <a:rPr lang="en-GB" altLang="en-US" sz="1600" i="0" dirty="0"/>
              <a:t>  </a:t>
            </a:r>
          </a:p>
          <a:p>
            <a:pPr>
              <a:buNone/>
            </a:pPr>
            <a:endParaRPr lang="en-GB" altLang="en-US" sz="1600" b="1" i="0" dirty="0"/>
          </a:p>
          <a:p>
            <a:pPr>
              <a:buNone/>
            </a:pPr>
            <a:r>
              <a:rPr lang="en-GB" altLang="en-US" sz="1600" b="1" i="0" dirty="0"/>
              <a:t>EU Better Regulation Guidelines:</a:t>
            </a:r>
          </a:p>
          <a:p>
            <a:pPr>
              <a:buNone/>
            </a:pPr>
            <a:r>
              <a:rPr lang="en-GB" altLang="en-US" sz="1600" i="0" dirty="0">
                <a:hlinkClick r:id="rId5"/>
              </a:rPr>
              <a:t>http://ec.europa.eu/smart-regulation/guidelines/toc_guide_en.htm</a:t>
            </a:r>
            <a:r>
              <a:rPr lang="en-GB" altLang="en-US" sz="1600" i="0" dirty="0"/>
              <a:t>  </a:t>
            </a:r>
          </a:p>
          <a:p>
            <a:pPr>
              <a:buNone/>
            </a:pPr>
            <a:endParaRPr lang="en-GB" altLang="en-US" i="0" dirty="0"/>
          </a:p>
          <a:p>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66</a:t>
            </a:fld>
            <a:endParaRPr lang="en-GB" dirty="0"/>
          </a:p>
        </p:txBody>
      </p:sp>
    </p:spTree>
    <p:extLst>
      <p:ext uri="{BB962C8B-B14F-4D97-AF65-F5344CB8AC3E}">
        <p14:creationId xmlns:p14="http://schemas.microsoft.com/office/powerpoint/2010/main" val="247310384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THANK YOU </a:t>
            </a:r>
            <a:endParaRPr lang="en-GB" dirty="0"/>
          </a:p>
        </p:txBody>
      </p:sp>
      <p:sp>
        <p:nvSpPr>
          <p:cNvPr id="3" name="Content Placeholder 2"/>
          <p:cNvSpPr>
            <a:spLocks noGrp="1"/>
          </p:cNvSpPr>
          <p:nvPr>
            <p:ph idx="1"/>
          </p:nvPr>
        </p:nvSpPr>
        <p:spPr/>
        <p:txBody>
          <a:bodyPr/>
          <a:lstStyle/>
          <a:p>
            <a:pPr indent="0">
              <a:buNone/>
            </a:pPr>
            <a:endParaRPr lang="en-GB" dirty="0" smtClean="0"/>
          </a:p>
          <a:p>
            <a:pPr indent="0">
              <a:buNone/>
            </a:pPr>
            <a:endParaRPr lang="en-GB" dirty="0" smtClean="0"/>
          </a:p>
          <a:p>
            <a:pPr indent="0" algn="r">
              <a:buNone/>
            </a:pPr>
            <a:r>
              <a:rPr lang="en-GB" dirty="0" smtClean="0"/>
              <a:t>A BIG THANK YOU FOR YOUR ENGAGEMENT IN MAKING TWINNING A SUCCESS</a:t>
            </a:r>
          </a:p>
          <a:p>
            <a:pPr indent="0">
              <a:buNone/>
            </a:pPr>
            <a:endParaRPr lang="en-GB" dirty="0"/>
          </a:p>
          <a:p>
            <a:pPr indent="0">
              <a:buNone/>
            </a:pPr>
            <a:endParaRPr lang="en-GB" dirty="0"/>
          </a:p>
          <a:p>
            <a:pPr indent="0">
              <a:buNone/>
            </a:pP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67</a:t>
            </a:fld>
            <a:endParaRPr lang="en-GB" dirty="0"/>
          </a:p>
        </p:txBody>
      </p:sp>
    </p:spTree>
    <p:extLst>
      <p:ext uri="{BB962C8B-B14F-4D97-AF65-F5344CB8AC3E}">
        <p14:creationId xmlns:p14="http://schemas.microsoft.com/office/powerpoint/2010/main" val="3948836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 Twinning awarded </a:t>
            </a:r>
            <a:r>
              <a:rPr lang="en-GB" dirty="0"/>
              <a:t>to MSs </a:t>
            </a:r>
            <a:r>
              <a:rPr lang="en-GB" dirty="0" smtClean="0"/>
              <a:t>in IPA and ENI region.</a:t>
            </a:r>
            <a:endParaRPr lang="en-GB"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7</a:t>
            </a:fld>
            <a:endParaRPr lang="en-GB" dirty="0"/>
          </a:p>
        </p:txBody>
      </p:sp>
      <p:pic>
        <p:nvPicPr>
          <p:cNvPr id="2050" name="Picture 2" descr="https://webgate.ec.europa.eu/near_qv/QvAJAXZfc/QvsViewClient.aspx?public=only&amp;size=long&amp;host=QVS%40NEAR_QLIKVIEW_ext%20&amp;name=Temp/69f40fd43b0e4f0586661e11d4492605.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8313" y="2636838"/>
            <a:ext cx="8064127" cy="338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287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2a. Reminder - Twinning is not TA</a:t>
            </a:r>
            <a:endParaRPr lang="da-DK" dirty="0"/>
          </a:p>
        </p:txBody>
      </p:sp>
      <p:sp>
        <p:nvSpPr>
          <p:cNvPr id="3" name="Pladsholder til indhold 2"/>
          <p:cNvSpPr>
            <a:spLocks noGrp="1"/>
          </p:cNvSpPr>
          <p:nvPr>
            <p:ph idx="1"/>
          </p:nvPr>
        </p:nvSpPr>
        <p:spPr/>
        <p:txBody>
          <a:bodyPr/>
          <a:lstStyle/>
          <a:p>
            <a:r>
              <a:rPr lang="da-DK" sz="1800" dirty="0" err="1" smtClean="0"/>
              <a:t>Twinning</a:t>
            </a:r>
            <a:r>
              <a:rPr lang="da-DK" sz="1800" dirty="0" smtClean="0"/>
              <a:t> is a JOINT </a:t>
            </a:r>
            <a:r>
              <a:rPr lang="da-DK" sz="1800" dirty="0" err="1" smtClean="0"/>
              <a:t>undertaking</a:t>
            </a:r>
            <a:r>
              <a:rPr lang="da-DK" sz="1800" dirty="0" smtClean="0"/>
              <a:t> – it is peer-to-peer </a:t>
            </a:r>
            <a:r>
              <a:rPr lang="da-DK" sz="1800" dirty="0" err="1" smtClean="0"/>
              <a:t>cooperation</a:t>
            </a:r>
            <a:r>
              <a:rPr lang="da-DK" sz="1800" dirty="0" smtClean="0"/>
              <a:t> – </a:t>
            </a:r>
            <a:r>
              <a:rPr lang="da-DK" sz="1800" dirty="0" err="1" smtClean="0"/>
              <a:t>between</a:t>
            </a:r>
            <a:r>
              <a:rPr lang="da-DK" sz="1800" dirty="0" smtClean="0"/>
              <a:t> professionals in Public administrations </a:t>
            </a:r>
          </a:p>
          <a:p>
            <a:r>
              <a:rPr lang="da-DK" sz="1800" dirty="0" err="1" smtClean="0"/>
              <a:t>Twinning</a:t>
            </a:r>
            <a:r>
              <a:rPr lang="da-DK" sz="1800" dirty="0" smtClean="0"/>
              <a:t> </a:t>
            </a:r>
            <a:r>
              <a:rPr lang="da-DK" sz="1800" dirty="0" err="1" smtClean="0"/>
              <a:t>requires</a:t>
            </a:r>
            <a:r>
              <a:rPr lang="da-DK" sz="1800" dirty="0" smtClean="0"/>
              <a:t> </a:t>
            </a:r>
            <a:r>
              <a:rPr lang="da-DK" sz="1800" dirty="0" err="1" smtClean="0"/>
              <a:t>Political</a:t>
            </a:r>
            <a:r>
              <a:rPr lang="da-DK" sz="1800" dirty="0" smtClean="0"/>
              <a:t> </a:t>
            </a:r>
            <a:r>
              <a:rPr lang="da-DK" sz="1800" dirty="0" err="1" smtClean="0"/>
              <a:t>committment</a:t>
            </a:r>
            <a:r>
              <a:rPr lang="da-DK" sz="1800" dirty="0" smtClean="0"/>
              <a:t> from </a:t>
            </a:r>
            <a:r>
              <a:rPr lang="da-DK" sz="1800" dirty="0" err="1" smtClean="0"/>
              <a:t>both</a:t>
            </a:r>
            <a:r>
              <a:rPr lang="da-DK" sz="1800" dirty="0" smtClean="0"/>
              <a:t> the EU MS and the PC administration</a:t>
            </a:r>
          </a:p>
          <a:p>
            <a:r>
              <a:rPr lang="da-DK" sz="1800" dirty="0" err="1" smtClean="0"/>
              <a:t>Twinning</a:t>
            </a:r>
            <a:r>
              <a:rPr lang="da-DK" sz="1800" dirty="0" smtClean="0"/>
              <a:t> </a:t>
            </a:r>
            <a:r>
              <a:rPr lang="da-DK" sz="1800" dirty="0" err="1" smtClean="0"/>
              <a:t>places</a:t>
            </a:r>
            <a:r>
              <a:rPr lang="da-DK" sz="1800" dirty="0" smtClean="0"/>
              <a:t> a </a:t>
            </a:r>
            <a:r>
              <a:rPr lang="da-DK" sz="1800" dirty="0" err="1" smtClean="0"/>
              <a:t>high</a:t>
            </a:r>
            <a:r>
              <a:rPr lang="da-DK" sz="1800" dirty="0" smtClean="0"/>
              <a:t> </a:t>
            </a:r>
            <a:r>
              <a:rPr lang="da-DK" sz="1800" dirty="0" err="1" smtClean="0"/>
              <a:t>level</a:t>
            </a:r>
            <a:r>
              <a:rPr lang="da-DK" sz="1800" dirty="0" smtClean="0"/>
              <a:t> adviser from an EU MS INSIDE the PC administration for the </a:t>
            </a:r>
            <a:r>
              <a:rPr lang="da-DK" sz="1800" dirty="0" err="1" smtClean="0"/>
              <a:t>full</a:t>
            </a:r>
            <a:r>
              <a:rPr lang="da-DK" sz="1800" dirty="0" smtClean="0"/>
              <a:t> </a:t>
            </a:r>
            <a:r>
              <a:rPr lang="da-DK" sz="1800" dirty="0" err="1" smtClean="0"/>
              <a:t>period</a:t>
            </a:r>
            <a:endParaRPr lang="da-DK" sz="1800" dirty="0" smtClean="0"/>
          </a:p>
          <a:p>
            <a:r>
              <a:rPr lang="da-DK" sz="1800" dirty="0" smtClean="0"/>
              <a:t>Twinning </a:t>
            </a:r>
            <a:r>
              <a:rPr lang="da-DK" sz="1800" dirty="0" err="1" smtClean="0"/>
              <a:t>selection</a:t>
            </a:r>
            <a:r>
              <a:rPr lang="da-DK" sz="1800" dirty="0" smtClean="0"/>
              <a:t> not </a:t>
            </a:r>
            <a:r>
              <a:rPr lang="da-DK" sz="1800" dirty="0" err="1" smtClean="0"/>
              <a:t>influenced</a:t>
            </a:r>
            <a:r>
              <a:rPr lang="da-DK" sz="1800" dirty="0" smtClean="0"/>
              <a:t> by ”</a:t>
            </a:r>
            <a:r>
              <a:rPr lang="da-DK" sz="1800" dirty="0" err="1" smtClean="0"/>
              <a:t>price</a:t>
            </a:r>
            <a:r>
              <a:rPr lang="da-DK" sz="1800" dirty="0" smtClean="0"/>
              <a:t>” </a:t>
            </a:r>
          </a:p>
          <a:p>
            <a:r>
              <a:rPr lang="da-DK" sz="1800" dirty="0" smtClean="0"/>
              <a:t>Solid </a:t>
            </a:r>
            <a:r>
              <a:rPr lang="da-DK" sz="1800" dirty="0" err="1" smtClean="0"/>
              <a:t>compensation</a:t>
            </a:r>
            <a:r>
              <a:rPr lang="da-DK" sz="1800" dirty="0" smtClean="0"/>
              <a:t> base </a:t>
            </a:r>
            <a:r>
              <a:rPr lang="da-DK" sz="1800" dirty="0" err="1" smtClean="0"/>
              <a:t>regulated</a:t>
            </a:r>
            <a:r>
              <a:rPr lang="da-DK" sz="1800" dirty="0" smtClean="0"/>
              <a:t> in a </a:t>
            </a:r>
            <a:r>
              <a:rPr lang="da-DK" sz="1800" dirty="0" err="1" smtClean="0"/>
              <a:t>Commission</a:t>
            </a:r>
            <a:r>
              <a:rPr lang="da-DK" sz="1800" dirty="0" smtClean="0"/>
              <a:t> Decision</a:t>
            </a:r>
          </a:p>
          <a:p>
            <a:r>
              <a:rPr lang="da-DK" sz="1800" dirty="0" err="1" smtClean="0"/>
              <a:t>Twinning</a:t>
            </a:r>
            <a:r>
              <a:rPr lang="da-DK" sz="1800" dirty="0" smtClean="0"/>
              <a:t> offers </a:t>
            </a:r>
            <a:r>
              <a:rPr lang="da-DK" sz="1800" dirty="0" err="1" smtClean="0"/>
              <a:t>maximum</a:t>
            </a:r>
            <a:r>
              <a:rPr lang="da-DK" sz="1800" dirty="0" smtClean="0"/>
              <a:t> </a:t>
            </a:r>
            <a:r>
              <a:rPr lang="da-DK" sz="1800" dirty="0" err="1" smtClean="0"/>
              <a:t>flexibility</a:t>
            </a:r>
            <a:r>
              <a:rPr lang="da-DK" sz="1800" dirty="0" smtClean="0"/>
              <a:t> at </a:t>
            </a:r>
            <a:r>
              <a:rPr lang="da-DK" sz="1800" dirty="0" err="1" smtClean="0"/>
              <a:t>implementation</a:t>
            </a:r>
            <a:r>
              <a:rPr lang="da-DK" sz="1800" dirty="0" smtClean="0"/>
              <a:t> stage</a:t>
            </a:r>
          </a:p>
          <a:p>
            <a:r>
              <a:rPr lang="da-DK" sz="1800" dirty="0" smtClean="0"/>
              <a:t>Twinning </a:t>
            </a:r>
            <a:r>
              <a:rPr lang="da-DK" sz="1800" dirty="0" err="1" smtClean="0"/>
              <a:t>works</a:t>
            </a:r>
            <a:r>
              <a:rPr lang="da-DK" sz="1800" dirty="0" smtClean="0"/>
              <a:t> under the PAR agenda</a:t>
            </a:r>
          </a:p>
          <a:p>
            <a:r>
              <a:rPr lang="da-DK" sz="1800" dirty="0" smtClean="0"/>
              <a:t>Twinning if </a:t>
            </a:r>
            <a:r>
              <a:rPr lang="da-DK" sz="1800" dirty="0" err="1" smtClean="0"/>
              <a:t>no</a:t>
            </a:r>
            <a:r>
              <a:rPr lang="da-DK" sz="1800" dirty="0" smtClean="0"/>
              <a:t> PC Administration </a:t>
            </a:r>
            <a:r>
              <a:rPr lang="da-DK" sz="1800" dirty="0" err="1" smtClean="0"/>
              <a:t>capacity</a:t>
            </a:r>
            <a:r>
              <a:rPr lang="da-DK" sz="1800" dirty="0"/>
              <a:t>?</a:t>
            </a:r>
            <a:endParaRPr lang="da-DK" sz="1800" dirty="0" smtClean="0"/>
          </a:p>
          <a:p>
            <a:pPr indent="0">
              <a:buNone/>
            </a:pPr>
            <a:r>
              <a:rPr lang="da-DK" sz="1800" dirty="0" smtClean="0"/>
              <a:t> </a:t>
            </a:r>
            <a:endParaRPr lang="da-DK" dirty="0"/>
          </a:p>
        </p:txBody>
      </p:sp>
      <p:sp>
        <p:nvSpPr>
          <p:cNvPr id="4" name="Pladsholder til slidenummer 3"/>
          <p:cNvSpPr>
            <a:spLocks noGrp="1"/>
          </p:cNvSpPr>
          <p:nvPr>
            <p:ph type="sldNum" sz="quarter" idx="12"/>
          </p:nvPr>
        </p:nvSpPr>
        <p:spPr/>
        <p:txBody>
          <a:bodyPr/>
          <a:lstStyle/>
          <a:p>
            <a:pPr>
              <a:defRPr/>
            </a:pPr>
            <a:fld id="{2BB59E6E-B967-488E-B209-8B7FA0D7AF99}" type="slidenum">
              <a:rPr lang="en-GB" smtClean="0"/>
              <a:pPr>
                <a:defRPr/>
              </a:pPr>
              <a:t>8</a:t>
            </a:fld>
            <a:endParaRPr lang="en-GB" dirty="0"/>
          </a:p>
        </p:txBody>
      </p:sp>
    </p:spTree>
    <p:extLst>
      <p:ext uri="{BB962C8B-B14F-4D97-AF65-F5344CB8AC3E}">
        <p14:creationId xmlns:p14="http://schemas.microsoft.com/office/powerpoint/2010/main" val="1171196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3. Twinning – reform focus</a:t>
            </a:r>
            <a:endParaRPr lang="en-GB" sz="2800" dirty="0"/>
          </a:p>
        </p:txBody>
      </p:sp>
      <p:sp>
        <p:nvSpPr>
          <p:cNvPr id="3" name="Content Placeholder 2"/>
          <p:cNvSpPr>
            <a:spLocks noGrp="1"/>
          </p:cNvSpPr>
          <p:nvPr>
            <p:ph idx="1"/>
          </p:nvPr>
        </p:nvSpPr>
        <p:spPr/>
        <p:txBody>
          <a:bodyPr/>
          <a:lstStyle/>
          <a:p>
            <a:pPr indent="0">
              <a:buNone/>
            </a:pPr>
            <a:r>
              <a:rPr lang="da-DK" sz="1800" b="1" u="sng" dirty="0" err="1" smtClean="0"/>
              <a:t>Preparing</a:t>
            </a:r>
            <a:r>
              <a:rPr lang="da-DK" sz="1800" b="1" u="sng" dirty="0" smtClean="0"/>
              <a:t> Twinning for the future by </a:t>
            </a:r>
            <a:r>
              <a:rPr lang="da-DK" sz="1800" b="1" u="sng" dirty="0" err="1" smtClean="0"/>
              <a:t>addressing</a:t>
            </a:r>
            <a:r>
              <a:rPr lang="da-DK" sz="1800" b="1" u="sng" dirty="0" smtClean="0"/>
              <a:t> </a:t>
            </a:r>
            <a:endParaRPr lang="da-DK" sz="1800" b="1" u="sng" dirty="0"/>
          </a:p>
          <a:p>
            <a:r>
              <a:rPr lang="da-DK" sz="1800" dirty="0" err="1" smtClean="0"/>
              <a:t>Simplification</a:t>
            </a:r>
            <a:r>
              <a:rPr lang="da-DK" sz="1800" dirty="0" smtClean="0"/>
              <a:t> </a:t>
            </a:r>
            <a:r>
              <a:rPr lang="da-DK" sz="1800" dirty="0"/>
              <a:t>of </a:t>
            </a:r>
            <a:r>
              <a:rPr lang="da-DK" sz="1800" dirty="0" smtClean="0"/>
              <a:t>processes </a:t>
            </a:r>
            <a:endParaRPr lang="da-DK" sz="1800" dirty="0"/>
          </a:p>
          <a:p>
            <a:r>
              <a:rPr lang="da-DK" sz="1800" dirty="0"/>
              <a:t>Speed (</a:t>
            </a:r>
            <a:r>
              <a:rPr lang="da-DK" sz="1800" dirty="0" err="1"/>
              <a:t>contracting</a:t>
            </a:r>
            <a:r>
              <a:rPr lang="da-DK" sz="1800" dirty="0"/>
              <a:t> and start) &amp; </a:t>
            </a:r>
            <a:r>
              <a:rPr lang="da-DK" sz="1800" dirty="0" err="1"/>
              <a:t>Flexibility</a:t>
            </a:r>
            <a:r>
              <a:rPr lang="da-DK" sz="1800" dirty="0"/>
              <a:t> (</a:t>
            </a:r>
            <a:r>
              <a:rPr lang="da-DK" sz="1800" dirty="0" err="1"/>
              <a:t>implementation</a:t>
            </a:r>
            <a:r>
              <a:rPr lang="da-DK" sz="1800" dirty="0"/>
              <a:t>)</a:t>
            </a:r>
          </a:p>
          <a:p>
            <a:r>
              <a:rPr lang="da-DK" sz="1800" dirty="0"/>
              <a:t>Common </a:t>
            </a:r>
            <a:r>
              <a:rPr lang="da-DK" sz="1800" dirty="0" err="1"/>
              <a:t>rules</a:t>
            </a:r>
            <a:r>
              <a:rPr lang="da-DK" sz="1800" dirty="0"/>
              <a:t> for Twinning for </a:t>
            </a:r>
            <a:r>
              <a:rPr lang="da-DK" sz="1800" dirty="0" smtClean="0"/>
              <a:t>IPA/ENI</a:t>
            </a:r>
          </a:p>
          <a:p>
            <a:r>
              <a:rPr lang="da-DK" sz="1800" dirty="0" err="1" smtClean="0"/>
              <a:t>Alignment</a:t>
            </a:r>
            <a:r>
              <a:rPr lang="da-DK" sz="1800" dirty="0" smtClean="0"/>
              <a:t> </a:t>
            </a:r>
            <a:r>
              <a:rPr lang="da-DK" sz="1800" dirty="0" err="1" smtClean="0"/>
              <a:t>other</a:t>
            </a:r>
            <a:r>
              <a:rPr lang="da-DK" sz="1800" dirty="0" smtClean="0"/>
              <a:t> EU </a:t>
            </a:r>
            <a:r>
              <a:rPr lang="da-DK" sz="1800" dirty="0" err="1" smtClean="0"/>
              <a:t>developments</a:t>
            </a:r>
            <a:r>
              <a:rPr lang="da-DK" sz="1800" dirty="0" smtClean="0"/>
              <a:t> (performance </a:t>
            </a:r>
            <a:r>
              <a:rPr lang="da-DK" sz="1800" dirty="0" err="1" smtClean="0"/>
              <a:t>indicators</a:t>
            </a:r>
            <a:r>
              <a:rPr lang="da-DK" sz="1800" dirty="0" smtClean="0"/>
              <a:t>/</a:t>
            </a:r>
            <a:r>
              <a:rPr lang="da-DK" sz="1800" dirty="0" err="1" smtClean="0"/>
              <a:t>monitoring</a:t>
            </a:r>
            <a:r>
              <a:rPr lang="da-DK" sz="1800" dirty="0" smtClean="0"/>
              <a:t>/</a:t>
            </a:r>
            <a:r>
              <a:rPr lang="da-DK" sz="1800" dirty="0" err="1" smtClean="0"/>
              <a:t>evaluation</a:t>
            </a:r>
            <a:r>
              <a:rPr lang="da-DK" sz="1800" dirty="0"/>
              <a:t> </a:t>
            </a:r>
            <a:r>
              <a:rPr lang="da-DK" sz="1800" dirty="0" smtClean="0"/>
              <a:t>and </a:t>
            </a:r>
            <a:r>
              <a:rPr lang="da-DK" sz="1800" dirty="0" err="1" smtClean="0"/>
              <a:t>policies</a:t>
            </a:r>
            <a:r>
              <a:rPr lang="da-DK" sz="1800" dirty="0" smtClean="0"/>
              <a:t>) </a:t>
            </a:r>
            <a:r>
              <a:rPr lang="da-DK" sz="1800" dirty="0" err="1" smtClean="0"/>
              <a:t>incl</a:t>
            </a:r>
            <a:r>
              <a:rPr lang="da-DK" sz="1800" dirty="0" smtClean="0"/>
              <a:t> C&amp;V </a:t>
            </a:r>
          </a:p>
          <a:p>
            <a:r>
              <a:rPr lang="da-DK" sz="1800" dirty="0" smtClean="0"/>
              <a:t>Twinning </a:t>
            </a:r>
            <a:r>
              <a:rPr lang="da-DK" sz="1800" dirty="0" err="1" smtClean="0"/>
              <a:t>always</a:t>
            </a:r>
            <a:r>
              <a:rPr lang="da-DK" sz="1800" dirty="0" smtClean="0"/>
              <a:t> to </a:t>
            </a:r>
            <a:r>
              <a:rPr lang="da-DK" sz="1800" dirty="0" err="1" smtClean="0"/>
              <a:t>work</a:t>
            </a:r>
            <a:r>
              <a:rPr lang="da-DK" sz="1800" dirty="0" smtClean="0"/>
              <a:t> under the PAR agenda</a:t>
            </a:r>
          </a:p>
          <a:p>
            <a:r>
              <a:rPr lang="da-DK" sz="1800" dirty="0" smtClean="0"/>
              <a:t>A </a:t>
            </a:r>
            <a:r>
              <a:rPr lang="da-DK" sz="1800" dirty="0"/>
              <a:t>solid and simple </a:t>
            </a:r>
            <a:r>
              <a:rPr lang="da-DK" sz="1800" dirty="0" err="1"/>
              <a:t>Compensation</a:t>
            </a:r>
            <a:r>
              <a:rPr lang="da-DK" sz="1800" dirty="0"/>
              <a:t> model for all EU MS</a:t>
            </a:r>
          </a:p>
          <a:p>
            <a:r>
              <a:rPr lang="da-DK" sz="1800" dirty="0" err="1"/>
              <a:t>Protecting</a:t>
            </a:r>
            <a:r>
              <a:rPr lang="da-DK" sz="1800" dirty="0"/>
              <a:t> the </a:t>
            </a:r>
            <a:r>
              <a:rPr lang="da-DK" sz="1800" dirty="0" err="1"/>
              <a:t>key</a:t>
            </a:r>
            <a:r>
              <a:rPr lang="da-DK" sz="1800" dirty="0"/>
              <a:t> </a:t>
            </a:r>
            <a:r>
              <a:rPr lang="da-DK" sz="1800" dirty="0" err="1"/>
              <a:t>concepts</a:t>
            </a:r>
            <a:r>
              <a:rPr lang="da-DK" sz="1800" dirty="0"/>
              <a:t> </a:t>
            </a:r>
            <a:r>
              <a:rPr lang="da-DK" sz="1800" dirty="0" err="1"/>
              <a:t>behind</a:t>
            </a:r>
            <a:r>
              <a:rPr lang="da-DK" sz="1800" dirty="0"/>
              <a:t> Twinning </a:t>
            </a:r>
          </a:p>
          <a:p>
            <a:pPr indent="0">
              <a:buNone/>
            </a:pPr>
            <a:r>
              <a:rPr lang="da-DK" sz="1800" dirty="0" smtClean="0"/>
              <a:t>One </a:t>
            </a:r>
            <a:r>
              <a:rPr lang="da-DK" sz="1800" dirty="0" err="1"/>
              <a:t>year</a:t>
            </a:r>
            <a:r>
              <a:rPr lang="da-DK" sz="1800" dirty="0"/>
              <a:t> </a:t>
            </a:r>
            <a:r>
              <a:rPr lang="da-DK" sz="1800" dirty="0" err="1"/>
              <a:t>down</a:t>
            </a:r>
            <a:r>
              <a:rPr lang="da-DK" sz="1800" dirty="0"/>
              <a:t> the line – </a:t>
            </a:r>
            <a:r>
              <a:rPr lang="da-DK" sz="1800" dirty="0" err="1"/>
              <a:t>lessons</a:t>
            </a:r>
            <a:r>
              <a:rPr lang="da-DK" sz="1800" dirty="0"/>
              <a:t> </a:t>
            </a:r>
            <a:r>
              <a:rPr lang="da-DK" sz="1800" dirty="0" err="1" smtClean="0"/>
              <a:t>learned</a:t>
            </a:r>
            <a:r>
              <a:rPr lang="da-DK" sz="1800" dirty="0" smtClean="0"/>
              <a:t> –&gt; revision June 2018</a:t>
            </a:r>
          </a:p>
          <a:p>
            <a:pPr indent="0">
              <a:buNone/>
            </a:pPr>
            <a:r>
              <a:rPr lang="da-DK" sz="1800" dirty="0" smtClean="0"/>
              <a:t>Is </a:t>
            </a:r>
            <a:r>
              <a:rPr lang="da-DK" sz="1800" dirty="0" err="1" smtClean="0"/>
              <a:t>simplification</a:t>
            </a:r>
            <a:r>
              <a:rPr lang="da-DK" sz="1800" dirty="0" smtClean="0"/>
              <a:t> </a:t>
            </a:r>
            <a:r>
              <a:rPr lang="da-DK" sz="1800" dirty="0" err="1" smtClean="0"/>
              <a:t>always</a:t>
            </a:r>
            <a:r>
              <a:rPr lang="da-DK" sz="1800" dirty="0" smtClean="0"/>
              <a:t> </a:t>
            </a:r>
            <a:r>
              <a:rPr lang="da-DK" sz="1800" dirty="0" err="1" smtClean="0"/>
              <a:t>ending</a:t>
            </a:r>
            <a:r>
              <a:rPr lang="da-DK" sz="1800" dirty="0" smtClean="0"/>
              <a:t> in </a:t>
            </a:r>
            <a:r>
              <a:rPr lang="da-DK" sz="1800" dirty="0" err="1" smtClean="0"/>
              <a:t>complexity</a:t>
            </a:r>
            <a:r>
              <a:rPr lang="da-DK" sz="1800" dirty="0" smtClean="0"/>
              <a:t>?</a:t>
            </a:r>
            <a:endParaRPr lang="en-GB" sz="1800" dirty="0"/>
          </a:p>
        </p:txBody>
      </p:sp>
      <p:sp>
        <p:nvSpPr>
          <p:cNvPr id="4" name="Slide Number Placeholder 3"/>
          <p:cNvSpPr>
            <a:spLocks noGrp="1"/>
          </p:cNvSpPr>
          <p:nvPr>
            <p:ph type="sldNum" sz="quarter" idx="12"/>
          </p:nvPr>
        </p:nvSpPr>
        <p:spPr/>
        <p:txBody>
          <a:bodyPr/>
          <a:lstStyle/>
          <a:p>
            <a:pPr>
              <a:defRPr/>
            </a:pPr>
            <a:fld id="{2BB59E6E-B967-488E-B209-8B7FA0D7AF99}" type="slidenum">
              <a:rPr lang="en-GB" smtClean="0"/>
              <a:pPr>
                <a:defRPr/>
              </a:pPr>
              <a:t>9</a:t>
            </a:fld>
            <a:endParaRPr lang="en-GB" dirty="0"/>
          </a:p>
        </p:txBody>
      </p:sp>
    </p:spTree>
    <p:extLst>
      <p:ext uri="{BB962C8B-B14F-4D97-AF65-F5344CB8AC3E}">
        <p14:creationId xmlns:p14="http://schemas.microsoft.com/office/powerpoint/2010/main" val="214351730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ACF183991F324A8C5B7AC362704265" ma:contentTypeVersion="1" ma:contentTypeDescription="Create a new document." ma:contentTypeScope="" ma:versionID="cfffce5387d3ceb5e3fac93810b1ee16">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CCFC734-060A-4E26-8143-5DEDBDB617A3}">
  <ds:schemaRef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6A99B20E-2AB5-485B-A1B2-16764F46F1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8CDB06-4E31-4024-A884-00AF9A5469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5872</TotalTime>
  <Words>7519</Words>
  <Application>Microsoft Office PowerPoint</Application>
  <PresentationFormat>On-screen Show (4:3)</PresentationFormat>
  <Paragraphs>945</Paragraphs>
  <Slides>67</Slides>
  <Notes>26</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Default Design</vt:lpstr>
      <vt:lpstr>Twinning Reform 2016-17  The Spoken word counts </vt:lpstr>
      <vt:lpstr>Twinning is Institution Building </vt:lpstr>
      <vt:lpstr>Short overview</vt:lpstr>
      <vt:lpstr>1. The Twinning Team</vt:lpstr>
      <vt:lpstr>1. The Twinning Team</vt:lpstr>
      <vt:lpstr>2. Twinning circulated by Beneficiary country in IPA and ENI regions. </vt:lpstr>
      <vt:lpstr>2. Twinning awarded to MSs in IPA and ENI region.</vt:lpstr>
      <vt:lpstr>2a. Reminder - Twinning is not TA</vt:lpstr>
      <vt:lpstr>3. Twinning – reform focus</vt:lpstr>
      <vt:lpstr>Twinning to be in line with PAR-principles Twinning aligned with PAR principles – a key to sustainability</vt:lpstr>
      <vt:lpstr>Align with NEAR developments - PAR Relationship with sectorial policies</vt:lpstr>
      <vt:lpstr>New approach Areas where PAR and sectors connect   </vt:lpstr>
      <vt:lpstr>Six core areas defined by Principles of Public Administration   </vt:lpstr>
      <vt:lpstr>Key Principles impacting  twinning projects </vt:lpstr>
      <vt:lpstr>Key Principles impacting  twinning projects </vt:lpstr>
      <vt:lpstr>Key Principles impacting  twinning projects </vt:lpstr>
      <vt:lpstr>Key Principles impacting  twinning projects </vt:lpstr>
      <vt:lpstr>Key Principles impacting  twinning projects</vt:lpstr>
      <vt:lpstr>Key Principles impacting  twinning projects</vt:lpstr>
      <vt:lpstr>Some practical advice</vt:lpstr>
      <vt:lpstr>Practical advice provided to RTAs …</vt:lpstr>
      <vt:lpstr>PowerPoint Presentation</vt:lpstr>
      <vt:lpstr>Practical advice provided to RTAs</vt:lpstr>
      <vt:lpstr>4. Twinning – Project Cycle – step by step</vt:lpstr>
      <vt:lpstr>4. Twinning – Project Cycle – Step by Step</vt:lpstr>
      <vt:lpstr>4. Twinning – Project Cycle – Step by Step</vt:lpstr>
      <vt:lpstr>4. Twinning – Project Cycle – Step by Step</vt:lpstr>
      <vt:lpstr>4. Twinning – Project Cycle – Step by Step</vt:lpstr>
      <vt:lpstr>5. Commission Decision –  defining the methodology for unit cost items and flat rates in the contract </vt:lpstr>
      <vt:lpstr>5. The financials – the short version </vt:lpstr>
      <vt:lpstr>5. The financials – the rules  see Annex A7 of Twinning Manual  </vt:lpstr>
      <vt:lpstr>5. The Financials – the contract budget Defining the amounts under the budget headings until a rolling plan and the related budget is fixed after first SC</vt:lpstr>
      <vt:lpstr>5. Budget historical data  - and advice on defining amounts in the contract (which is now signed BEFORE the rolling work plan &amp; related budget is finalised) </vt:lpstr>
      <vt:lpstr>5. The financials – and contract advice</vt:lpstr>
      <vt:lpstr>5. Financials - RTA salary compensation* </vt:lpstr>
      <vt:lpstr>5. RTA salary compensation </vt:lpstr>
      <vt:lpstr>5. RTA – Travel *     </vt:lpstr>
      <vt:lpstr>5. RTA Subsistence allowance  </vt:lpstr>
      <vt:lpstr>5. Other RTA related costs      </vt:lpstr>
      <vt:lpstr>5. The Financials – RTA assistant </vt:lpstr>
      <vt:lpstr>5. The Financials – Horisontal cost items</vt:lpstr>
      <vt:lpstr>5. The Financials – Horisontal cost items</vt:lpstr>
      <vt:lpstr>5. The Financials – STE – Flat Daily  </vt:lpstr>
      <vt:lpstr>5. The Financials – STE – Travel  </vt:lpstr>
      <vt:lpstr>5. The Financials – PC staff DSA  </vt:lpstr>
      <vt:lpstr>5. The Financials – TPSC – ex-TMC Twinning Project Support Costs</vt:lpstr>
      <vt:lpstr>5. The Financials – TPSC – ex-TMC and defines how the TPSC is calculated</vt:lpstr>
      <vt:lpstr>5. The Financials – Indirect costs - and what this fixed percentage is to cover</vt:lpstr>
      <vt:lpstr>5. The Financials – Reserves and what reserves are to be used for</vt:lpstr>
      <vt:lpstr>5. The Financials  and how to handle contracting / budget challenges*  </vt:lpstr>
      <vt:lpstr>5. The financials  - Other remarks to remember</vt:lpstr>
      <vt:lpstr>6. Timetable</vt:lpstr>
      <vt:lpstr>From programming to activity start</vt:lpstr>
      <vt:lpstr>6. Timetable</vt:lpstr>
      <vt:lpstr>6. Timetable</vt:lpstr>
      <vt:lpstr>7. New Manual vs old Manual</vt:lpstr>
      <vt:lpstr>7. New Manual vs old Manual</vt:lpstr>
      <vt:lpstr>7. New Manual vs old Manual</vt:lpstr>
      <vt:lpstr>7. New Manual vs old Manual</vt:lpstr>
      <vt:lpstr>7. New Manual vs old Manual</vt:lpstr>
      <vt:lpstr>7. New Manual vs old Manual</vt:lpstr>
      <vt:lpstr>7. New Manual vs old Manual</vt:lpstr>
      <vt:lpstr>7. New Manual vs old Manual</vt:lpstr>
      <vt:lpstr>8. Manual update and news </vt:lpstr>
      <vt:lpstr>For Twinning - always use</vt:lpstr>
      <vt:lpstr>Further information on PAR</vt:lpstr>
      <vt:lpstr>THANK YOU </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AQUARO Francesca (NEAR)</cp:lastModifiedBy>
  <cp:revision>494</cp:revision>
  <cp:lastPrinted>2018-07-04T16:05:45Z</cp:lastPrinted>
  <dcterms:created xsi:type="dcterms:W3CDTF">2011-10-28T10:25:18Z</dcterms:created>
  <dcterms:modified xsi:type="dcterms:W3CDTF">2018-07-10T09:45:57Z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0x010100C1ACF183991F324A8C5B7AC362704265</vt:lpwstr>
  </property>
</Properties>
</file>