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4" r:id="rId2"/>
  </p:sldMasterIdLst>
  <p:notesMasterIdLst>
    <p:notesMasterId r:id="rId18"/>
  </p:notesMasterIdLst>
  <p:handoutMasterIdLst>
    <p:handoutMasterId r:id="rId19"/>
  </p:handoutMasterIdLst>
  <p:sldIdLst>
    <p:sldId id="263" r:id="rId3"/>
    <p:sldId id="292" r:id="rId4"/>
    <p:sldId id="337" r:id="rId5"/>
    <p:sldId id="336" r:id="rId6"/>
    <p:sldId id="435" r:id="rId7"/>
    <p:sldId id="291" r:id="rId8"/>
    <p:sldId id="327" r:id="rId9"/>
    <p:sldId id="442" r:id="rId10"/>
    <p:sldId id="330" r:id="rId11"/>
    <p:sldId id="328" r:id="rId12"/>
    <p:sldId id="338" r:id="rId13"/>
    <p:sldId id="481" r:id="rId14"/>
    <p:sldId id="485" r:id="rId15"/>
    <p:sldId id="476" r:id="rId16"/>
    <p:sldId id="277" r:id="rId17"/>
  </p:sldIdLst>
  <p:sldSz cx="12192000" cy="6858000"/>
  <p:notesSz cx="6669088" cy="9753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2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7D59"/>
    <a:srgbClr val="E34513"/>
    <a:srgbClr val="FF9900"/>
    <a:srgbClr val="BEE395"/>
    <a:srgbClr val="0F5494"/>
    <a:srgbClr val="2FBCC7"/>
    <a:srgbClr val="FFFF66"/>
    <a:srgbClr val="BDDEFF"/>
    <a:srgbClr val="F4D6E8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64" autoAdjust="0"/>
    <p:restoredTop sz="96395" autoAdjust="0"/>
  </p:normalViewPr>
  <p:slideViewPr>
    <p:cSldViewPr>
      <p:cViewPr varScale="1">
        <p:scale>
          <a:sx n="86" d="100"/>
          <a:sy n="86" d="100"/>
        </p:scale>
        <p:origin x="274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072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B06A88-E155-4561-9ACD-41D7AB25329E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334EB6-A464-4064-80CD-77DD19AC4EA7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2000" dirty="0"/>
            <a:t>Strategic framework</a:t>
          </a:r>
        </a:p>
      </dgm:t>
    </dgm:pt>
    <dgm:pt modelId="{16A18DBE-0A00-4639-8C2C-66B31FE07939}" type="parTrans" cxnId="{F854F5C8-1E0C-4950-8176-1BA073C94526}">
      <dgm:prSet/>
      <dgm:spPr/>
      <dgm:t>
        <a:bodyPr/>
        <a:lstStyle/>
        <a:p>
          <a:endParaRPr lang="en-US"/>
        </a:p>
      </dgm:t>
    </dgm:pt>
    <dgm:pt modelId="{CC9C80A8-9D15-4B3B-B368-79C630CD94A7}" type="sibTrans" cxnId="{F854F5C8-1E0C-4950-8176-1BA073C94526}">
      <dgm:prSet/>
      <dgm:spPr/>
      <dgm:t>
        <a:bodyPr/>
        <a:lstStyle/>
        <a:p>
          <a:endParaRPr lang="en-US"/>
        </a:p>
      </dgm:t>
    </dgm:pt>
    <dgm:pt modelId="{05C52DB6-98F3-4E71-969C-6FC271BB5C7D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Policy development and coordination</a:t>
          </a:r>
        </a:p>
      </dgm:t>
    </dgm:pt>
    <dgm:pt modelId="{EA315D26-D4AE-494A-8266-13F8DBE2A291}" type="parTrans" cxnId="{69903C2A-4F12-4C63-AD8A-6B60CA46BF7A}">
      <dgm:prSet/>
      <dgm:spPr/>
      <dgm:t>
        <a:bodyPr/>
        <a:lstStyle/>
        <a:p>
          <a:endParaRPr lang="en-US"/>
        </a:p>
      </dgm:t>
    </dgm:pt>
    <dgm:pt modelId="{AD8A547D-D256-45BE-9B23-4B2E6686709A}" type="sibTrans" cxnId="{69903C2A-4F12-4C63-AD8A-6B60CA46BF7A}">
      <dgm:prSet/>
      <dgm:spPr/>
      <dgm:t>
        <a:bodyPr/>
        <a:lstStyle/>
        <a:p>
          <a:endParaRPr lang="en-US"/>
        </a:p>
      </dgm:t>
    </dgm:pt>
    <dgm:pt modelId="{77EA3762-594E-4A6B-9D30-15A0FB5B6524}">
      <dgm:prSet phldrT="[Text]"/>
      <dgm:spPr>
        <a:solidFill>
          <a:srgbClr val="FFCCCC"/>
        </a:solidFill>
      </dgm:spPr>
      <dgm:t>
        <a:bodyPr/>
        <a:lstStyle/>
        <a:p>
          <a:r>
            <a:rPr lang="en-US" dirty="0"/>
            <a:t>Accountability</a:t>
          </a:r>
        </a:p>
      </dgm:t>
    </dgm:pt>
    <dgm:pt modelId="{1AC6BD26-DA56-4539-A72D-207A4D6C7B37}" type="parTrans" cxnId="{E2C8141E-095E-44F9-96DC-EC92CD9A928A}">
      <dgm:prSet/>
      <dgm:spPr/>
      <dgm:t>
        <a:bodyPr/>
        <a:lstStyle/>
        <a:p>
          <a:endParaRPr lang="en-US"/>
        </a:p>
      </dgm:t>
    </dgm:pt>
    <dgm:pt modelId="{33249914-BBD1-4D8F-B27E-0D46EAB23948}" type="sibTrans" cxnId="{E2C8141E-095E-44F9-96DC-EC92CD9A928A}">
      <dgm:prSet/>
      <dgm:spPr/>
      <dgm:t>
        <a:bodyPr/>
        <a:lstStyle/>
        <a:p>
          <a:endParaRPr lang="en-US"/>
        </a:p>
      </dgm:t>
    </dgm:pt>
    <dgm:pt modelId="{EB055DA4-3A6A-42BD-92F5-21C300E4D665}">
      <dgm:prSet phldrT="[Text]"/>
      <dgm:spPr>
        <a:solidFill>
          <a:srgbClr val="3E6FD2"/>
        </a:solidFill>
      </dgm:spPr>
      <dgm:t>
        <a:bodyPr/>
        <a:lstStyle/>
        <a:p>
          <a:r>
            <a:rPr lang="en-US" dirty="0"/>
            <a:t>Service delivery</a:t>
          </a:r>
        </a:p>
      </dgm:t>
    </dgm:pt>
    <dgm:pt modelId="{EA76B5F9-3F9B-4F20-83DB-87F5326CEB03}" type="parTrans" cxnId="{199CB069-4B58-4227-99FB-A906A6C70993}">
      <dgm:prSet/>
      <dgm:spPr/>
      <dgm:t>
        <a:bodyPr/>
        <a:lstStyle/>
        <a:p>
          <a:endParaRPr lang="en-US"/>
        </a:p>
      </dgm:t>
    </dgm:pt>
    <dgm:pt modelId="{66B12E91-5FBE-4695-B943-A039AD767F39}" type="sibTrans" cxnId="{199CB069-4B58-4227-99FB-A906A6C70993}">
      <dgm:prSet/>
      <dgm:spPr/>
      <dgm:t>
        <a:bodyPr/>
        <a:lstStyle/>
        <a:p>
          <a:endParaRPr lang="en-US"/>
        </a:p>
      </dgm:t>
    </dgm:pt>
    <dgm:pt modelId="{A9B025AD-9D73-4CE5-8A0D-62E1D66CD14D}">
      <dgm:prSet/>
      <dgm:spPr>
        <a:solidFill>
          <a:srgbClr val="92D050"/>
        </a:solidFill>
      </dgm:spPr>
      <dgm:t>
        <a:bodyPr/>
        <a:lstStyle/>
        <a:p>
          <a:r>
            <a:rPr lang="en-US" dirty="0"/>
            <a:t>Public financial management</a:t>
          </a:r>
        </a:p>
      </dgm:t>
    </dgm:pt>
    <dgm:pt modelId="{BC79EDA3-3A15-4531-94C8-BC351A7DA8BF}" type="parTrans" cxnId="{2E2A3A92-DD31-4FE0-9BEF-1457FB45746C}">
      <dgm:prSet/>
      <dgm:spPr/>
      <dgm:t>
        <a:bodyPr/>
        <a:lstStyle/>
        <a:p>
          <a:endParaRPr lang="en-US"/>
        </a:p>
      </dgm:t>
    </dgm:pt>
    <dgm:pt modelId="{E0D7AEB1-28F0-4092-A9D2-4156515A902B}" type="sibTrans" cxnId="{2E2A3A92-DD31-4FE0-9BEF-1457FB45746C}">
      <dgm:prSet/>
      <dgm:spPr/>
      <dgm:t>
        <a:bodyPr/>
        <a:lstStyle/>
        <a:p>
          <a:endParaRPr lang="en-US"/>
        </a:p>
      </dgm:t>
    </dgm:pt>
    <dgm:pt modelId="{075FFE4C-B7F8-4781-B69C-002B2D8672E5}">
      <dgm:prSet/>
      <dgm:spPr>
        <a:solidFill>
          <a:srgbClr val="FFC000"/>
        </a:solidFill>
      </dgm:spPr>
      <dgm:t>
        <a:bodyPr/>
        <a:lstStyle/>
        <a:p>
          <a:r>
            <a:rPr lang="en-US" dirty="0"/>
            <a:t>Public service and human resources management</a:t>
          </a:r>
        </a:p>
      </dgm:t>
    </dgm:pt>
    <dgm:pt modelId="{3316FAC9-0D4D-4EF0-B032-73C7D63735EC}" type="parTrans" cxnId="{A086960A-A5D3-42AB-88F1-A216B7327517}">
      <dgm:prSet/>
      <dgm:spPr/>
      <dgm:t>
        <a:bodyPr/>
        <a:lstStyle/>
        <a:p>
          <a:endParaRPr lang="en-US"/>
        </a:p>
      </dgm:t>
    </dgm:pt>
    <dgm:pt modelId="{8E622F6D-74F5-4204-B9F4-2DD3CDFDBE64}" type="sibTrans" cxnId="{A086960A-A5D3-42AB-88F1-A216B7327517}">
      <dgm:prSet/>
      <dgm:spPr/>
      <dgm:t>
        <a:bodyPr/>
        <a:lstStyle/>
        <a:p>
          <a:endParaRPr lang="en-US"/>
        </a:p>
      </dgm:t>
    </dgm:pt>
    <dgm:pt modelId="{C35E7994-9F42-411C-ADDF-51F5D0BE58D0}" type="pres">
      <dgm:prSet presAssocID="{FFB06A88-E155-4561-9ACD-41D7AB25329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1E6130E-5A87-47F1-8D9F-C60C7130FD69}" type="pres">
      <dgm:prSet presAssocID="{70334EB6-A464-4064-80CD-77DD19AC4EA7}" presName="root1" presStyleCnt="0"/>
      <dgm:spPr/>
    </dgm:pt>
    <dgm:pt modelId="{E3DFC4A0-CDB3-4075-847A-3E775E0C67F4}" type="pres">
      <dgm:prSet presAssocID="{70334EB6-A464-4064-80CD-77DD19AC4EA7}" presName="LevelOneTextNode" presStyleLbl="node0" presStyleIdx="0" presStyleCnt="1">
        <dgm:presLayoutVars>
          <dgm:chPref val="3"/>
        </dgm:presLayoutVars>
      </dgm:prSet>
      <dgm:spPr/>
    </dgm:pt>
    <dgm:pt modelId="{485C4E33-06EE-482A-8786-491934A54FC9}" type="pres">
      <dgm:prSet presAssocID="{70334EB6-A464-4064-80CD-77DD19AC4EA7}" presName="level2hierChild" presStyleCnt="0"/>
      <dgm:spPr/>
    </dgm:pt>
    <dgm:pt modelId="{075F5ADA-CD2B-4E6D-BDA6-09E46874313B}" type="pres">
      <dgm:prSet presAssocID="{EA315D26-D4AE-494A-8266-13F8DBE2A291}" presName="conn2-1" presStyleLbl="parChTrans1D2" presStyleIdx="0" presStyleCnt="5"/>
      <dgm:spPr/>
    </dgm:pt>
    <dgm:pt modelId="{11A35F38-5C9A-41F4-9620-F0BC85E0D687}" type="pres">
      <dgm:prSet presAssocID="{EA315D26-D4AE-494A-8266-13F8DBE2A291}" presName="connTx" presStyleLbl="parChTrans1D2" presStyleIdx="0" presStyleCnt="5"/>
      <dgm:spPr/>
    </dgm:pt>
    <dgm:pt modelId="{B4976B59-A081-4FAC-ABC6-1DBBD9AE1189}" type="pres">
      <dgm:prSet presAssocID="{05C52DB6-98F3-4E71-969C-6FC271BB5C7D}" presName="root2" presStyleCnt="0"/>
      <dgm:spPr/>
    </dgm:pt>
    <dgm:pt modelId="{7828FA44-626D-4B4B-8D8D-C72E0289D070}" type="pres">
      <dgm:prSet presAssocID="{05C52DB6-98F3-4E71-969C-6FC271BB5C7D}" presName="LevelTwoTextNode" presStyleLbl="node2" presStyleIdx="0" presStyleCnt="5" custScaleX="156497">
        <dgm:presLayoutVars>
          <dgm:chPref val="3"/>
        </dgm:presLayoutVars>
      </dgm:prSet>
      <dgm:spPr/>
    </dgm:pt>
    <dgm:pt modelId="{5818F91E-EEF6-4C61-958F-B5FBAC6F7AC5}" type="pres">
      <dgm:prSet presAssocID="{05C52DB6-98F3-4E71-969C-6FC271BB5C7D}" presName="level3hierChild" presStyleCnt="0"/>
      <dgm:spPr/>
    </dgm:pt>
    <dgm:pt modelId="{A9D02449-E9A2-45ED-86CA-D71CC63870EC}" type="pres">
      <dgm:prSet presAssocID="{3316FAC9-0D4D-4EF0-B032-73C7D63735EC}" presName="conn2-1" presStyleLbl="parChTrans1D2" presStyleIdx="1" presStyleCnt="5"/>
      <dgm:spPr/>
    </dgm:pt>
    <dgm:pt modelId="{3250BCD2-A2F5-488E-9760-F8FC95A967A4}" type="pres">
      <dgm:prSet presAssocID="{3316FAC9-0D4D-4EF0-B032-73C7D63735EC}" presName="connTx" presStyleLbl="parChTrans1D2" presStyleIdx="1" presStyleCnt="5"/>
      <dgm:spPr/>
    </dgm:pt>
    <dgm:pt modelId="{00F0FF31-6BDF-42AB-9DF2-2B948502B565}" type="pres">
      <dgm:prSet presAssocID="{075FFE4C-B7F8-4781-B69C-002B2D8672E5}" presName="root2" presStyleCnt="0"/>
      <dgm:spPr/>
    </dgm:pt>
    <dgm:pt modelId="{C0210157-246A-45FF-A62D-4E6F10B5FFF0}" type="pres">
      <dgm:prSet presAssocID="{075FFE4C-B7F8-4781-B69C-002B2D8672E5}" presName="LevelTwoTextNode" presStyleLbl="node2" presStyleIdx="1" presStyleCnt="5" custScaleX="156497">
        <dgm:presLayoutVars>
          <dgm:chPref val="3"/>
        </dgm:presLayoutVars>
      </dgm:prSet>
      <dgm:spPr/>
    </dgm:pt>
    <dgm:pt modelId="{EBA46EAE-CCA2-4C3A-AC5A-FD5AA9A121C9}" type="pres">
      <dgm:prSet presAssocID="{075FFE4C-B7F8-4781-B69C-002B2D8672E5}" presName="level3hierChild" presStyleCnt="0"/>
      <dgm:spPr/>
    </dgm:pt>
    <dgm:pt modelId="{72E14E45-025C-40AC-BA4C-F0337496AACD}" type="pres">
      <dgm:prSet presAssocID="{BC79EDA3-3A15-4531-94C8-BC351A7DA8BF}" presName="conn2-1" presStyleLbl="parChTrans1D2" presStyleIdx="2" presStyleCnt="5"/>
      <dgm:spPr/>
    </dgm:pt>
    <dgm:pt modelId="{4F619596-FE38-4024-AD98-EEF6212908DD}" type="pres">
      <dgm:prSet presAssocID="{BC79EDA3-3A15-4531-94C8-BC351A7DA8BF}" presName="connTx" presStyleLbl="parChTrans1D2" presStyleIdx="2" presStyleCnt="5"/>
      <dgm:spPr/>
    </dgm:pt>
    <dgm:pt modelId="{E576C938-5D84-403A-B3E5-F0D91FF52D42}" type="pres">
      <dgm:prSet presAssocID="{A9B025AD-9D73-4CE5-8A0D-62E1D66CD14D}" presName="root2" presStyleCnt="0"/>
      <dgm:spPr/>
    </dgm:pt>
    <dgm:pt modelId="{CEA8279F-FD26-4CAB-9403-91FAD2524613}" type="pres">
      <dgm:prSet presAssocID="{A9B025AD-9D73-4CE5-8A0D-62E1D66CD14D}" presName="LevelTwoTextNode" presStyleLbl="node2" presStyleIdx="2" presStyleCnt="5" custScaleX="156771" custLinFactNeighborX="905" custLinFactNeighborY="1359">
        <dgm:presLayoutVars>
          <dgm:chPref val="3"/>
        </dgm:presLayoutVars>
      </dgm:prSet>
      <dgm:spPr/>
    </dgm:pt>
    <dgm:pt modelId="{73BADCCD-C3F9-4519-ABC8-5B43E33C0C22}" type="pres">
      <dgm:prSet presAssocID="{A9B025AD-9D73-4CE5-8A0D-62E1D66CD14D}" presName="level3hierChild" presStyleCnt="0"/>
      <dgm:spPr/>
    </dgm:pt>
    <dgm:pt modelId="{8283342A-1193-4305-B43F-D3F467CF3409}" type="pres">
      <dgm:prSet presAssocID="{1AC6BD26-DA56-4539-A72D-207A4D6C7B37}" presName="conn2-1" presStyleLbl="parChTrans1D2" presStyleIdx="3" presStyleCnt="5"/>
      <dgm:spPr/>
    </dgm:pt>
    <dgm:pt modelId="{44F52CB4-C055-44D7-9756-9E71BA69BF0E}" type="pres">
      <dgm:prSet presAssocID="{1AC6BD26-DA56-4539-A72D-207A4D6C7B37}" presName="connTx" presStyleLbl="parChTrans1D2" presStyleIdx="3" presStyleCnt="5"/>
      <dgm:spPr/>
    </dgm:pt>
    <dgm:pt modelId="{26065C16-5063-4CE0-8637-0F02DC0C8DB5}" type="pres">
      <dgm:prSet presAssocID="{77EA3762-594E-4A6B-9D30-15A0FB5B6524}" presName="root2" presStyleCnt="0"/>
      <dgm:spPr/>
    </dgm:pt>
    <dgm:pt modelId="{4FD15B02-5E44-4DD3-81E7-81A0C7F74BFD}" type="pres">
      <dgm:prSet presAssocID="{77EA3762-594E-4A6B-9D30-15A0FB5B6524}" presName="LevelTwoTextNode" presStyleLbl="node2" presStyleIdx="3" presStyleCnt="5" custScaleX="157045">
        <dgm:presLayoutVars>
          <dgm:chPref val="3"/>
        </dgm:presLayoutVars>
      </dgm:prSet>
      <dgm:spPr/>
    </dgm:pt>
    <dgm:pt modelId="{9DEA3CB8-1666-4323-A542-0A25C8A03B51}" type="pres">
      <dgm:prSet presAssocID="{77EA3762-594E-4A6B-9D30-15A0FB5B6524}" presName="level3hierChild" presStyleCnt="0"/>
      <dgm:spPr/>
    </dgm:pt>
    <dgm:pt modelId="{B7285711-2097-4273-B3FB-8FE38BD046B8}" type="pres">
      <dgm:prSet presAssocID="{EA76B5F9-3F9B-4F20-83DB-87F5326CEB03}" presName="conn2-1" presStyleLbl="parChTrans1D2" presStyleIdx="4" presStyleCnt="5"/>
      <dgm:spPr/>
    </dgm:pt>
    <dgm:pt modelId="{57500636-EF54-426B-BF28-0BF829BF5604}" type="pres">
      <dgm:prSet presAssocID="{EA76B5F9-3F9B-4F20-83DB-87F5326CEB03}" presName="connTx" presStyleLbl="parChTrans1D2" presStyleIdx="4" presStyleCnt="5"/>
      <dgm:spPr/>
    </dgm:pt>
    <dgm:pt modelId="{15F06BDA-5105-4B82-BEC9-4E6871E13898}" type="pres">
      <dgm:prSet presAssocID="{EB055DA4-3A6A-42BD-92F5-21C300E4D665}" presName="root2" presStyleCnt="0"/>
      <dgm:spPr/>
    </dgm:pt>
    <dgm:pt modelId="{D72956A7-988E-4788-A0AE-9D31732AD02A}" type="pres">
      <dgm:prSet presAssocID="{EB055DA4-3A6A-42BD-92F5-21C300E4D665}" presName="LevelTwoTextNode" presStyleLbl="node2" presStyleIdx="4" presStyleCnt="5" custScaleX="157319">
        <dgm:presLayoutVars>
          <dgm:chPref val="3"/>
        </dgm:presLayoutVars>
      </dgm:prSet>
      <dgm:spPr/>
    </dgm:pt>
    <dgm:pt modelId="{C0ECD95D-61BB-4B5C-9044-B9B7649048B6}" type="pres">
      <dgm:prSet presAssocID="{EB055DA4-3A6A-42BD-92F5-21C300E4D665}" presName="level3hierChild" presStyleCnt="0"/>
      <dgm:spPr/>
    </dgm:pt>
  </dgm:ptLst>
  <dgm:cxnLst>
    <dgm:cxn modelId="{AEB55404-1ABB-4195-8A40-2CFED5EC4B82}" type="presOf" srcId="{FFB06A88-E155-4561-9ACD-41D7AB25329E}" destId="{C35E7994-9F42-411C-ADDF-51F5D0BE58D0}" srcOrd="0" destOrd="0" presId="urn:microsoft.com/office/officeart/2008/layout/HorizontalMultiLevelHierarchy"/>
    <dgm:cxn modelId="{A086960A-A5D3-42AB-88F1-A216B7327517}" srcId="{70334EB6-A464-4064-80CD-77DD19AC4EA7}" destId="{075FFE4C-B7F8-4781-B69C-002B2D8672E5}" srcOrd="1" destOrd="0" parTransId="{3316FAC9-0D4D-4EF0-B032-73C7D63735EC}" sibTransId="{8E622F6D-74F5-4204-B9F4-2DD3CDFDBE64}"/>
    <dgm:cxn modelId="{398B1618-F9E6-41DE-958D-8B2EAB539591}" type="presOf" srcId="{77EA3762-594E-4A6B-9D30-15A0FB5B6524}" destId="{4FD15B02-5E44-4DD3-81E7-81A0C7F74BFD}" srcOrd="0" destOrd="0" presId="urn:microsoft.com/office/officeart/2008/layout/HorizontalMultiLevelHierarchy"/>
    <dgm:cxn modelId="{E2C8141E-095E-44F9-96DC-EC92CD9A928A}" srcId="{70334EB6-A464-4064-80CD-77DD19AC4EA7}" destId="{77EA3762-594E-4A6B-9D30-15A0FB5B6524}" srcOrd="3" destOrd="0" parTransId="{1AC6BD26-DA56-4539-A72D-207A4D6C7B37}" sibTransId="{33249914-BBD1-4D8F-B27E-0D46EAB23948}"/>
    <dgm:cxn modelId="{69903C2A-4F12-4C63-AD8A-6B60CA46BF7A}" srcId="{70334EB6-A464-4064-80CD-77DD19AC4EA7}" destId="{05C52DB6-98F3-4E71-969C-6FC271BB5C7D}" srcOrd="0" destOrd="0" parTransId="{EA315D26-D4AE-494A-8266-13F8DBE2A291}" sibTransId="{AD8A547D-D256-45BE-9B23-4B2E6686709A}"/>
    <dgm:cxn modelId="{5097C93A-D3E9-4CD8-B460-8069E855C4B7}" type="presOf" srcId="{1AC6BD26-DA56-4539-A72D-207A4D6C7B37}" destId="{8283342A-1193-4305-B43F-D3F467CF3409}" srcOrd="0" destOrd="0" presId="urn:microsoft.com/office/officeart/2008/layout/HorizontalMultiLevelHierarchy"/>
    <dgm:cxn modelId="{C3A89B3F-3145-40D1-B59C-F174AC33841A}" type="presOf" srcId="{075FFE4C-B7F8-4781-B69C-002B2D8672E5}" destId="{C0210157-246A-45FF-A62D-4E6F10B5FFF0}" srcOrd="0" destOrd="0" presId="urn:microsoft.com/office/officeart/2008/layout/HorizontalMultiLevelHierarchy"/>
    <dgm:cxn modelId="{04452462-C3D6-4EC3-BB76-BB1623A996E4}" type="presOf" srcId="{1AC6BD26-DA56-4539-A72D-207A4D6C7B37}" destId="{44F52CB4-C055-44D7-9756-9E71BA69BF0E}" srcOrd="1" destOrd="0" presId="urn:microsoft.com/office/officeart/2008/layout/HorizontalMultiLevelHierarchy"/>
    <dgm:cxn modelId="{1E6FE947-2406-4FF8-9D8B-15B2598DA699}" type="presOf" srcId="{EA76B5F9-3F9B-4F20-83DB-87F5326CEB03}" destId="{B7285711-2097-4273-B3FB-8FE38BD046B8}" srcOrd="0" destOrd="0" presId="urn:microsoft.com/office/officeart/2008/layout/HorizontalMultiLevelHierarchy"/>
    <dgm:cxn modelId="{199CB069-4B58-4227-99FB-A906A6C70993}" srcId="{70334EB6-A464-4064-80CD-77DD19AC4EA7}" destId="{EB055DA4-3A6A-42BD-92F5-21C300E4D665}" srcOrd="4" destOrd="0" parTransId="{EA76B5F9-3F9B-4F20-83DB-87F5326CEB03}" sibTransId="{66B12E91-5FBE-4695-B943-A039AD767F39}"/>
    <dgm:cxn modelId="{EF745374-18FB-4660-B563-1527016EB26B}" type="presOf" srcId="{BC79EDA3-3A15-4531-94C8-BC351A7DA8BF}" destId="{4F619596-FE38-4024-AD98-EEF6212908DD}" srcOrd="1" destOrd="0" presId="urn:microsoft.com/office/officeart/2008/layout/HorizontalMultiLevelHierarchy"/>
    <dgm:cxn modelId="{66E14A7D-F53B-4F22-A06E-41698ECE4EE2}" type="presOf" srcId="{05C52DB6-98F3-4E71-969C-6FC271BB5C7D}" destId="{7828FA44-626D-4B4B-8D8D-C72E0289D070}" srcOrd="0" destOrd="0" presId="urn:microsoft.com/office/officeart/2008/layout/HorizontalMultiLevelHierarchy"/>
    <dgm:cxn modelId="{0B88E590-20D5-4F65-8CE7-E96A5009F3DC}" type="presOf" srcId="{EA315D26-D4AE-494A-8266-13F8DBE2A291}" destId="{075F5ADA-CD2B-4E6D-BDA6-09E46874313B}" srcOrd="0" destOrd="0" presId="urn:microsoft.com/office/officeart/2008/layout/HorizontalMultiLevelHierarchy"/>
    <dgm:cxn modelId="{2E2A3A92-DD31-4FE0-9BEF-1457FB45746C}" srcId="{70334EB6-A464-4064-80CD-77DD19AC4EA7}" destId="{A9B025AD-9D73-4CE5-8A0D-62E1D66CD14D}" srcOrd="2" destOrd="0" parTransId="{BC79EDA3-3A15-4531-94C8-BC351A7DA8BF}" sibTransId="{E0D7AEB1-28F0-4092-A9D2-4156515A902B}"/>
    <dgm:cxn modelId="{9D878794-89F3-4686-9BB4-4B98E8CDBC6C}" type="presOf" srcId="{3316FAC9-0D4D-4EF0-B032-73C7D63735EC}" destId="{A9D02449-E9A2-45ED-86CA-D71CC63870EC}" srcOrd="0" destOrd="0" presId="urn:microsoft.com/office/officeart/2008/layout/HorizontalMultiLevelHierarchy"/>
    <dgm:cxn modelId="{6DAA1D9A-F7A8-49FC-BF63-67A6016F0CEE}" type="presOf" srcId="{3316FAC9-0D4D-4EF0-B032-73C7D63735EC}" destId="{3250BCD2-A2F5-488E-9760-F8FC95A967A4}" srcOrd="1" destOrd="0" presId="urn:microsoft.com/office/officeart/2008/layout/HorizontalMultiLevelHierarchy"/>
    <dgm:cxn modelId="{CA5369A4-7972-4AB6-AEF7-7CEDFDEEA256}" type="presOf" srcId="{BC79EDA3-3A15-4531-94C8-BC351A7DA8BF}" destId="{72E14E45-025C-40AC-BA4C-F0337496AACD}" srcOrd="0" destOrd="0" presId="urn:microsoft.com/office/officeart/2008/layout/HorizontalMultiLevelHierarchy"/>
    <dgm:cxn modelId="{185B30AD-F316-4E2A-B47B-EF05491F133C}" type="presOf" srcId="{EA76B5F9-3F9B-4F20-83DB-87F5326CEB03}" destId="{57500636-EF54-426B-BF28-0BF829BF5604}" srcOrd="1" destOrd="0" presId="urn:microsoft.com/office/officeart/2008/layout/HorizontalMultiLevelHierarchy"/>
    <dgm:cxn modelId="{262FEBC2-A59C-4440-A017-5839BA6A9749}" type="presOf" srcId="{EA315D26-D4AE-494A-8266-13F8DBE2A291}" destId="{11A35F38-5C9A-41F4-9620-F0BC85E0D687}" srcOrd="1" destOrd="0" presId="urn:microsoft.com/office/officeart/2008/layout/HorizontalMultiLevelHierarchy"/>
    <dgm:cxn modelId="{98D94CC3-F58D-4FB5-9501-407280E7BF67}" type="presOf" srcId="{EB055DA4-3A6A-42BD-92F5-21C300E4D665}" destId="{D72956A7-988E-4788-A0AE-9D31732AD02A}" srcOrd="0" destOrd="0" presId="urn:microsoft.com/office/officeart/2008/layout/HorizontalMultiLevelHierarchy"/>
    <dgm:cxn modelId="{F854F5C8-1E0C-4950-8176-1BA073C94526}" srcId="{FFB06A88-E155-4561-9ACD-41D7AB25329E}" destId="{70334EB6-A464-4064-80CD-77DD19AC4EA7}" srcOrd="0" destOrd="0" parTransId="{16A18DBE-0A00-4639-8C2C-66B31FE07939}" sibTransId="{CC9C80A8-9D15-4B3B-B368-79C630CD94A7}"/>
    <dgm:cxn modelId="{06759AE2-105B-491B-81F9-AE1DD7FDF323}" type="presOf" srcId="{A9B025AD-9D73-4CE5-8A0D-62E1D66CD14D}" destId="{CEA8279F-FD26-4CAB-9403-91FAD2524613}" srcOrd="0" destOrd="0" presId="urn:microsoft.com/office/officeart/2008/layout/HorizontalMultiLevelHierarchy"/>
    <dgm:cxn modelId="{351EBBEF-2CFF-42E8-8E70-814049D6D8C6}" type="presOf" srcId="{70334EB6-A464-4064-80CD-77DD19AC4EA7}" destId="{E3DFC4A0-CDB3-4075-847A-3E775E0C67F4}" srcOrd="0" destOrd="0" presId="urn:microsoft.com/office/officeart/2008/layout/HorizontalMultiLevelHierarchy"/>
    <dgm:cxn modelId="{8347D840-92B7-4D4B-A032-A6064C652447}" type="presParOf" srcId="{C35E7994-9F42-411C-ADDF-51F5D0BE58D0}" destId="{21E6130E-5A87-47F1-8D9F-C60C7130FD69}" srcOrd="0" destOrd="0" presId="urn:microsoft.com/office/officeart/2008/layout/HorizontalMultiLevelHierarchy"/>
    <dgm:cxn modelId="{423CFAA4-8ED9-4F8F-9526-D8ADA701CB05}" type="presParOf" srcId="{21E6130E-5A87-47F1-8D9F-C60C7130FD69}" destId="{E3DFC4A0-CDB3-4075-847A-3E775E0C67F4}" srcOrd="0" destOrd="0" presId="urn:microsoft.com/office/officeart/2008/layout/HorizontalMultiLevelHierarchy"/>
    <dgm:cxn modelId="{50F5EDBF-B33D-4FC6-B0EB-8E501F55D66D}" type="presParOf" srcId="{21E6130E-5A87-47F1-8D9F-C60C7130FD69}" destId="{485C4E33-06EE-482A-8786-491934A54FC9}" srcOrd="1" destOrd="0" presId="urn:microsoft.com/office/officeart/2008/layout/HorizontalMultiLevelHierarchy"/>
    <dgm:cxn modelId="{A4295442-AB51-4F94-91A6-D678F882A813}" type="presParOf" srcId="{485C4E33-06EE-482A-8786-491934A54FC9}" destId="{075F5ADA-CD2B-4E6D-BDA6-09E46874313B}" srcOrd="0" destOrd="0" presId="urn:microsoft.com/office/officeart/2008/layout/HorizontalMultiLevelHierarchy"/>
    <dgm:cxn modelId="{48E21F06-CE1D-46DF-B6F2-9AD2CAEC5328}" type="presParOf" srcId="{075F5ADA-CD2B-4E6D-BDA6-09E46874313B}" destId="{11A35F38-5C9A-41F4-9620-F0BC85E0D687}" srcOrd="0" destOrd="0" presId="urn:microsoft.com/office/officeart/2008/layout/HorizontalMultiLevelHierarchy"/>
    <dgm:cxn modelId="{F10F9D64-794C-49C7-B7A5-DE92C3E959B1}" type="presParOf" srcId="{485C4E33-06EE-482A-8786-491934A54FC9}" destId="{B4976B59-A081-4FAC-ABC6-1DBBD9AE1189}" srcOrd="1" destOrd="0" presId="urn:microsoft.com/office/officeart/2008/layout/HorizontalMultiLevelHierarchy"/>
    <dgm:cxn modelId="{738BBF2F-E01D-47C1-A657-BDED7C55649F}" type="presParOf" srcId="{B4976B59-A081-4FAC-ABC6-1DBBD9AE1189}" destId="{7828FA44-626D-4B4B-8D8D-C72E0289D070}" srcOrd="0" destOrd="0" presId="urn:microsoft.com/office/officeart/2008/layout/HorizontalMultiLevelHierarchy"/>
    <dgm:cxn modelId="{8C465C63-4757-43A0-9516-56F0DC3AB89B}" type="presParOf" srcId="{B4976B59-A081-4FAC-ABC6-1DBBD9AE1189}" destId="{5818F91E-EEF6-4C61-958F-B5FBAC6F7AC5}" srcOrd="1" destOrd="0" presId="urn:microsoft.com/office/officeart/2008/layout/HorizontalMultiLevelHierarchy"/>
    <dgm:cxn modelId="{C1E37D46-5552-46F2-A3F6-5B44F0B1B046}" type="presParOf" srcId="{485C4E33-06EE-482A-8786-491934A54FC9}" destId="{A9D02449-E9A2-45ED-86CA-D71CC63870EC}" srcOrd="2" destOrd="0" presId="urn:microsoft.com/office/officeart/2008/layout/HorizontalMultiLevelHierarchy"/>
    <dgm:cxn modelId="{BBEBE777-76B6-4A98-8D07-319B2294C404}" type="presParOf" srcId="{A9D02449-E9A2-45ED-86CA-D71CC63870EC}" destId="{3250BCD2-A2F5-488E-9760-F8FC95A967A4}" srcOrd="0" destOrd="0" presId="urn:microsoft.com/office/officeart/2008/layout/HorizontalMultiLevelHierarchy"/>
    <dgm:cxn modelId="{E3131CD2-8790-4252-8C02-E802A83C48A8}" type="presParOf" srcId="{485C4E33-06EE-482A-8786-491934A54FC9}" destId="{00F0FF31-6BDF-42AB-9DF2-2B948502B565}" srcOrd="3" destOrd="0" presId="urn:microsoft.com/office/officeart/2008/layout/HorizontalMultiLevelHierarchy"/>
    <dgm:cxn modelId="{B634615B-9D93-44FC-B57F-8764BE7D0C83}" type="presParOf" srcId="{00F0FF31-6BDF-42AB-9DF2-2B948502B565}" destId="{C0210157-246A-45FF-A62D-4E6F10B5FFF0}" srcOrd="0" destOrd="0" presId="urn:microsoft.com/office/officeart/2008/layout/HorizontalMultiLevelHierarchy"/>
    <dgm:cxn modelId="{BC6C7200-1C45-46F2-83B9-CACF07625019}" type="presParOf" srcId="{00F0FF31-6BDF-42AB-9DF2-2B948502B565}" destId="{EBA46EAE-CCA2-4C3A-AC5A-FD5AA9A121C9}" srcOrd="1" destOrd="0" presId="urn:microsoft.com/office/officeart/2008/layout/HorizontalMultiLevelHierarchy"/>
    <dgm:cxn modelId="{3A53E94B-2ADB-49B2-B609-0A53D9F0F77B}" type="presParOf" srcId="{485C4E33-06EE-482A-8786-491934A54FC9}" destId="{72E14E45-025C-40AC-BA4C-F0337496AACD}" srcOrd="4" destOrd="0" presId="urn:microsoft.com/office/officeart/2008/layout/HorizontalMultiLevelHierarchy"/>
    <dgm:cxn modelId="{1B8AA292-38C7-462E-8D90-2B9D661B642E}" type="presParOf" srcId="{72E14E45-025C-40AC-BA4C-F0337496AACD}" destId="{4F619596-FE38-4024-AD98-EEF6212908DD}" srcOrd="0" destOrd="0" presId="urn:microsoft.com/office/officeart/2008/layout/HorizontalMultiLevelHierarchy"/>
    <dgm:cxn modelId="{62FE55E8-BC9C-43E3-8E5C-244B3942661D}" type="presParOf" srcId="{485C4E33-06EE-482A-8786-491934A54FC9}" destId="{E576C938-5D84-403A-B3E5-F0D91FF52D42}" srcOrd="5" destOrd="0" presId="urn:microsoft.com/office/officeart/2008/layout/HorizontalMultiLevelHierarchy"/>
    <dgm:cxn modelId="{63588507-95AF-45F0-8DDE-A3A9A25B0263}" type="presParOf" srcId="{E576C938-5D84-403A-B3E5-F0D91FF52D42}" destId="{CEA8279F-FD26-4CAB-9403-91FAD2524613}" srcOrd="0" destOrd="0" presId="urn:microsoft.com/office/officeart/2008/layout/HorizontalMultiLevelHierarchy"/>
    <dgm:cxn modelId="{A9C2FB95-5FFC-457D-9312-E7456BB4DCF3}" type="presParOf" srcId="{E576C938-5D84-403A-B3E5-F0D91FF52D42}" destId="{73BADCCD-C3F9-4519-ABC8-5B43E33C0C22}" srcOrd="1" destOrd="0" presId="urn:microsoft.com/office/officeart/2008/layout/HorizontalMultiLevelHierarchy"/>
    <dgm:cxn modelId="{07A46D12-D37D-443F-90D8-13C1155708E2}" type="presParOf" srcId="{485C4E33-06EE-482A-8786-491934A54FC9}" destId="{8283342A-1193-4305-B43F-D3F467CF3409}" srcOrd="6" destOrd="0" presId="urn:microsoft.com/office/officeart/2008/layout/HorizontalMultiLevelHierarchy"/>
    <dgm:cxn modelId="{8F844F85-F491-4B94-B449-E922E6FFFC97}" type="presParOf" srcId="{8283342A-1193-4305-B43F-D3F467CF3409}" destId="{44F52CB4-C055-44D7-9756-9E71BA69BF0E}" srcOrd="0" destOrd="0" presId="urn:microsoft.com/office/officeart/2008/layout/HorizontalMultiLevelHierarchy"/>
    <dgm:cxn modelId="{189114D2-F1E4-4B4C-8DFC-5307E945BF6A}" type="presParOf" srcId="{485C4E33-06EE-482A-8786-491934A54FC9}" destId="{26065C16-5063-4CE0-8637-0F02DC0C8DB5}" srcOrd="7" destOrd="0" presId="urn:microsoft.com/office/officeart/2008/layout/HorizontalMultiLevelHierarchy"/>
    <dgm:cxn modelId="{26A861B8-6305-4156-8BEF-506929B88AC3}" type="presParOf" srcId="{26065C16-5063-4CE0-8637-0F02DC0C8DB5}" destId="{4FD15B02-5E44-4DD3-81E7-81A0C7F74BFD}" srcOrd="0" destOrd="0" presId="urn:microsoft.com/office/officeart/2008/layout/HorizontalMultiLevelHierarchy"/>
    <dgm:cxn modelId="{97F7E10D-7A01-4E13-B200-0FF971223875}" type="presParOf" srcId="{26065C16-5063-4CE0-8637-0F02DC0C8DB5}" destId="{9DEA3CB8-1666-4323-A542-0A25C8A03B51}" srcOrd="1" destOrd="0" presId="urn:microsoft.com/office/officeart/2008/layout/HorizontalMultiLevelHierarchy"/>
    <dgm:cxn modelId="{1349FC37-2F05-4BF0-BB6B-CDCBC9427DFB}" type="presParOf" srcId="{485C4E33-06EE-482A-8786-491934A54FC9}" destId="{B7285711-2097-4273-B3FB-8FE38BD046B8}" srcOrd="8" destOrd="0" presId="urn:microsoft.com/office/officeart/2008/layout/HorizontalMultiLevelHierarchy"/>
    <dgm:cxn modelId="{B45228DA-A9E4-457F-83ED-BB8631AAB13B}" type="presParOf" srcId="{B7285711-2097-4273-B3FB-8FE38BD046B8}" destId="{57500636-EF54-426B-BF28-0BF829BF5604}" srcOrd="0" destOrd="0" presId="urn:microsoft.com/office/officeart/2008/layout/HorizontalMultiLevelHierarchy"/>
    <dgm:cxn modelId="{F9B89D4B-62C9-468D-AC81-C7505F728A98}" type="presParOf" srcId="{485C4E33-06EE-482A-8786-491934A54FC9}" destId="{15F06BDA-5105-4B82-BEC9-4E6871E13898}" srcOrd="9" destOrd="0" presId="urn:microsoft.com/office/officeart/2008/layout/HorizontalMultiLevelHierarchy"/>
    <dgm:cxn modelId="{2FD35626-8C83-4569-AF6E-9C8256427F2B}" type="presParOf" srcId="{15F06BDA-5105-4B82-BEC9-4E6871E13898}" destId="{D72956A7-988E-4788-A0AE-9D31732AD02A}" srcOrd="0" destOrd="0" presId="urn:microsoft.com/office/officeart/2008/layout/HorizontalMultiLevelHierarchy"/>
    <dgm:cxn modelId="{45141171-DBCF-4A47-86A2-EBE875F98F7F}" type="presParOf" srcId="{15F06BDA-5105-4B82-BEC9-4E6871E13898}" destId="{C0ECD95D-61BB-4B5C-9044-B9B7649048B6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285711-2097-4273-B3FB-8FE38BD046B8}">
      <dsp:nvSpPr>
        <dsp:cNvPr id="0" name=""/>
        <dsp:cNvSpPr/>
      </dsp:nvSpPr>
      <dsp:spPr>
        <a:xfrm>
          <a:off x="1234432" y="1774514"/>
          <a:ext cx="387920" cy="14783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3960" y="0"/>
              </a:lnTo>
              <a:lnTo>
                <a:pt x="193960" y="1478357"/>
              </a:lnTo>
              <a:lnTo>
                <a:pt x="387920" y="14783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390182" y="2475482"/>
        <a:ext cx="76420" cy="76420"/>
      </dsp:txXfrm>
    </dsp:sp>
    <dsp:sp modelId="{8283342A-1193-4305-B43F-D3F467CF3409}">
      <dsp:nvSpPr>
        <dsp:cNvPr id="0" name=""/>
        <dsp:cNvSpPr/>
      </dsp:nvSpPr>
      <dsp:spPr>
        <a:xfrm>
          <a:off x="1234432" y="1774514"/>
          <a:ext cx="387920" cy="739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3960" y="0"/>
              </a:lnTo>
              <a:lnTo>
                <a:pt x="193960" y="739178"/>
              </a:lnTo>
              <a:lnTo>
                <a:pt x="387920" y="7391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407523" y="2123233"/>
        <a:ext cx="41739" cy="41739"/>
      </dsp:txXfrm>
    </dsp:sp>
    <dsp:sp modelId="{72E14E45-025C-40AC-BA4C-F0337496AACD}">
      <dsp:nvSpPr>
        <dsp:cNvPr id="0" name=""/>
        <dsp:cNvSpPr/>
      </dsp:nvSpPr>
      <dsp:spPr>
        <a:xfrm>
          <a:off x="1234432" y="1728794"/>
          <a:ext cx="4054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02737" y="45720"/>
              </a:lnTo>
              <a:lnTo>
                <a:pt x="202737" y="53756"/>
              </a:lnTo>
              <a:lnTo>
                <a:pt x="405474" y="53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427030" y="1764375"/>
        <a:ext cx="20277" cy="20277"/>
      </dsp:txXfrm>
    </dsp:sp>
    <dsp:sp modelId="{A9D02449-E9A2-45ED-86CA-D71CC63870EC}">
      <dsp:nvSpPr>
        <dsp:cNvPr id="0" name=""/>
        <dsp:cNvSpPr/>
      </dsp:nvSpPr>
      <dsp:spPr>
        <a:xfrm>
          <a:off x="1234432" y="1035335"/>
          <a:ext cx="387920" cy="739178"/>
        </a:xfrm>
        <a:custGeom>
          <a:avLst/>
          <a:gdLst/>
          <a:ahLst/>
          <a:cxnLst/>
          <a:rect l="0" t="0" r="0" b="0"/>
          <a:pathLst>
            <a:path>
              <a:moveTo>
                <a:pt x="0" y="739178"/>
              </a:moveTo>
              <a:lnTo>
                <a:pt x="193960" y="739178"/>
              </a:lnTo>
              <a:lnTo>
                <a:pt x="193960" y="0"/>
              </a:lnTo>
              <a:lnTo>
                <a:pt x="38792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407523" y="1384055"/>
        <a:ext cx="41739" cy="41739"/>
      </dsp:txXfrm>
    </dsp:sp>
    <dsp:sp modelId="{075F5ADA-CD2B-4E6D-BDA6-09E46874313B}">
      <dsp:nvSpPr>
        <dsp:cNvPr id="0" name=""/>
        <dsp:cNvSpPr/>
      </dsp:nvSpPr>
      <dsp:spPr>
        <a:xfrm>
          <a:off x="1234432" y="296156"/>
          <a:ext cx="387920" cy="1478357"/>
        </a:xfrm>
        <a:custGeom>
          <a:avLst/>
          <a:gdLst/>
          <a:ahLst/>
          <a:cxnLst/>
          <a:rect l="0" t="0" r="0" b="0"/>
          <a:pathLst>
            <a:path>
              <a:moveTo>
                <a:pt x="0" y="1478357"/>
              </a:moveTo>
              <a:lnTo>
                <a:pt x="193960" y="1478357"/>
              </a:lnTo>
              <a:lnTo>
                <a:pt x="193960" y="0"/>
              </a:lnTo>
              <a:lnTo>
                <a:pt x="38792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390182" y="997125"/>
        <a:ext cx="76420" cy="76420"/>
      </dsp:txXfrm>
    </dsp:sp>
    <dsp:sp modelId="{E3DFC4A0-CDB3-4075-847A-3E775E0C67F4}">
      <dsp:nvSpPr>
        <dsp:cNvPr id="0" name=""/>
        <dsp:cNvSpPr/>
      </dsp:nvSpPr>
      <dsp:spPr>
        <a:xfrm rot="16200000">
          <a:off x="-617404" y="1478842"/>
          <a:ext cx="3112331" cy="591342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Strategic framework</a:t>
          </a:r>
        </a:p>
      </dsp:txBody>
      <dsp:txXfrm>
        <a:off x="-617404" y="1478842"/>
        <a:ext cx="3112331" cy="591342"/>
      </dsp:txXfrm>
    </dsp:sp>
    <dsp:sp modelId="{7828FA44-626D-4B4B-8D8D-C72E0289D070}">
      <dsp:nvSpPr>
        <dsp:cNvPr id="0" name=""/>
        <dsp:cNvSpPr/>
      </dsp:nvSpPr>
      <dsp:spPr>
        <a:xfrm>
          <a:off x="1622353" y="485"/>
          <a:ext cx="3035423" cy="591342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Policy development and coordination</a:t>
          </a:r>
        </a:p>
      </dsp:txBody>
      <dsp:txXfrm>
        <a:off x="1622353" y="485"/>
        <a:ext cx="3035423" cy="591342"/>
      </dsp:txXfrm>
    </dsp:sp>
    <dsp:sp modelId="{C0210157-246A-45FF-A62D-4E6F10B5FFF0}">
      <dsp:nvSpPr>
        <dsp:cNvPr id="0" name=""/>
        <dsp:cNvSpPr/>
      </dsp:nvSpPr>
      <dsp:spPr>
        <a:xfrm>
          <a:off x="1622353" y="739663"/>
          <a:ext cx="3035423" cy="591342"/>
        </a:xfrm>
        <a:prstGeom prst="rect">
          <a:avLst/>
        </a:prstGeom>
        <a:solidFill>
          <a:srgbClr val="FFC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Public service and human resources management</a:t>
          </a:r>
        </a:p>
      </dsp:txBody>
      <dsp:txXfrm>
        <a:off x="1622353" y="739663"/>
        <a:ext cx="3035423" cy="591342"/>
      </dsp:txXfrm>
    </dsp:sp>
    <dsp:sp modelId="{CEA8279F-FD26-4CAB-9403-91FAD2524613}">
      <dsp:nvSpPr>
        <dsp:cNvPr id="0" name=""/>
        <dsp:cNvSpPr/>
      </dsp:nvSpPr>
      <dsp:spPr>
        <a:xfrm>
          <a:off x="1639906" y="1486878"/>
          <a:ext cx="3040737" cy="591342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Public financial management</a:t>
          </a:r>
        </a:p>
      </dsp:txBody>
      <dsp:txXfrm>
        <a:off x="1639906" y="1486878"/>
        <a:ext cx="3040737" cy="591342"/>
      </dsp:txXfrm>
    </dsp:sp>
    <dsp:sp modelId="{4FD15B02-5E44-4DD3-81E7-81A0C7F74BFD}">
      <dsp:nvSpPr>
        <dsp:cNvPr id="0" name=""/>
        <dsp:cNvSpPr/>
      </dsp:nvSpPr>
      <dsp:spPr>
        <a:xfrm>
          <a:off x="1622353" y="2218021"/>
          <a:ext cx="3046052" cy="591342"/>
        </a:xfrm>
        <a:prstGeom prst="rect">
          <a:avLst/>
        </a:prstGeom>
        <a:solidFill>
          <a:srgbClr val="FFCCCC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Accountability</a:t>
          </a:r>
        </a:p>
      </dsp:txBody>
      <dsp:txXfrm>
        <a:off x="1622353" y="2218021"/>
        <a:ext cx="3046052" cy="591342"/>
      </dsp:txXfrm>
    </dsp:sp>
    <dsp:sp modelId="{D72956A7-988E-4788-A0AE-9D31732AD02A}">
      <dsp:nvSpPr>
        <dsp:cNvPr id="0" name=""/>
        <dsp:cNvSpPr/>
      </dsp:nvSpPr>
      <dsp:spPr>
        <a:xfrm>
          <a:off x="1622353" y="2957199"/>
          <a:ext cx="3051366" cy="591342"/>
        </a:xfrm>
        <a:prstGeom prst="rect">
          <a:avLst/>
        </a:prstGeom>
        <a:solidFill>
          <a:srgbClr val="3E6FD2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Service delivery</a:t>
          </a:r>
        </a:p>
      </dsp:txBody>
      <dsp:txXfrm>
        <a:off x="1622353" y="2957199"/>
        <a:ext cx="3051366" cy="5913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6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815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6" y="9263815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6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138" y="731838"/>
            <a:ext cx="65024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632687"/>
            <a:ext cx="5335893" cy="438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815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6" y="9263815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4138" y="731838"/>
            <a:ext cx="6502400" cy="36576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29459" indent="-28056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22244" indent="-224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571141" indent="-224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20040" indent="-224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468937" indent="-224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17835" indent="-224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366734" indent="-224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15631" indent="-224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897849" eaLnBrk="1" hangingPunct="1">
              <a:spcBef>
                <a:spcPct val="0"/>
              </a:spcBef>
              <a:defRPr/>
            </a:pPr>
            <a:fld id="{C51DEE94-B286-4FE2-9B59-46745A39F6AC}" type="slidenum">
              <a:rPr lang="en-GB" altLang="en-US">
                <a:solidFill>
                  <a:srgbClr val="000000"/>
                </a:solidFill>
              </a:rPr>
              <a:pPr defTabSz="897849" eaLnBrk="1" hangingPunct="1">
                <a:spcBef>
                  <a:spcPct val="0"/>
                </a:spcBef>
                <a:defRPr/>
              </a:pPr>
              <a:t>2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063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38579" indent="-338579">
              <a:spcAft>
                <a:spcPts val="592"/>
              </a:spcAft>
              <a:buFontTx/>
              <a:buChar char="•"/>
            </a:pPr>
            <a:r>
              <a:rPr lang="en-GB" altLang="en-US" b="1" dirty="0">
                <a:solidFill>
                  <a:srgbClr val="000000"/>
                </a:solidFill>
                <a:ea typeface="ＭＳ Ｐゴシック" pitchFamily="34" charset="-128"/>
              </a:rPr>
              <a:t>Poor administrative capacity </a:t>
            </a:r>
            <a:r>
              <a:rPr lang="en-GB" altLang="en-US" dirty="0">
                <a:solidFill>
                  <a:srgbClr val="000000"/>
                </a:solidFill>
                <a:ea typeface="ＭＳ Ｐゴシック" pitchFamily="34" charset="-128"/>
              </a:rPr>
              <a:t>despite substantial support to civil service laws and training</a:t>
            </a:r>
            <a:endParaRPr lang="en-GB" altLang="en-US" b="1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marL="338579" indent="-338579">
              <a:spcAft>
                <a:spcPts val="592"/>
              </a:spcAft>
              <a:buFontTx/>
              <a:buChar char="•"/>
            </a:pPr>
            <a:r>
              <a:rPr lang="en-GB" altLang="en-US" b="1" dirty="0">
                <a:solidFill>
                  <a:srgbClr val="000000"/>
                </a:solidFill>
                <a:ea typeface="ＭＳ Ｐゴシック" pitchFamily="34" charset="-128"/>
              </a:rPr>
              <a:t>Poor implementation </a:t>
            </a:r>
            <a:r>
              <a:rPr lang="en-GB" altLang="en-US" dirty="0">
                <a:solidFill>
                  <a:srgbClr val="000000"/>
                </a:solidFill>
                <a:ea typeface="ＭＳ Ｐゴシック" pitchFamily="34" charset="-128"/>
              </a:rPr>
              <a:t>of adopted laws and policies despite substantial TA/twinning project support for acquis alignment, legislative development and development of sector strategies</a:t>
            </a:r>
          </a:p>
          <a:p>
            <a:pPr marL="338579" indent="-338579">
              <a:spcAft>
                <a:spcPts val="592"/>
              </a:spcAft>
              <a:buFontTx/>
              <a:buChar char="•"/>
            </a:pPr>
            <a:r>
              <a:rPr lang="en-GB" altLang="en-US" b="1" dirty="0">
                <a:solidFill>
                  <a:srgbClr val="000000"/>
                </a:solidFill>
                <a:ea typeface="ＭＳ Ｐゴシック" pitchFamily="34" charset="-128"/>
              </a:rPr>
              <a:t>European Court of Auditors'</a:t>
            </a:r>
            <a:r>
              <a:rPr lang="en-GB" altLang="en-US" dirty="0">
                <a:solidFill>
                  <a:srgbClr val="000000"/>
                </a:solidFill>
                <a:ea typeface="ＭＳ Ｐゴシック" pitchFamily="34" charset="-128"/>
              </a:rPr>
              <a:t> recommendations</a:t>
            </a:r>
            <a:endParaRPr lang="en-GB" altLang="en-US" b="1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marL="338579" indent="-338579">
              <a:spcAft>
                <a:spcPts val="592"/>
              </a:spcAft>
              <a:buFontTx/>
              <a:buChar char="•"/>
            </a:pPr>
            <a:r>
              <a:rPr lang="en-GB" altLang="en-US" b="1" dirty="0">
                <a:solidFill>
                  <a:srgbClr val="000000"/>
                </a:solidFill>
                <a:ea typeface="ＭＳ Ｐゴシック" pitchFamily="34" charset="-128"/>
              </a:rPr>
              <a:t>Lack of understanding of the 'bigger picture' </a:t>
            </a:r>
            <a:r>
              <a:rPr lang="en-GB" altLang="en-US" dirty="0">
                <a:solidFill>
                  <a:srgbClr val="000000"/>
                </a:solidFill>
                <a:ea typeface="ＭＳ Ｐゴシック" pitchFamily="34" charset="-128"/>
              </a:rPr>
              <a:t>(governments, donors)</a:t>
            </a:r>
            <a:endParaRPr lang="en-GB" altLang="en-US" b="1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marL="338579" indent="-338579">
              <a:spcAft>
                <a:spcPts val="592"/>
              </a:spcAft>
              <a:buFontTx/>
              <a:buChar char="•"/>
            </a:pPr>
            <a:r>
              <a:rPr lang="en-GB" altLang="en-US" dirty="0">
                <a:solidFill>
                  <a:srgbClr val="000000"/>
                </a:solidFill>
                <a:ea typeface="ＭＳ Ｐゴシック" pitchFamily="34" charset="-128"/>
              </a:rPr>
              <a:t>PAR efforts not systematically ensured at </a:t>
            </a:r>
            <a:r>
              <a:rPr lang="en-GB" altLang="en-US" b="1" dirty="0">
                <a:solidFill>
                  <a:srgbClr val="000000"/>
                </a:solidFill>
                <a:ea typeface="ＭＳ Ｐゴシック" pitchFamily="34" charset="-128"/>
              </a:rPr>
              <a:t>sector level</a:t>
            </a:r>
          </a:p>
          <a:p>
            <a:pPr marL="338579" indent="-338579">
              <a:spcAft>
                <a:spcPts val="592"/>
              </a:spcAft>
              <a:buFontTx/>
              <a:buChar char="•"/>
            </a:pPr>
            <a:r>
              <a:rPr lang="en-GB" altLang="en-US" b="1" dirty="0">
                <a:solidFill>
                  <a:srgbClr val="000000"/>
                </a:solidFill>
                <a:ea typeface="ＭＳ Ｐゴシック" pitchFamily="34" charset="-128"/>
              </a:rPr>
              <a:t>Economic crisis</a:t>
            </a:r>
            <a:r>
              <a:rPr lang="en-GB" altLang="en-US" dirty="0">
                <a:solidFill>
                  <a:srgbClr val="000000"/>
                </a:solidFill>
                <a:ea typeface="ＭＳ Ｐゴシック" pitchFamily="34" charset="-128"/>
              </a:rPr>
              <a:t>: Strong link between quality of public administration and economic development</a:t>
            </a:r>
          </a:p>
          <a:p>
            <a:pPr marL="338579" indent="-338579">
              <a:spcAft>
                <a:spcPts val="592"/>
              </a:spcAft>
              <a:buFontTx/>
              <a:buChar char="•"/>
            </a:pPr>
            <a:r>
              <a:rPr lang="en-GB" altLang="en-US" b="1" dirty="0">
                <a:solidFill>
                  <a:srgbClr val="000000"/>
                </a:solidFill>
                <a:ea typeface="ＭＳ Ｐゴシック" pitchFamily="34" charset="-128"/>
              </a:rPr>
              <a:t>Better regulation agenda </a:t>
            </a:r>
            <a:r>
              <a:rPr lang="en-GB" altLang="en-US" dirty="0">
                <a:solidFill>
                  <a:srgbClr val="000000"/>
                </a:solidFill>
                <a:ea typeface="ＭＳ Ｐゴシック" pitchFamily="34" charset="-128"/>
              </a:rPr>
              <a:t>at the EU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9DCAA-BDFD-3847-9D58-D2C4922DC09E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66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850795" indent="-3739457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0561" indent="-2281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96785" indent="-2281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3011" indent="-2281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09235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65459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1684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77909" indent="-228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8DE7A7F-9276-4D87-8EF8-3DCC830D1B14}" type="slidenum">
              <a:rPr lang="en-GB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4138" y="731838"/>
            <a:ext cx="6502400" cy="3657600"/>
          </a:xfr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157700" indent="-3671041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17443" indent="-222866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66291" indent="-222866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13579" indent="-222866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62427" indent="-2228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1275" indent="-2228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60121" indent="-2228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08968" indent="-2228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897849">
              <a:spcBef>
                <a:spcPct val="0"/>
              </a:spcBef>
              <a:defRPr/>
            </a:pPr>
            <a:fld id="{03D040E2-258E-4D9D-8CC0-9AA9B96A6A30}" type="slidenum">
              <a:rPr lang="en-GB" altLang="en-US">
                <a:solidFill>
                  <a:srgbClr val="000000"/>
                </a:solidFill>
              </a:rPr>
              <a:pPr defTabSz="897849">
                <a:spcBef>
                  <a:spcPct val="0"/>
                </a:spcBef>
                <a:defRPr/>
              </a:pPr>
              <a:t>15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789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12192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8001" y="309600"/>
            <a:ext cx="2112433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19936" y="1700808"/>
            <a:ext cx="6048672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3392" y="3933056"/>
            <a:ext cx="4992555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1900" y="1123950"/>
            <a:ext cx="2745317" cy="4897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1123950"/>
            <a:ext cx="8039100" cy="48974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981075"/>
            <a:ext cx="12240684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6851" y="258764"/>
            <a:ext cx="1915583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5689600" y="6659563"/>
            <a:ext cx="814917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27651" y="2565401"/>
            <a:ext cx="6720416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14917" y="3716339"/>
            <a:ext cx="11377083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charset="0"/>
              </a:defRPr>
            </a:lvl1pPr>
          </a:lstStyle>
          <a:p>
            <a:fld id="{817CB0CF-F534-7249-86FD-006CE6C48A36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802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825D48-7109-224D-A771-2DA6CDF6F0A3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018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8F6D61-0B7E-3E49-A6AE-EF971BF462CD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54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492376"/>
            <a:ext cx="53848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492376"/>
            <a:ext cx="53848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0B47BB-3264-BF45-B5D5-4190A0F06F5B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37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38910C-A3BE-914F-A3A3-A2AB3EB4E91D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424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390C2-F99D-9744-87A5-20179C3E02C4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0699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9AF749-F10D-AD47-9313-240879F16D7E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0982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7B537B-894E-F348-B4F0-BA647CE0263B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65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9352" y="6145213"/>
            <a:ext cx="2990849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980729"/>
            <a:ext cx="109728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769351" y="116632"/>
            <a:ext cx="28448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37126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23392" y="6297439"/>
            <a:ext cx="28448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‹N°›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2276872"/>
            <a:ext cx="109728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77DB3E-C450-E24E-B012-CDDAE3702E9B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8924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419B18-A92C-AE42-9D93-1526D84FD70B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459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20152" y="1339850"/>
            <a:ext cx="2762249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7051" y="1339850"/>
            <a:ext cx="8089900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462306-0E9B-DC47-96EA-FC086F0FECC9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686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25538"/>
            <a:ext cx="12192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fr-FR" sz="1800" b="0">
              <a:solidFill>
                <a:srgbClr val="FFFFFF"/>
              </a:solidFill>
              <a:ea typeface="+mn-ea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218" y="323850"/>
            <a:ext cx="242358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3933056"/>
            <a:ext cx="4992555" cy="1872208"/>
          </a:xfrm>
        </p:spPr>
        <p:txBody>
          <a:bodyPr/>
          <a:lstStyle>
            <a:lvl1pPr marL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092825"/>
            <a:ext cx="28448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092825"/>
            <a:ext cx="38608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092825"/>
            <a:ext cx="28448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700A540-2859-4840-A4B1-DBC37AF21D73}" type="slidenum">
              <a:rPr lang="en-GB" altLang="fr-FR">
                <a:solidFill>
                  <a:srgbClr val="FFFFFF"/>
                </a:solidFill>
              </a:rPr>
              <a:pPr>
                <a:defRPr/>
              </a:pPr>
              <a:t>‹N°›</a:t>
            </a:fld>
            <a:endParaRPr lang="en-GB" alt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540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"/>
            <a:ext cx="12192000" cy="989013"/>
          </a:xfrm>
          <a:prstGeom prst="rect">
            <a:avLst/>
          </a:prstGeom>
          <a:solidFill>
            <a:srgbClr val="09064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918" y="306388"/>
            <a:ext cx="2161116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2636912"/>
            <a:ext cx="109728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092825"/>
            <a:ext cx="28448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092825"/>
            <a:ext cx="38608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0928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99B80-E32D-4B7B-B606-5F4E2E5D7DD5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462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387600"/>
            <a:ext cx="53848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387600"/>
            <a:ext cx="53848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417" y="1123951"/>
            <a:ext cx="10972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387600"/>
            <a:ext cx="109728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/>
              <a:t>Et dolor fragum</a:t>
            </a:r>
            <a:endParaRPr lang="en-GB" dirty="0"/>
          </a:p>
          <a:p>
            <a:pPr lvl="1"/>
            <a:r>
              <a:rPr lang="en-GB" dirty="0"/>
              <a:t>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  <a:p>
            <a:pPr lvl="2"/>
            <a:r>
              <a:rPr lang="en-GB" dirty="0"/>
              <a:t>- 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051" y="1339850"/>
            <a:ext cx="10972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492376"/>
            <a:ext cx="109728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3AAF0A8-6747-5443-8460-408122A3B0E5}" type="slidenum">
              <a:rPr lang="en-GB"/>
              <a:pPr/>
              <a:t>‹N°›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12192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83251" y="6659564"/>
            <a:ext cx="814916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276851" y="258764"/>
            <a:ext cx="191558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412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7" r:id="rId12"/>
    <p:sldLayoutId id="2147483768" r:id="rId13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-128"/>
          <a:cs typeface="ＭＳ Ｐゴシック" charset="-128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-128"/>
          <a:cs typeface="ＭＳ Ｐゴシック" charset="-128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ecd.org/officialdocuments/publicdisplaydocumentpdf/?cote=GOV/SIGMA(2018)3&amp;docLanguage=En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NEAR-PAR@ec.europa.e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gmaweb.org/publications/monitoring-reports.htm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404" y="1988840"/>
            <a:ext cx="10729192" cy="1872207"/>
          </a:xfrm>
        </p:spPr>
        <p:txBody>
          <a:bodyPr/>
          <a:lstStyle/>
          <a:p>
            <a:pPr algn="ctr"/>
            <a:r>
              <a:rPr lang="en-GB" sz="3200" dirty="0"/>
              <a:t>Mainstreaming public administration reform (PAR) requirements in twinning projects </a:t>
            </a:r>
            <a:br>
              <a:rPr lang="en-GB" sz="3200" dirty="0"/>
            </a:br>
            <a:endParaRPr lang="en-GB" sz="2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68" y="3933056"/>
            <a:ext cx="4896544" cy="1080119"/>
          </a:xfrm>
        </p:spPr>
        <p:txBody>
          <a:bodyPr/>
          <a:lstStyle/>
          <a:p>
            <a:r>
              <a:rPr lang="en-US" sz="1800" b="0" dirty="0">
                <a:solidFill>
                  <a:srgbClr val="FFD624"/>
                </a:solidFill>
              </a:rPr>
              <a:t>9th Joint Training for RTAs with assignments in IPA and ENI regions </a:t>
            </a:r>
          </a:p>
          <a:p>
            <a:r>
              <a:rPr lang="en-US" sz="1800" b="0" dirty="0">
                <a:solidFill>
                  <a:srgbClr val="FFD624"/>
                </a:solidFill>
              </a:rPr>
              <a:t>2-3 July 2019, Brussels 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 bwMode="auto">
          <a:xfrm>
            <a:off x="1905000" y="5373216"/>
            <a:ext cx="83820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228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Clr>
                <a:srgbClr val="0F5494"/>
              </a:buClr>
              <a:buSzPct val="120000"/>
            </a:pPr>
            <a:r>
              <a:rPr lang="en-GB" sz="1400" b="0" kern="0" dirty="0"/>
              <a:t>Ritva Heikkinen</a:t>
            </a:r>
          </a:p>
          <a:p>
            <a:pPr algn="ctr">
              <a:buClr>
                <a:srgbClr val="0F5494"/>
              </a:buClr>
              <a:buSzPct val="120000"/>
            </a:pPr>
            <a:r>
              <a:rPr lang="en-GB" sz="1400" b="0" i="1" kern="0" dirty="0"/>
              <a:t>DG NEAR – Unit A3</a:t>
            </a:r>
          </a:p>
          <a:p>
            <a:pPr algn="ctr">
              <a:buClr>
                <a:srgbClr val="0F5494"/>
              </a:buClr>
              <a:buSzPct val="120000"/>
            </a:pPr>
            <a:r>
              <a:rPr lang="en-GB" sz="1400" b="0" i="1" kern="0" dirty="0"/>
              <a:t>Centre of Thematic Expertise on Public Administration Reform</a:t>
            </a:r>
          </a:p>
          <a:p>
            <a:pPr algn="ctr">
              <a:buClr>
                <a:srgbClr val="0F5494"/>
              </a:buClr>
              <a:buSzPct val="120000"/>
            </a:pPr>
            <a:r>
              <a:rPr lang="en-GB" sz="1400" b="0" i="1" kern="0" dirty="0"/>
              <a:t>European Commission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99202"/>
              </p:ext>
            </p:extLst>
          </p:nvPr>
        </p:nvGraphicFramePr>
        <p:xfrm>
          <a:off x="335360" y="1002313"/>
          <a:ext cx="11521280" cy="5686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1956943473"/>
                    </a:ext>
                  </a:extLst>
                </a:gridCol>
                <a:gridCol w="1634525">
                  <a:extLst>
                    <a:ext uri="{9D8B030D-6E8A-4147-A177-3AD203B41FA5}">
                      <a16:colId xmlns:a16="http://schemas.microsoft.com/office/drawing/2014/main" val="939988651"/>
                    </a:ext>
                  </a:extLst>
                </a:gridCol>
                <a:gridCol w="1749851">
                  <a:extLst>
                    <a:ext uri="{9D8B030D-6E8A-4147-A177-3AD203B41FA5}">
                      <a16:colId xmlns:a16="http://schemas.microsoft.com/office/drawing/2014/main" val="2234299269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84287744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983093218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491886342"/>
                    </a:ext>
                  </a:extLst>
                </a:gridCol>
              </a:tblGrid>
              <a:tr h="582882">
                <a:tc>
                  <a:txBody>
                    <a:bodyPr/>
                    <a:lstStyle/>
                    <a:p>
                      <a:r>
                        <a:rPr lang="en-IE" sz="1400" dirty="0"/>
                        <a:t>Policy development and coordination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/>
                        <a:t>Public service and HRM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/>
                        <a:t>Accountability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/>
                        <a:t>Service</a:t>
                      </a:r>
                      <a:r>
                        <a:rPr lang="en-IE" sz="1400" baseline="0" dirty="0"/>
                        <a:t> delivery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/>
                        <a:t>Public financial management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/>
                        <a:t>Strategic framework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1401268"/>
                  </a:ext>
                </a:extLst>
              </a:tr>
              <a:tr h="933215"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Harmonised strategic planning</a:t>
                      </a:r>
                      <a:r>
                        <a:rPr lang="en-IE" sz="1400" baseline="0" dirty="0">
                          <a:solidFill>
                            <a:schemeClr val="tx1"/>
                          </a:solidFill>
                        </a:rPr>
                        <a:t>, including for sector strategies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Merit-based recruitment and dismissals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Rationality of administration (ministry/agency</a:t>
                      </a:r>
                      <a:r>
                        <a:rPr lang="en-IE" sz="1400" baseline="0" dirty="0">
                          <a:solidFill>
                            <a:schemeClr val="tx1"/>
                          </a:solidFill>
                        </a:rPr>
                        <a:t> relationship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Legislation/</a:t>
                      </a:r>
                      <a:r>
                        <a:rPr lang="en-IE" sz="1400" baseline="0" dirty="0">
                          <a:solidFill>
                            <a:schemeClr val="tx1"/>
                          </a:solidFill>
                        </a:rPr>
                        <a:t> standards for administrative procedures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Revenue administration; budget management and transparency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Sequenced PAR/PFM</a:t>
                      </a:r>
                      <a:r>
                        <a:rPr lang="en-IE" sz="1400" baseline="0" dirty="0">
                          <a:solidFill>
                            <a:schemeClr val="tx1"/>
                          </a:solidFill>
                        </a:rPr>
                        <a:t> strategies and costed action plans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615310"/>
                  </a:ext>
                </a:extLst>
              </a:tr>
              <a:tr h="722489"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Monitoring/</a:t>
                      </a:r>
                      <a:r>
                        <a:rPr lang="en-IE" sz="1400" baseline="0" dirty="0">
                          <a:solidFill>
                            <a:schemeClr val="tx1"/>
                          </a:solidFill>
                        </a:rPr>
                        <a:t>reporting on (sector) strategy implementation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Fair and transparency salary system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Citizens’ right to good administration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Citizen oriented public services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Internal control/internal audit development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Monitoring/ reporting on implementation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337166"/>
                  </a:ext>
                </a:extLst>
              </a:tr>
              <a:tr h="933215"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Transparency</a:t>
                      </a:r>
                      <a:r>
                        <a:rPr lang="en-IE" sz="1400" baseline="0" dirty="0">
                          <a:solidFill>
                            <a:schemeClr val="tx1"/>
                          </a:solidFill>
                        </a:rPr>
                        <a:t> of government decision-making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Professional development of civil servants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Citizens’ right to access information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Enablers</a:t>
                      </a:r>
                      <a:r>
                        <a:rPr lang="en-IE" sz="1400" baseline="0" dirty="0">
                          <a:solidFill>
                            <a:schemeClr val="tx1"/>
                          </a:solidFill>
                        </a:rPr>
                        <a:t> for public service provision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Rules, standards and coordination of public procurement/ remedies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Financial sustainability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080406"/>
                  </a:ext>
                </a:extLst>
              </a:tr>
              <a:tr h="950717"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Inclusive</a:t>
                      </a:r>
                      <a:r>
                        <a:rPr lang="en-IE" sz="1400" baseline="0" dirty="0">
                          <a:solidFill>
                            <a:schemeClr val="tx1"/>
                          </a:solidFill>
                        </a:rPr>
                        <a:t> and e</a:t>
                      </a:r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vidence-based policy and legislative development (“Better regulation”)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Integrit</a:t>
                      </a:r>
                      <a:r>
                        <a:rPr lang="en-IE" sz="1400" baseline="0" dirty="0">
                          <a:solidFill>
                            <a:schemeClr val="tx1"/>
                          </a:solidFill>
                        </a:rPr>
                        <a:t>y of civil servants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Citizens’ right to administrative justice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Independence and functioni</a:t>
                      </a:r>
                      <a:r>
                        <a:rPr lang="en-IE" sz="1400" baseline="0" dirty="0">
                          <a:solidFill>
                            <a:schemeClr val="tx1"/>
                          </a:solidFill>
                        </a:rPr>
                        <a:t>ng of Supreme Audit Institutions (SAI)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Management and coordination structures for PAR implementation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35458"/>
                  </a:ext>
                </a:extLst>
              </a:tr>
              <a:tr h="800589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Delegation of decision-making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dirty="0">
                          <a:solidFill>
                            <a:schemeClr val="tx1"/>
                          </a:solidFill>
                        </a:rPr>
                        <a:t>Citizens’ right</a:t>
                      </a:r>
                      <a:r>
                        <a:rPr lang="en-IE" sz="1400" baseline="0" dirty="0">
                          <a:solidFill>
                            <a:schemeClr val="tx1"/>
                          </a:solidFill>
                        </a:rPr>
                        <a:t> to seek compensation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0183166"/>
                  </a:ext>
                </a:extLst>
              </a:tr>
              <a:tr h="511763">
                <a:tc>
                  <a:txBody>
                    <a:bodyPr/>
                    <a:lstStyle/>
                    <a:p>
                      <a:r>
                        <a:rPr lang="en-IE" sz="1400" b="0" dirty="0">
                          <a:solidFill>
                            <a:srgbClr val="00B050"/>
                          </a:solidFill>
                        </a:rPr>
                        <a:t>Centre of Government (PMO, </a:t>
                      </a:r>
                      <a:r>
                        <a:rPr lang="en-IE" sz="1400" b="0" dirty="0" err="1">
                          <a:solidFill>
                            <a:srgbClr val="00B050"/>
                          </a:solidFill>
                        </a:rPr>
                        <a:t>SecGen</a:t>
                      </a:r>
                      <a:r>
                        <a:rPr lang="en-IE" sz="1400" b="0" dirty="0">
                          <a:solidFill>
                            <a:srgbClr val="00B050"/>
                          </a:solidFill>
                        </a:rPr>
                        <a:t>, MEI, </a:t>
                      </a:r>
                      <a:r>
                        <a:rPr lang="en-IE" sz="1400" b="0" dirty="0" err="1">
                          <a:solidFill>
                            <a:srgbClr val="00B050"/>
                          </a:solidFill>
                        </a:rPr>
                        <a:t>MoF</a:t>
                      </a:r>
                      <a:r>
                        <a:rPr lang="en-IE" sz="1400" b="0" dirty="0">
                          <a:solidFill>
                            <a:srgbClr val="00B050"/>
                          </a:solidFill>
                        </a:rPr>
                        <a:t>), etc.</a:t>
                      </a:r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b="0" dirty="0" err="1">
                          <a:solidFill>
                            <a:srgbClr val="00B050"/>
                          </a:solidFill>
                        </a:rPr>
                        <a:t>MoPA</a:t>
                      </a:r>
                      <a:r>
                        <a:rPr lang="en-IE" sz="1400" b="0" dirty="0">
                          <a:solidFill>
                            <a:srgbClr val="00B050"/>
                          </a:solidFill>
                        </a:rPr>
                        <a:t>, Civil</a:t>
                      </a:r>
                      <a:r>
                        <a:rPr lang="en-IE" sz="1400" b="0" baseline="0" dirty="0">
                          <a:solidFill>
                            <a:srgbClr val="00B050"/>
                          </a:solidFill>
                        </a:rPr>
                        <a:t> service agency</a:t>
                      </a:r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b="0" dirty="0" err="1">
                          <a:solidFill>
                            <a:srgbClr val="00B050"/>
                          </a:solidFill>
                        </a:rPr>
                        <a:t>Indpendent</a:t>
                      </a:r>
                      <a:r>
                        <a:rPr lang="en-IE" sz="1400" b="0" dirty="0">
                          <a:solidFill>
                            <a:srgbClr val="00B050"/>
                          </a:solidFill>
                        </a:rPr>
                        <a:t> institutions, </a:t>
                      </a:r>
                      <a:r>
                        <a:rPr lang="en-IE" sz="1400" b="0" dirty="0" err="1">
                          <a:solidFill>
                            <a:srgbClr val="00B050"/>
                          </a:solidFill>
                        </a:rPr>
                        <a:t>MoPA</a:t>
                      </a:r>
                      <a:r>
                        <a:rPr lang="en-IE" sz="1400" b="0" dirty="0">
                          <a:solidFill>
                            <a:srgbClr val="00B050"/>
                          </a:solidFill>
                        </a:rPr>
                        <a:t>, </a:t>
                      </a:r>
                      <a:r>
                        <a:rPr lang="en-IE" sz="1400" b="0" dirty="0" err="1">
                          <a:solidFill>
                            <a:srgbClr val="00B050"/>
                          </a:solidFill>
                        </a:rPr>
                        <a:t>MoJ</a:t>
                      </a:r>
                      <a:r>
                        <a:rPr lang="en-IE" sz="1400" b="0" dirty="0">
                          <a:solidFill>
                            <a:srgbClr val="00B050"/>
                          </a:solidFill>
                        </a:rPr>
                        <a:t>, etc.</a:t>
                      </a:r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b="0" dirty="0" err="1">
                          <a:solidFill>
                            <a:srgbClr val="00B050"/>
                          </a:solidFill>
                        </a:rPr>
                        <a:t>MoPA</a:t>
                      </a:r>
                      <a:r>
                        <a:rPr lang="en-IE" sz="1400" b="0" dirty="0">
                          <a:solidFill>
                            <a:srgbClr val="00B050"/>
                          </a:solidFill>
                        </a:rPr>
                        <a:t>, E-Gov</a:t>
                      </a:r>
                      <a:r>
                        <a:rPr lang="en-IE" sz="1400" b="0" baseline="0" dirty="0">
                          <a:solidFill>
                            <a:srgbClr val="00B050"/>
                          </a:solidFill>
                        </a:rPr>
                        <a:t> agency, </a:t>
                      </a:r>
                      <a:r>
                        <a:rPr lang="en-IE" sz="1400" b="0" baseline="0" dirty="0" err="1">
                          <a:solidFill>
                            <a:srgbClr val="00B050"/>
                          </a:solidFill>
                        </a:rPr>
                        <a:t>MoE</a:t>
                      </a:r>
                      <a:r>
                        <a:rPr lang="en-IE" sz="1400" b="0" baseline="0" dirty="0">
                          <a:solidFill>
                            <a:srgbClr val="00B050"/>
                          </a:solidFill>
                        </a:rPr>
                        <a:t>, etc.</a:t>
                      </a:r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b="0" dirty="0" err="1">
                          <a:solidFill>
                            <a:srgbClr val="00B050"/>
                          </a:solidFill>
                        </a:rPr>
                        <a:t>MoF</a:t>
                      </a:r>
                      <a:r>
                        <a:rPr lang="en-IE" sz="1400" b="0" dirty="0">
                          <a:solidFill>
                            <a:srgbClr val="00B050"/>
                          </a:solidFill>
                        </a:rPr>
                        <a:t>/SAI/Public</a:t>
                      </a:r>
                      <a:r>
                        <a:rPr lang="en-IE" sz="1400" b="0" baseline="0" dirty="0">
                          <a:solidFill>
                            <a:srgbClr val="00B050"/>
                          </a:solidFill>
                        </a:rPr>
                        <a:t> procurement office, etc.</a:t>
                      </a:r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400" b="0" dirty="0">
                          <a:solidFill>
                            <a:srgbClr val="00B050"/>
                          </a:solidFill>
                        </a:rPr>
                        <a:t>All</a:t>
                      </a:r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1205127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19334" y="116632"/>
            <a:ext cx="5400601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2. DG NEAR approach to PAR</a:t>
            </a:r>
            <a:endParaRPr lang="en-GB" sz="2400" kern="0" dirty="0">
              <a:solidFill>
                <a:srgbClr val="00B05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E0F873-790C-4A95-9743-309AE75A9FC3}"/>
              </a:ext>
            </a:extLst>
          </p:cNvPr>
          <p:cNvSpPr txBox="1">
            <a:spLocks/>
          </p:cNvSpPr>
          <p:nvPr/>
        </p:nvSpPr>
        <p:spPr bwMode="auto">
          <a:xfrm>
            <a:off x="7824192" y="135610"/>
            <a:ext cx="4680522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Key PAR requirements </a:t>
            </a:r>
            <a:r>
              <a:rPr lang="en-GB" sz="2400" kern="0" dirty="0">
                <a:solidFill>
                  <a:srgbClr val="00B050"/>
                </a:solidFill>
              </a:rPr>
              <a:t>Partner institutions</a:t>
            </a:r>
          </a:p>
        </p:txBody>
      </p:sp>
    </p:spTree>
    <p:extLst>
      <p:ext uri="{BB962C8B-B14F-4D97-AF65-F5344CB8AC3E}">
        <p14:creationId xmlns:p14="http://schemas.microsoft.com/office/powerpoint/2010/main" val="348576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95158E9-4E05-45EC-8D94-AB81C6D8A241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479376" y="1628800"/>
            <a:ext cx="489654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IE" sz="1800" i="0" dirty="0">
                <a:solidFill>
                  <a:schemeClr val="tx1"/>
                </a:solidFill>
              </a:rPr>
              <a:t>PAR aims to create </a:t>
            </a:r>
            <a:r>
              <a:rPr lang="en-IE" sz="1800" b="1" i="0" dirty="0">
                <a:solidFill>
                  <a:schemeClr val="tx1"/>
                </a:solidFill>
              </a:rPr>
              <a:t>‘one administration’ </a:t>
            </a:r>
            <a:r>
              <a:rPr lang="en-IE" sz="1800" i="0" dirty="0">
                <a:solidFill>
                  <a:schemeClr val="tx1"/>
                </a:solidFill>
              </a:rPr>
              <a:t>through legislation, procedures, methodologies in different PAR core areas.</a:t>
            </a:r>
          </a:p>
          <a:p>
            <a:pPr marL="0" indent="0">
              <a:buNone/>
            </a:pPr>
            <a:endParaRPr lang="en-IE" sz="1800" i="0" dirty="0">
              <a:solidFill>
                <a:schemeClr val="tx1"/>
              </a:solidFill>
            </a:endParaRPr>
          </a:p>
          <a:p>
            <a:r>
              <a:rPr lang="en-IE" sz="1800" b="1" i="0" dirty="0">
                <a:solidFill>
                  <a:schemeClr val="tx1"/>
                </a:solidFill>
              </a:rPr>
              <a:t>Coordinating institutions </a:t>
            </a:r>
            <a:r>
              <a:rPr lang="en-IE" sz="1800" i="0" dirty="0">
                <a:solidFill>
                  <a:schemeClr val="tx1"/>
                </a:solidFill>
              </a:rPr>
              <a:t>are in charge of developing legislation and methodological guidance and quality control.</a:t>
            </a:r>
          </a:p>
          <a:p>
            <a:endParaRPr lang="en-IE" sz="1800" i="0" dirty="0">
              <a:solidFill>
                <a:schemeClr val="tx1"/>
              </a:solidFill>
            </a:endParaRPr>
          </a:p>
          <a:p>
            <a:r>
              <a:rPr lang="en-IE" sz="1800" b="1" i="0" dirty="0">
                <a:solidFill>
                  <a:schemeClr val="tx1"/>
                </a:solidFill>
              </a:rPr>
              <a:t>Line institutions </a:t>
            </a:r>
            <a:r>
              <a:rPr lang="en-IE" sz="1800" i="0" dirty="0">
                <a:solidFill>
                  <a:schemeClr val="tx1"/>
                </a:solidFill>
              </a:rPr>
              <a:t>are expected to implement the new PAR rules and procedures in a same way.</a:t>
            </a:r>
          </a:p>
          <a:p>
            <a:endParaRPr lang="en-IE" sz="1800" i="0" dirty="0">
              <a:solidFill>
                <a:schemeClr val="tx1"/>
              </a:solidFill>
            </a:endParaRPr>
          </a:p>
          <a:p>
            <a:endParaRPr lang="en-IE" sz="1800" i="0" dirty="0">
              <a:solidFill>
                <a:schemeClr val="tx1"/>
              </a:solidFill>
            </a:endParaRPr>
          </a:p>
          <a:p>
            <a:endParaRPr lang="en-IE" sz="1800" i="0" dirty="0">
              <a:solidFill>
                <a:schemeClr val="tx1"/>
              </a:solidFill>
            </a:endParaRPr>
          </a:p>
          <a:p>
            <a:endParaRPr lang="en-IE" sz="1800" i="0" dirty="0">
              <a:solidFill>
                <a:schemeClr val="tx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DE91396-1BE6-4858-8537-65C5163A5190}"/>
              </a:ext>
            </a:extLst>
          </p:cNvPr>
          <p:cNvSpPr txBox="1">
            <a:spLocks/>
          </p:cNvSpPr>
          <p:nvPr/>
        </p:nvSpPr>
        <p:spPr bwMode="auto">
          <a:xfrm>
            <a:off x="6096000" y="1628800"/>
            <a:ext cx="518457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IE" sz="1800" i="0" kern="0" dirty="0">
                <a:solidFill>
                  <a:schemeClr val="tx1"/>
                </a:solidFill>
              </a:rPr>
              <a:t>Twinning projects </a:t>
            </a:r>
            <a:r>
              <a:rPr lang="en-IE" sz="1800" b="0" i="0" kern="0" dirty="0">
                <a:solidFill>
                  <a:schemeClr val="tx1"/>
                </a:solidFill>
              </a:rPr>
              <a:t>focused on administrative capacity building in sector institutions </a:t>
            </a:r>
            <a:r>
              <a:rPr lang="en-IE" sz="1800" i="0" kern="0" dirty="0">
                <a:solidFill>
                  <a:schemeClr val="tx1"/>
                </a:solidFill>
              </a:rPr>
              <a:t>can play a decisive role </a:t>
            </a:r>
            <a:r>
              <a:rPr lang="en-IE" sz="1800" b="0" i="0" kern="0" dirty="0">
                <a:solidFill>
                  <a:schemeClr val="tx1"/>
                </a:solidFill>
              </a:rPr>
              <a:t>in breaking the silos and creating one administration. </a:t>
            </a:r>
          </a:p>
          <a:p>
            <a:endParaRPr lang="en-IE" sz="1800" b="0" i="0" kern="0" dirty="0">
              <a:solidFill>
                <a:schemeClr val="tx1"/>
              </a:solidFill>
            </a:endParaRPr>
          </a:p>
          <a:p>
            <a:r>
              <a:rPr lang="en-IE" sz="1800" b="0" i="0" kern="0" dirty="0">
                <a:solidFill>
                  <a:schemeClr val="tx1"/>
                </a:solidFill>
              </a:rPr>
              <a:t>But if administrative capacity building only promotes certain institutional models or does not actively promote implementation of (new) PAR legislation, procedures and methodologies, </a:t>
            </a:r>
            <a:r>
              <a:rPr lang="en-IE" sz="1800" i="0" kern="0" dirty="0">
                <a:solidFill>
                  <a:schemeClr val="tx1"/>
                </a:solidFill>
              </a:rPr>
              <a:t>it can also contribute to fragmentation.</a:t>
            </a:r>
          </a:p>
          <a:p>
            <a:endParaRPr lang="en-IE" sz="1800" b="0" i="0" kern="0" dirty="0">
              <a:solidFill>
                <a:schemeClr val="tx1"/>
              </a:solidFill>
            </a:endParaRPr>
          </a:p>
          <a:p>
            <a:endParaRPr lang="en-IE" sz="1800" b="0" i="0" kern="0" dirty="0">
              <a:solidFill>
                <a:schemeClr val="tx1"/>
              </a:solidFill>
            </a:endParaRPr>
          </a:p>
          <a:p>
            <a:endParaRPr lang="en-IE" sz="1800" b="0" i="0" kern="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74F647C-A231-4318-8027-08504E0D2843}"/>
              </a:ext>
            </a:extLst>
          </p:cNvPr>
          <p:cNvSpPr txBox="1">
            <a:spLocks/>
          </p:cNvSpPr>
          <p:nvPr/>
        </p:nvSpPr>
        <p:spPr bwMode="auto">
          <a:xfrm>
            <a:off x="119334" y="116632"/>
            <a:ext cx="583265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3. Linking PAR and (sector) administrative capacity building</a:t>
            </a:r>
          </a:p>
        </p:txBody>
      </p:sp>
    </p:spTree>
    <p:extLst>
      <p:ext uri="{BB962C8B-B14F-4D97-AF65-F5344CB8AC3E}">
        <p14:creationId xmlns:p14="http://schemas.microsoft.com/office/powerpoint/2010/main" val="359357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23392" y="1412776"/>
            <a:ext cx="11089232" cy="4896544"/>
          </a:xfrm>
        </p:spPr>
        <p:txBody>
          <a:bodyPr/>
          <a:lstStyle/>
          <a:p>
            <a:pPr marL="0" indent="0">
              <a:spcAft>
                <a:spcPts val="600"/>
              </a:spcAft>
              <a:buClrTx/>
              <a:buNone/>
              <a:defRPr/>
            </a:pPr>
            <a:endParaRPr lang="en-GB" altLang="en-US" sz="600" i="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ClrTx/>
              <a:buNone/>
              <a:defRPr/>
            </a:pPr>
            <a:r>
              <a:rPr lang="en-GB" altLang="en-US" sz="2200" b="1" i="0" dirty="0">
                <a:solidFill>
                  <a:srgbClr val="002060"/>
                </a:solidFill>
              </a:rPr>
              <a:t>Key PAR requirements concern any twinning project that includes the following activities: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ClrTx/>
              <a:buNone/>
              <a:defRPr/>
            </a:pPr>
            <a:endParaRPr lang="en-GB" altLang="en-US" sz="1000" b="1" i="0" dirty="0">
              <a:solidFill>
                <a:srgbClr val="002060"/>
              </a:solidFill>
            </a:endParaRP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Development of sector policies (strategies, action plans)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Development of new legislation or amendments 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Development of service delivery legislation (administrative procedures)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Setting up agencies or (semi) independent organisational structures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Training of civil servants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HRM related issues in a sector (e.g. preparation of procedure guidelines)</a:t>
            </a:r>
          </a:p>
          <a:p>
            <a:pPr marL="457200" indent="-457200">
              <a:spcBef>
                <a:spcPts val="0"/>
              </a:spcBef>
              <a:spcAft>
                <a:spcPts val="1200"/>
              </a:spcAft>
              <a:buClrTx/>
              <a:buFont typeface="Verdana" charset="0"/>
              <a:buAutoNum type="arabicPeriod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Development of IT systems and websites</a:t>
            </a:r>
          </a:p>
          <a:p>
            <a:pPr marL="0" indent="0">
              <a:spcAft>
                <a:spcPts val="600"/>
              </a:spcAft>
              <a:buClrTx/>
              <a:buNone/>
              <a:defRPr/>
            </a:pPr>
            <a:endParaRPr lang="en-GB" altLang="en-US" sz="2000" i="0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ClrTx/>
              <a:defRPr/>
            </a:pPr>
            <a:endParaRPr lang="en-GB" altLang="en-US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ClrTx/>
              <a:defRPr/>
            </a:pPr>
            <a:endParaRPr lang="en-GB" altLang="en-US" dirty="0">
              <a:solidFill>
                <a:schemeClr val="tx1"/>
              </a:solidFill>
            </a:endParaRPr>
          </a:p>
          <a:p>
            <a:pPr marL="457200" indent="-457200">
              <a:spcAft>
                <a:spcPts val="600"/>
              </a:spcAft>
              <a:buClrTx/>
              <a:defRPr/>
            </a:pPr>
            <a:endParaRPr lang="en-US" altLang="en-US" dirty="0"/>
          </a:p>
          <a:p>
            <a:pPr marL="457200" indent="-457200">
              <a:buClrTx/>
              <a:defRPr/>
            </a:pPr>
            <a:endParaRPr lang="en-GB" altLang="en-US" i="0" dirty="0"/>
          </a:p>
          <a:p>
            <a:pPr marL="457200" indent="-457200">
              <a:buClrTx/>
              <a:defRPr/>
            </a:pPr>
            <a:endParaRPr lang="en-GB" altLang="en-US" i="0" dirty="0"/>
          </a:p>
          <a:p>
            <a:pPr marL="457200" indent="-457200">
              <a:buClrTx/>
              <a:defRPr/>
            </a:pPr>
            <a:endParaRPr lang="en-GB" altLang="en-US" i="0" dirty="0"/>
          </a:p>
          <a:p>
            <a:pPr marL="457200" indent="-457200">
              <a:buClrTx/>
              <a:buNone/>
              <a:defRPr/>
            </a:pPr>
            <a:endParaRPr lang="en-GB" altLang="en-US" sz="2200" i="0" dirty="0"/>
          </a:p>
          <a:p>
            <a:pPr marL="857250" lvl="1" indent="-457200">
              <a:buClrTx/>
              <a:defRPr/>
            </a:pPr>
            <a:endParaRPr lang="en-GB" altLang="en-US" dirty="0"/>
          </a:p>
          <a:p>
            <a:pPr marL="457200" indent="-457200">
              <a:buClrTx/>
              <a:buNone/>
              <a:defRPr/>
            </a:pPr>
            <a:endParaRPr lang="en-GB" altLang="en-US" sz="1400" i="0" dirty="0"/>
          </a:p>
          <a:p>
            <a:pPr marL="457200" indent="-457200">
              <a:buNone/>
              <a:defRPr/>
            </a:pPr>
            <a:endParaRPr lang="en-GB" altLang="en-US" sz="2200" i="0" dirty="0"/>
          </a:p>
          <a:p>
            <a:pPr marL="457200" indent="-457200">
              <a:buFontTx/>
              <a:buAutoNum type="arabicParenR"/>
              <a:defRPr/>
            </a:pPr>
            <a:endParaRPr lang="en-GB" altLang="en-US" sz="2200" i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6B430A-28DC-4893-BCB3-82C7259E8E21}"/>
              </a:ext>
            </a:extLst>
          </p:cNvPr>
          <p:cNvSpPr txBox="1">
            <a:spLocks/>
          </p:cNvSpPr>
          <p:nvPr/>
        </p:nvSpPr>
        <p:spPr bwMode="auto">
          <a:xfrm>
            <a:off x="119334" y="116632"/>
            <a:ext cx="583265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3. Linking PAR and (sector) administrative capacity building</a:t>
            </a:r>
          </a:p>
        </p:txBody>
      </p:sp>
    </p:spTree>
    <p:extLst>
      <p:ext uri="{BB962C8B-B14F-4D97-AF65-F5344CB8AC3E}">
        <p14:creationId xmlns:p14="http://schemas.microsoft.com/office/powerpoint/2010/main" val="3015243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27040" y="4797153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8328248" y="0"/>
            <a:ext cx="3635896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/>
            <a:r>
              <a:rPr lang="en-GB" sz="2200" kern="0" dirty="0">
                <a:solidFill>
                  <a:srgbClr val="FF0000"/>
                </a:solidFill>
              </a:rPr>
              <a:t>Twinning Fiche</a:t>
            </a:r>
          </a:p>
          <a:p>
            <a:pPr marL="0" indent="0"/>
            <a:r>
              <a:rPr lang="en-GB" sz="2200" kern="0" dirty="0">
                <a:solidFill>
                  <a:srgbClr val="FF0000"/>
                </a:solidFill>
              </a:rPr>
              <a:t>Preparation/approval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68" y="1403151"/>
            <a:ext cx="11233248" cy="5328592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GB" dirty="0"/>
              <a:t>Twinning Fiche / Twinning Light Fiche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3.3. Linked activities </a:t>
            </a:r>
            <a:r>
              <a:rPr lang="en-GB" b="0" dirty="0"/>
              <a:t>– Ref. to horizontal PAR efforts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3.5 Results per component </a:t>
            </a:r>
            <a:r>
              <a:rPr lang="en-GB" b="0" dirty="0"/>
              <a:t>- New types of results</a:t>
            </a:r>
          </a:p>
          <a:p>
            <a:pPr marL="804863" lvl="2" indent="-263525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b="0" dirty="0"/>
              <a:t>E.g. not "a law prepared", but "a legislative solution prepared in an inclusive process on a basis of impact assessments"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3.6 Means/input from the EU MS Partner Administration(s)</a:t>
            </a:r>
            <a:r>
              <a:rPr lang="en-GB" b="0" dirty="0"/>
              <a:t> – New expertise may be required</a:t>
            </a:r>
            <a:r>
              <a:rPr lang="en-GB" dirty="0"/>
              <a:t> </a:t>
            </a:r>
          </a:p>
          <a:p>
            <a:pPr marL="939800" lvl="2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b="0" dirty="0"/>
              <a:t>E.g. Short-term expertise in budgetary/regulatory impact assessments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7. Sustainability</a:t>
            </a:r>
            <a:r>
              <a:rPr lang="en-GB" b="0" dirty="0"/>
              <a:t> – See Tw Fiche instructions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10. Indicators for performance measurement</a:t>
            </a:r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GB" dirty="0"/>
              <a:t>Annexes – </a:t>
            </a:r>
            <a:r>
              <a:rPr lang="en-GB" b="0" dirty="0"/>
              <a:t>Relevant laws, (SIGMA) assessments</a:t>
            </a:r>
            <a:endParaRPr lang="en-GB" dirty="0"/>
          </a:p>
          <a:p>
            <a:pPr marL="539750" lvl="1">
              <a:buClr>
                <a:schemeClr val="bg1"/>
              </a:buClr>
              <a:buFont typeface="Wingdings" panose="05000000000000000000" pitchFamily="2" charset="2"/>
              <a:buChar char="§"/>
            </a:pPr>
            <a:endParaRPr lang="en-GB" sz="800" dirty="0"/>
          </a:p>
          <a:p>
            <a:pPr marL="0" indent="0">
              <a:buClr>
                <a:schemeClr val="tx1"/>
              </a:buClr>
              <a:buNone/>
            </a:pPr>
            <a:r>
              <a:rPr lang="en-GB" dirty="0"/>
              <a:t>Process of Twinning Fiche approval: 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dirty="0"/>
              <a:t>Draft Fiches should be </a:t>
            </a:r>
            <a:r>
              <a:rPr lang="en-GB" dirty="0">
                <a:solidFill>
                  <a:srgbClr val="FF0000"/>
                </a:solidFill>
              </a:rPr>
              <a:t>always</a:t>
            </a:r>
            <a:r>
              <a:rPr lang="en-GB" dirty="0"/>
              <a:t> checked by the PAR desk in the EU DEL and/or PAR colleagues in the relevant ministries / NIPAC / PAO office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1C3E498-83FB-4E36-A8D3-22799139AF77}"/>
              </a:ext>
            </a:extLst>
          </p:cNvPr>
          <p:cNvSpPr txBox="1">
            <a:spLocks/>
          </p:cNvSpPr>
          <p:nvPr/>
        </p:nvSpPr>
        <p:spPr bwMode="auto">
          <a:xfrm>
            <a:off x="119334" y="116632"/>
            <a:ext cx="583265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3. Linking PAR and (sector) administrative capacity building</a:t>
            </a:r>
          </a:p>
        </p:txBody>
      </p:sp>
    </p:spTree>
    <p:extLst>
      <p:ext uri="{BB962C8B-B14F-4D97-AF65-F5344CB8AC3E}">
        <p14:creationId xmlns:p14="http://schemas.microsoft.com/office/powerpoint/2010/main" val="426850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27040" y="4797153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  <a:p>
            <a:pPr>
              <a:tabLst>
                <a:tab pos="361950" algn="l"/>
              </a:tabLst>
              <a:defRPr/>
            </a:pPr>
            <a:endParaRPr lang="en-US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228858" y="21418"/>
            <a:ext cx="284380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/>
            <a:r>
              <a:rPr lang="en-GB" sz="2200" kern="0" dirty="0">
                <a:solidFill>
                  <a:srgbClr val="FF0000"/>
                </a:solidFill>
              </a:rPr>
              <a:t>During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345" y="1340768"/>
            <a:ext cx="11773310" cy="4752528"/>
          </a:xfrm>
        </p:spPr>
        <p:txBody>
          <a:bodyPr/>
          <a:lstStyle/>
          <a:p>
            <a:pPr>
              <a:spcAft>
                <a:spcPts val="12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200" i="0" dirty="0">
                <a:solidFill>
                  <a:srgbClr val="002060"/>
                </a:solidFill>
              </a:rPr>
              <a:t>Get well acquainted with the </a:t>
            </a:r>
            <a:r>
              <a:rPr lang="en-GB" altLang="en-US" sz="2200" b="1" i="0" dirty="0">
                <a:solidFill>
                  <a:srgbClr val="002060"/>
                </a:solidFill>
              </a:rPr>
              <a:t>procedural law/policy-making requirements</a:t>
            </a:r>
            <a:r>
              <a:rPr lang="en-GB" altLang="en-US" sz="2200" i="0" dirty="0">
                <a:solidFill>
                  <a:srgbClr val="002060"/>
                </a:solidFill>
              </a:rPr>
              <a:t> on impact assessments, inter-ministerial coordination, public consultations, standards for strategy development and ensure full respect in project activities.</a:t>
            </a:r>
          </a:p>
          <a:p>
            <a:pPr>
              <a:spcAft>
                <a:spcPts val="12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200" b="1" i="0" dirty="0">
                <a:solidFill>
                  <a:srgbClr val="002060"/>
                </a:solidFill>
              </a:rPr>
              <a:t>Liaise with your counterpart ministry and coordinating institutions in charge of PAR</a:t>
            </a:r>
            <a:r>
              <a:rPr lang="en-GB" altLang="en-US" sz="2200" i="0" dirty="0">
                <a:solidFill>
                  <a:srgbClr val="002060"/>
                </a:solidFill>
              </a:rPr>
              <a:t>, EU Delegations and ongoing PAR projects (SIGMA and other projects) to understand the ongoing PAR efforts.</a:t>
            </a:r>
          </a:p>
          <a:p>
            <a:pPr>
              <a:spcAft>
                <a:spcPts val="12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200" b="1" i="0" dirty="0">
                <a:solidFill>
                  <a:srgbClr val="002060"/>
                </a:solidFill>
              </a:rPr>
              <a:t>If ever in doubt </a:t>
            </a:r>
            <a:r>
              <a:rPr lang="en-GB" altLang="en-US" sz="2200" i="0" dirty="0">
                <a:solidFill>
                  <a:srgbClr val="002060"/>
                </a:solidFill>
              </a:rPr>
              <a:t>that the twinning project could potentially risk contributing to administrative fragmentation, engage with your counterpart institution with responsible PAR coordinating institutions and EU Delegations</a:t>
            </a:r>
          </a:p>
          <a:p>
            <a:pPr>
              <a:spcAft>
                <a:spcPts val="12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en-GB" altLang="en-US" sz="2200" b="1" i="0" dirty="0">
                <a:solidFill>
                  <a:srgbClr val="002060"/>
                </a:solidFill>
              </a:rPr>
              <a:t>Always promote good governance principles</a:t>
            </a:r>
            <a:r>
              <a:rPr lang="en-GB" altLang="en-US" sz="2200" i="0" dirty="0">
                <a:solidFill>
                  <a:srgbClr val="002060"/>
                </a:solidFill>
              </a:rPr>
              <a:t>, even if no PAR strategy in place (e.g. SIGMA Toolkit for developing a sector strategy: </a:t>
            </a:r>
            <a:r>
              <a:rPr lang="en-GB" altLang="en-US" sz="2200" i="0" dirty="0">
                <a:solidFill>
                  <a:srgbClr val="002060"/>
                </a:solidFill>
                <a:hlinkClick r:id="rId2"/>
              </a:rPr>
              <a:t>http://www.oecd.org/officialdocuments/publicdisplaydocumentpdf/?cote=GOV/SIGMA(2018)3&amp;docLanguage=En</a:t>
            </a:r>
            <a:r>
              <a:rPr lang="en-GB" altLang="en-US" sz="2200" i="0" dirty="0">
                <a:solidFill>
                  <a:srgbClr val="002060"/>
                </a:solidFill>
              </a:rPr>
              <a:t>)</a:t>
            </a:r>
          </a:p>
          <a:p>
            <a:pPr>
              <a:spcAft>
                <a:spcPts val="1200"/>
              </a:spcAft>
              <a:buClrTx/>
              <a:buFont typeface="Wingdings" panose="05000000000000000000" pitchFamily="2" charset="2"/>
              <a:buChar char="§"/>
              <a:defRPr/>
            </a:pPr>
            <a:endParaRPr lang="en-GB" sz="2200" dirty="0">
              <a:solidFill>
                <a:srgbClr val="00206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BCD4CA6-D6A5-43D9-8921-7FB4DB556571}"/>
              </a:ext>
            </a:extLst>
          </p:cNvPr>
          <p:cNvSpPr txBox="1">
            <a:spLocks/>
          </p:cNvSpPr>
          <p:nvPr/>
        </p:nvSpPr>
        <p:spPr bwMode="auto">
          <a:xfrm>
            <a:off x="119334" y="116632"/>
            <a:ext cx="583265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3. Linking PAR and (sector) administrative capacity building</a:t>
            </a:r>
          </a:p>
        </p:txBody>
      </p:sp>
    </p:spTree>
    <p:extLst>
      <p:ext uri="{BB962C8B-B14F-4D97-AF65-F5344CB8AC3E}">
        <p14:creationId xmlns:p14="http://schemas.microsoft.com/office/powerpoint/2010/main" val="402266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>
          <a:xfrm>
            <a:off x="1919288" y="1628776"/>
            <a:ext cx="8229600" cy="1439863"/>
          </a:xfrm>
        </p:spPr>
        <p:txBody>
          <a:bodyPr/>
          <a:lstStyle/>
          <a:p>
            <a:pPr algn="ctr"/>
            <a:r>
              <a:rPr lang="en-GB" altLang="en-US" sz="3600"/>
              <a:t>Contact for further questions:</a:t>
            </a:r>
          </a:p>
        </p:txBody>
      </p:sp>
      <p:sp>
        <p:nvSpPr>
          <p:cNvPr id="29699" name="Content Placeholder 3"/>
          <p:cNvSpPr>
            <a:spLocks noGrp="1" noChangeArrowheads="1"/>
          </p:cNvSpPr>
          <p:nvPr>
            <p:ph idx="1"/>
          </p:nvPr>
        </p:nvSpPr>
        <p:spPr>
          <a:xfrm>
            <a:off x="1981200" y="3357564"/>
            <a:ext cx="8229600" cy="2509837"/>
          </a:xfrm>
        </p:spPr>
        <p:txBody>
          <a:bodyPr/>
          <a:lstStyle/>
          <a:p>
            <a:pPr algn="ctr">
              <a:buClr>
                <a:srgbClr val="0F5494"/>
              </a:buClr>
              <a:buSzPct val="120000"/>
              <a:buFontTx/>
              <a:buNone/>
            </a:pPr>
            <a:r>
              <a:rPr lang="en-GB" altLang="en-US" dirty="0"/>
              <a:t>Centre of Thematic Expertise on PAR</a:t>
            </a:r>
          </a:p>
          <a:p>
            <a:pPr algn="ctr">
              <a:buClr>
                <a:srgbClr val="0F5494"/>
              </a:buClr>
              <a:buSzPct val="120000"/>
              <a:buFontTx/>
              <a:buNone/>
            </a:pPr>
            <a:r>
              <a:rPr lang="en-GB" altLang="en-US" dirty="0"/>
              <a:t>DG NEAR.A3 – THEMATIC SUPPORT, ECONOMIC DEVELOPMENT &amp; IFIs, PUBLIC ADMINISTRATION REFORM</a:t>
            </a:r>
          </a:p>
          <a:p>
            <a:pPr algn="ctr">
              <a:buClr>
                <a:srgbClr val="0F5494"/>
              </a:buClr>
              <a:buSzPct val="120000"/>
              <a:buFontTx/>
              <a:buNone/>
            </a:pPr>
            <a:endParaRPr lang="en-GB" altLang="en-US" dirty="0"/>
          </a:p>
          <a:p>
            <a:pPr algn="ctr">
              <a:buClr>
                <a:srgbClr val="0F5494"/>
              </a:buClr>
              <a:buSzPct val="120000"/>
              <a:buFontTx/>
              <a:buNone/>
            </a:pPr>
            <a:r>
              <a:rPr lang="en-GB" altLang="en-US" b="1" dirty="0"/>
              <a:t>Email: </a:t>
            </a:r>
            <a:r>
              <a:rPr lang="en-GB" altLang="en-US" b="1" dirty="0">
                <a:hlinkClick r:id="rId3"/>
              </a:rPr>
              <a:t>NEAR-PAR@ec.europa.eu</a:t>
            </a:r>
            <a:r>
              <a:rPr lang="en-GB" altLang="en-US" b="1" dirty="0"/>
              <a:t> </a:t>
            </a: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3496834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63352" y="188640"/>
            <a:ext cx="8229600" cy="649288"/>
          </a:xfrm>
        </p:spPr>
        <p:txBody>
          <a:bodyPr/>
          <a:lstStyle/>
          <a:p>
            <a:r>
              <a:rPr lang="en-GB" altLang="en-US" dirty="0">
                <a:solidFill>
                  <a:schemeClr val="bg1"/>
                </a:solidFill>
                <a:ea typeface="ＭＳ Ｐゴシック" pitchFamily="34" charset="-128"/>
              </a:rPr>
              <a:t>Contents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51384" y="2060848"/>
            <a:ext cx="11089232" cy="3600400"/>
          </a:xfrm>
        </p:spPr>
        <p:txBody>
          <a:bodyPr/>
          <a:lstStyle/>
          <a:p>
            <a:pPr marL="857250" lvl="1" indent="-457200">
              <a:spcAft>
                <a:spcPts val="1800"/>
              </a:spcAft>
              <a:buClr>
                <a:srgbClr val="0F5494"/>
              </a:buClr>
              <a:buFont typeface="+mj-lt"/>
              <a:buAutoNum type="arabicPeriod"/>
              <a:defRPr/>
            </a:pPr>
            <a:r>
              <a:rPr lang="en-IE" altLang="en-US" sz="2800" dirty="0"/>
              <a:t>Overview of main IB instruments</a:t>
            </a:r>
            <a:endParaRPr lang="en-GB" altLang="en-US" sz="2800" i="0" dirty="0"/>
          </a:p>
          <a:p>
            <a:pPr marL="857250" lvl="1" indent="-457200">
              <a:spcAft>
                <a:spcPts val="1800"/>
              </a:spcAft>
              <a:buClr>
                <a:srgbClr val="0F5494"/>
              </a:buClr>
              <a:buFont typeface="+mj-lt"/>
              <a:buAutoNum type="arabicPeriod"/>
              <a:defRPr/>
            </a:pPr>
            <a:r>
              <a:rPr lang="en-GB" altLang="en-US" sz="2800" i="0" dirty="0"/>
              <a:t>DG NEAR approach to Public Administration Reform (PAR)</a:t>
            </a:r>
          </a:p>
          <a:p>
            <a:pPr marL="857250" lvl="1" indent="-457200">
              <a:spcAft>
                <a:spcPts val="1800"/>
              </a:spcAft>
              <a:buClr>
                <a:srgbClr val="0F5494"/>
              </a:buClr>
              <a:buFont typeface="+mj-lt"/>
              <a:buAutoNum type="arabicPeriod"/>
              <a:defRPr/>
            </a:pPr>
            <a:r>
              <a:rPr lang="en-IE" altLang="en-US" sz="2800" dirty="0"/>
              <a:t>Linking </a:t>
            </a:r>
            <a:r>
              <a:rPr lang="en-IE" altLang="en-US" sz="2800" i="0" dirty="0"/>
              <a:t>PAR and (sector) </a:t>
            </a:r>
            <a:r>
              <a:rPr lang="en-GB" altLang="en-US" sz="2800" i="0" dirty="0"/>
              <a:t>administrative capacity building</a:t>
            </a:r>
          </a:p>
          <a:p>
            <a:pPr marL="400050" lvl="1" indent="0">
              <a:spcAft>
                <a:spcPts val="1800"/>
              </a:spcAft>
              <a:buClr>
                <a:schemeClr val="tx1"/>
              </a:buClr>
              <a:buNone/>
              <a:defRPr/>
            </a:pPr>
            <a:endParaRPr lang="en-IE" altLang="en-US" sz="2400" dirty="0"/>
          </a:p>
          <a:p>
            <a:pPr marL="400050" lvl="1" indent="0">
              <a:spcAft>
                <a:spcPts val="1800"/>
              </a:spcAft>
              <a:buClr>
                <a:schemeClr val="tx1"/>
              </a:buClr>
              <a:buNone/>
              <a:defRPr/>
            </a:pPr>
            <a:endParaRPr lang="en-GB" altLang="en-US" sz="2400" i="0" dirty="0"/>
          </a:p>
        </p:txBody>
      </p:sp>
    </p:spTree>
    <p:extLst>
      <p:ext uri="{BB962C8B-B14F-4D97-AF65-F5344CB8AC3E}">
        <p14:creationId xmlns:p14="http://schemas.microsoft.com/office/powerpoint/2010/main" val="2291907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700808"/>
            <a:ext cx="11305256" cy="4752528"/>
          </a:xfrm>
        </p:spPr>
        <p:txBody>
          <a:bodyPr/>
          <a:lstStyle/>
          <a:p>
            <a:pPr>
              <a:spcAft>
                <a:spcPts val="1800"/>
              </a:spcAft>
              <a:buClr>
                <a:schemeClr val="tx1"/>
              </a:buClr>
              <a:defRPr/>
            </a:pPr>
            <a:r>
              <a:rPr lang="en-US" sz="1800" i="0" dirty="0">
                <a:solidFill>
                  <a:srgbClr val="002060"/>
                </a:solidFill>
              </a:rPr>
              <a:t>"In the IPA region, </a:t>
            </a:r>
            <a:r>
              <a:rPr lang="en-US" sz="1800" b="1" i="0" dirty="0">
                <a:solidFill>
                  <a:srgbClr val="002060"/>
                </a:solidFill>
              </a:rPr>
              <a:t>Twinning</a:t>
            </a:r>
            <a:r>
              <a:rPr lang="en-US" sz="1800" i="0" dirty="0">
                <a:solidFill>
                  <a:srgbClr val="002060"/>
                </a:solidFill>
              </a:rPr>
              <a:t> aims to provide support for the </a:t>
            </a:r>
            <a:r>
              <a:rPr lang="en-US" sz="1800" b="1" i="0" dirty="0">
                <a:solidFill>
                  <a:srgbClr val="002060"/>
                </a:solidFill>
              </a:rPr>
              <a:t>transposition, implementation and enforcement of the EU legislation </a:t>
            </a:r>
            <a:r>
              <a:rPr lang="en-US" sz="1800" i="0" dirty="0">
                <a:solidFill>
                  <a:srgbClr val="002060"/>
                </a:solidFill>
              </a:rPr>
              <a:t>(the Union acquis). It </a:t>
            </a:r>
            <a:r>
              <a:rPr lang="en-US" sz="1800" b="1" i="0" dirty="0">
                <a:solidFill>
                  <a:srgbClr val="002060"/>
                </a:solidFill>
              </a:rPr>
              <a:t>builds up capacities </a:t>
            </a:r>
            <a:r>
              <a:rPr lang="en-US" sz="1800" i="0" dirty="0">
                <a:solidFill>
                  <a:srgbClr val="002060"/>
                </a:solidFill>
              </a:rPr>
              <a:t>of beneficiary countries' public administrations throughout the accession process… In [ENP] framework it aims at </a:t>
            </a:r>
            <a:r>
              <a:rPr lang="en-US" sz="1800" b="1" i="0" dirty="0">
                <a:solidFill>
                  <a:srgbClr val="002060"/>
                </a:solidFill>
              </a:rPr>
              <a:t>upgrading the administrative capacities </a:t>
            </a:r>
            <a:r>
              <a:rPr lang="en-US" sz="1800" i="0" dirty="0">
                <a:solidFill>
                  <a:srgbClr val="002060"/>
                </a:solidFill>
              </a:rPr>
              <a:t>of the public administration of a partner country through the training of its staff and the support to the </a:t>
            </a:r>
            <a:r>
              <a:rPr lang="en-US" sz="1800" i="0" dirty="0" err="1">
                <a:solidFill>
                  <a:srgbClr val="002060"/>
                </a:solidFill>
              </a:rPr>
              <a:t>reorganisation</a:t>
            </a:r>
            <a:r>
              <a:rPr lang="en-US" sz="1800" i="0" dirty="0">
                <a:solidFill>
                  <a:srgbClr val="002060"/>
                </a:solidFill>
              </a:rPr>
              <a:t> of its structure. It also supports the approximation of national laws ..."</a:t>
            </a:r>
          </a:p>
          <a:p>
            <a:pPr>
              <a:spcAft>
                <a:spcPts val="1800"/>
              </a:spcAft>
              <a:buClr>
                <a:schemeClr val="tx1"/>
              </a:buClr>
              <a:defRPr/>
            </a:pPr>
            <a:r>
              <a:rPr lang="en-US" sz="1800" b="1" i="0" dirty="0">
                <a:solidFill>
                  <a:srgbClr val="002060"/>
                </a:solidFill>
              </a:rPr>
              <a:t>TAIEX</a:t>
            </a:r>
            <a:r>
              <a:rPr lang="en-US" sz="1800" i="0" dirty="0">
                <a:solidFill>
                  <a:srgbClr val="002060"/>
                </a:solidFill>
              </a:rPr>
              <a:t> supports public administrations with regard to the approximation, application and enforcement of EU legislation as well as facilitating the sharing of EU best practices. It is largely </a:t>
            </a:r>
            <a:r>
              <a:rPr lang="en-US" sz="1800" b="1" i="0" dirty="0">
                <a:solidFill>
                  <a:srgbClr val="002060"/>
                </a:solidFill>
              </a:rPr>
              <a:t>needs-driven</a:t>
            </a:r>
            <a:r>
              <a:rPr lang="en-US" sz="1800" i="0" dirty="0">
                <a:solidFill>
                  <a:srgbClr val="002060"/>
                </a:solidFill>
              </a:rPr>
              <a:t> and delivers appropriate </a:t>
            </a:r>
            <a:r>
              <a:rPr lang="en-US" sz="1800" b="1" i="0" dirty="0">
                <a:solidFill>
                  <a:srgbClr val="002060"/>
                </a:solidFill>
              </a:rPr>
              <a:t>tailor-made expertise </a:t>
            </a:r>
            <a:r>
              <a:rPr lang="en-US" sz="1800" i="0" dirty="0">
                <a:solidFill>
                  <a:srgbClr val="002060"/>
                </a:solidFill>
              </a:rPr>
              <a:t>to address issues at short notice</a:t>
            </a:r>
            <a:endParaRPr lang="en-US" sz="1800" b="1" i="0" dirty="0">
              <a:solidFill>
                <a:srgbClr val="002060"/>
              </a:solidFill>
            </a:endParaRPr>
          </a:p>
          <a:p>
            <a:pPr>
              <a:spcAft>
                <a:spcPts val="1800"/>
              </a:spcAft>
              <a:buClr>
                <a:schemeClr val="tx1"/>
              </a:buClr>
              <a:defRPr/>
            </a:pPr>
            <a:r>
              <a:rPr lang="en-US" sz="1800" b="1" i="0" dirty="0">
                <a:solidFill>
                  <a:srgbClr val="002060"/>
                </a:solidFill>
              </a:rPr>
              <a:t>SIGMA </a:t>
            </a:r>
            <a:r>
              <a:rPr lang="en-US" sz="1800" i="0" dirty="0">
                <a:solidFill>
                  <a:srgbClr val="002060"/>
                </a:solidFill>
              </a:rPr>
              <a:t>Support for Improvement in Governance and Management) is a joint initiative of the OECD and the European Union. Since 27 years its key objective is to enhance horizontal </a:t>
            </a:r>
            <a:r>
              <a:rPr lang="en-US" sz="1800" i="0" dirty="0" err="1">
                <a:solidFill>
                  <a:srgbClr val="002060"/>
                </a:solidFill>
              </a:rPr>
              <a:t>govenance</a:t>
            </a:r>
            <a:r>
              <a:rPr lang="en-US" sz="1800" i="0" dirty="0">
                <a:solidFill>
                  <a:srgbClr val="002060"/>
                </a:solidFill>
              </a:rPr>
              <a:t> and improve the design and implementation of public administration reforms.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9335" y="116632"/>
            <a:ext cx="5112570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1. Overview of main IB instruments</a:t>
            </a:r>
            <a:endParaRPr lang="en-GB" sz="2400" kern="0" dirty="0"/>
          </a:p>
        </p:txBody>
      </p:sp>
    </p:spTree>
    <p:extLst>
      <p:ext uri="{BB962C8B-B14F-4D97-AF65-F5344CB8AC3E}">
        <p14:creationId xmlns:p14="http://schemas.microsoft.com/office/powerpoint/2010/main" val="220868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84CAE6E-0C4D-4075-A5A6-C9C767F22AEB}"/>
              </a:ext>
            </a:extLst>
          </p:cNvPr>
          <p:cNvSpPr txBox="1">
            <a:spLocks/>
          </p:cNvSpPr>
          <p:nvPr/>
        </p:nvSpPr>
        <p:spPr bwMode="auto">
          <a:xfrm>
            <a:off x="119336" y="188640"/>
            <a:ext cx="50158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1. Overview of main IB instruments</a:t>
            </a:r>
            <a:endParaRPr lang="en-GB" sz="2400" kern="0" dirty="0"/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60783995-F1CB-4C76-9E9F-65D0C8BBCF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1051641"/>
              </p:ext>
            </p:extLst>
          </p:nvPr>
        </p:nvGraphicFramePr>
        <p:xfrm>
          <a:off x="479376" y="1268760"/>
          <a:ext cx="11233248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54562964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677359426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1524310725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834376159"/>
                    </a:ext>
                  </a:extLst>
                </a:gridCol>
              </a:tblGrid>
              <a:tr h="29375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2060"/>
                          </a:solidFill>
                        </a:rPr>
                        <a:t>OECD/SIGMA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2060"/>
                          </a:solidFill>
                        </a:rPr>
                        <a:t>TAIEX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2060"/>
                          </a:solidFill>
                        </a:rPr>
                        <a:t>Twinning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207187"/>
                  </a:ext>
                </a:extLst>
              </a:tr>
              <a:tr h="240559">
                <a:tc>
                  <a:txBody>
                    <a:bodyPr/>
                    <a:lstStyle/>
                    <a:p>
                      <a:r>
                        <a:rPr lang="en-GB" sz="1400" b="1" dirty="0"/>
                        <a:t>Established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956610"/>
                  </a:ext>
                </a:extLst>
              </a:tr>
              <a:tr h="240559">
                <a:tc>
                  <a:txBody>
                    <a:bodyPr/>
                    <a:lstStyle/>
                    <a:p>
                      <a:r>
                        <a:rPr lang="en-GB" sz="1400" b="1" dirty="0"/>
                        <a:t>Beneficiaries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EU candidates</a:t>
                      </a:r>
                    </a:p>
                    <a:p>
                      <a:r>
                        <a:rPr lang="en-GB" sz="1400" dirty="0"/>
                        <a:t>ENP countries (since 2007)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EU candidates</a:t>
                      </a:r>
                    </a:p>
                    <a:p>
                      <a:r>
                        <a:rPr lang="en-GB" sz="1400" dirty="0"/>
                        <a:t>ENP countries (since 2006)</a:t>
                      </a:r>
                    </a:p>
                    <a:p>
                      <a:r>
                        <a:rPr lang="en-GB" sz="1400" dirty="0"/>
                        <a:t>Turkish Cypriot Community/ Cyprus</a:t>
                      </a:r>
                    </a:p>
                    <a:p>
                      <a:r>
                        <a:rPr lang="en-GB" sz="1400" dirty="0"/>
                        <a:t>Member States (SRSS, REGIO, ENV)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EU candidates</a:t>
                      </a:r>
                    </a:p>
                    <a:p>
                      <a:r>
                        <a:rPr lang="en-GB" sz="1400" dirty="0"/>
                        <a:t>ENP countries (since 2004)</a:t>
                      </a:r>
                      <a:endParaRPr lang="en-GB" sz="14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482937"/>
                  </a:ext>
                </a:extLst>
              </a:tr>
              <a:tr h="729944">
                <a:tc>
                  <a:txBody>
                    <a:bodyPr/>
                    <a:lstStyle/>
                    <a:p>
                      <a:r>
                        <a:rPr lang="en-GB" sz="1400" b="1" dirty="0"/>
                        <a:t>Focus of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PAR, including </a:t>
                      </a:r>
                      <a:r>
                        <a:rPr lang="en-GB" sz="1400" b="0" dirty="0"/>
                        <a:t>public financial management </a:t>
                      </a:r>
                      <a:r>
                        <a:rPr lang="en-GB" sz="1400" dirty="0"/>
                        <a:t>(PFM)</a:t>
                      </a:r>
                    </a:p>
                    <a:p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lang="en-GB" sz="1400" b="0" dirty="0">
                          <a:solidFill>
                            <a:srgbClr val="00B050"/>
                          </a:solidFill>
                        </a:rPr>
                        <a:t>Building administrative capacity of PAR coordinators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Primarily acquis chapters/ </a:t>
                      </a:r>
                      <a:r>
                        <a:rPr lang="en-GB" sz="1400" b="0" dirty="0"/>
                        <a:t>sectoral policies</a:t>
                      </a:r>
                    </a:p>
                    <a:p>
                      <a:endParaRPr lang="en-GB" sz="1400" b="1" dirty="0"/>
                    </a:p>
                    <a:p>
                      <a:r>
                        <a:rPr lang="en-GB" sz="1400" b="0" dirty="0">
                          <a:solidFill>
                            <a:srgbClr val="00B050"/>
                          </a:solidFill>
                        </a:rPr>
                        <a:t>Contributing to administrative capacity mainly in sector institutions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Primary sectoral policies/ </a:t>
                      </a:r>
                      <a:r>
                        <a:rPr lang="en-GB" sz="1400" b="0" dirty="0"/>
                        <a:t>acquis chapters, but also PAR/PFM</a:t>
                      </a:r>
                    </a:p>
                    <a:p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lang="en-GB" sz="1400" b="0" dirty="0">
                          <a:solidFill>
                            <a:srgbClr val="00B050"/>
                          </a:solidFill>
                        </a:rPr>
                        <a:t>Building administrative capacity mainly in sector institutions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489311"/>
                  </a:ext>
                </a:extLst>
              </a:tr>
              <a:tr h="544282">
                <a:tc>
                  <a:txBody>
                    <a:bodyPr/>
                    <a:lstStyle/>
                    <a:p>
                      <a:r>
                        <a:rPr lang="en-GB" sz="1400" b="1" dirty="0"/>
                        <a:t>Expertise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MS experts</a:t>
                      </a:r>
                    </a:p>
                    <a:p>
                      <a:r>
                        <a:rPr lang="en-GB" sz="1400" dirty="0"/>
                        <a:t>Local experts (private sector, CSOs)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MS experts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MS experts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586742"/>
                  </a:ext>
                </a:extLst>
              </a:tr>
              <a:tr h="511205">
                <a:tc>
                  <a:txBody>
                    <a:bodyPr/>
                    <a:lstStyle/>
                    <a:p>
                      <a:r>
                        <a:rPr lang="en-GB" sz="1400" b="1" dirty="0"/>
                        <a:t>Type of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i="0" dirty="0"/>
                        <a:t>Assessment missions</a:t>
                      </a:r>
                    </a:p>
                    <a:p>
                      <a:r>
                        <a:rPr lang="en-GB" sz="1400" i="0" dirty="0"/>
                        <a:t>Expert missions</a:t>
                      </a:r>
                    </a:p>
                    <a:p>
                      <a:r>
                        <a:rPr lang="en-GB" sz="1400" i="0" dirty="0"/>
                        <a:t>Workshops, conferences</a:t>
                      </a:r>
                    </a:p>
                    <a:p>
                      <a:r>
                        <a:rPr lang="en-GB" sz="1400" i="0" dirty="0"/>
                        <a:t>Policy papers/studies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Expert missions</a:t>
                      </a:r>
                    </a:p>
                    <a:p>
                      <a:r>
                        <a:rPr lang="en-GB" sz="1400" dirty="0"/>
                        <a:t>Workshops</a:t>
                      </a:r>
                    </a:p>
                    <a:p>
                      <a:r>
                        <a:rPr lang="en-GB" sz="1400" dirty="0"/>
                        <a:t>Study visits</a:t>
                      </a:r>
                    </a:p>
                    <a:p>
                      <a:r>
                        <a:rPr lang="en-GB" sz="1400" dirty="0"/>
                        <a:t>Assessment missions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Peer to peer support to achieve mandatory results (shared commitment)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49082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GB" sz="1400" b="1" dirty="0"/>
                        <a:t>Duration of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i="0" dirty="0"/>
                        <a:t>Short-term with long-term perspective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Primarily short-term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Medium (Twinning Light)</a:t>
                      </a:r>
                    </a:p>
                    <a:p>
                      <a:r>
                        <a:rPr lang="en-GB" sz="1400" dirty="0"/>
                        <a:t>Long-term (Twinning)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4029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855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2" y="208869"/>
            <a:ext cx="5112568" cy="936625"/>
          </a:xfrm>
        </p:spPr>
        <p:txBody>
          <a:bodyPr/>
          <a:lstStyle/>
          <a:p>
            <a:pPr marL="0" indent="0"/>
            <a:r>
              <a:rPr lang="en-GB" sz="2400" dirty="0">
                <a:solidFill>
                  <a:schemeClr val="bg1"/>
                </a:solidFill>
              </a:rPr>
              <a:t>2. DG NEAR approach to PAR </a:t>
            </a:r>
            <a:br>
              <a:rPr lang="en-GB" sz="2400" dirty="0">
                <a:solidFill>
                  <a:schemeClr val="bg1"/>
                </a:solidFill>
              </a:rPr>
            </a:b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C:\Users\hausefl\Desktop\Old-Way-Better-Way-Wood-s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368" y="1442658"/>
            <a:ext cx="2617270" cy="4931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65735" y="1394897"/>
            <a:ext cx="34853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00B0F0"/>
                </a:solidFill>
              </a:rPr>
              <a:t>We implemented so many civil service reform and twinning projects, why is administrative capacity still weak?</a:t>
            </a:r>
          </a:p>
        </p:txBody>
      </p:sp>
      <p:sp>
        <p:nvSpPr>
          <p:cNvPr id="10" name="TextBox 9"/>
          <p:cNvSpPr txBox="1"/>
          <p:nvPr/>
        </p:nvSpPr>
        <p:spPr>
          <a:xfrm rot="197511">
            <a:off x="6718857" y="3546524"/>
            <a:ext cx="29816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dirty="0" err="1">
                <a:solidFill>
                  <a:schemeClr val="accent6">
                    <a:lumMod val="50000"/>
                  </a:schemeClr>
                </a:solidFill>
              </a:rPr>
              <a:t>Why</a:t>
            </a:r>
            <a:r>
              <a:rPr lang="de-DE" sz="1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accent6">
                    <a:lumMod val="50000"/>
                  </a:schemeClr>
                </a:solidFill>
              </a:rPr>
              <a:t>are</a:t>
            </a:r>
            <a:r>
              <a:rPr lang="de-DE" sz="1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accent6">
                    <a:lumMod val="50000"/>
                  </a:schemeClr>
                </a:solidFill>
              </a:rPr>
              <a:t>many</a:t>
            </a:r>
            <a:r>
              <a:rPr lang="de-DE" sz="1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accent6">
                    <a:lumMod val="50000"/>
                  </a:schemeClr>
                </a:solidFill>
              </a:rPr>
              <a:t>new</a:t>
            </a:r>
            <a:r>
              <a:rPr lang="de-DE" sz="1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accent6">
                    <a:lumMod val="50000"/>
                  </a:schemeClr>
                </a:solidFill>
              </a:rPr>
              <a:t>laws</a:t>
            </a:r>
            <a:r>
              <a:rPr lang="de-DE" sz="1800" dirty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de-DE" sz="1800" dirty="0" err="1">
                <a:solidFill>
                  <a:schemeClr val="accent6">
                    <a:lumMod val="50000"/>
                  </a:schemeClr>
                </a:solidFill>
              </a:rPr>
              <a:t>policies</a:t>
            </a:r>
            <a:r>
              <a:rPr lang="de-DE" sz="1800" dirty="0">
                <a:solidFill>
                  <a:schemeClr val="accent6">
                    <a:lumMod val="50000"/>
                  </a:schemeClr>
                </a:solidFill>
              </a:rPr>
              <a:t> supported </a:t>
            </a:r>
            <a:r>
              <a:rPr lang="de-DE" sz="1800" dirty="0" err="1">
                <a:solidFill>
                  <a:schemeClr val="accent6">
                    <a:lumMod val="50000"/>
                  </a:schemeClr>
                </a:solidFill>
              </a:rPr>
              <a:t>through</a:t>
            </a:r>
            <a:r>
              <a:rPr lang="de-DE" sz="1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accent6">
                    <a:lumMod val="50000"/>
                  </a:schemeClr>
                </a:solidFill>
              </a:rPr>
              <a:t>our</a:t>
            </a:r>
            <a:r>
              <a:rPr lang="de-DE" sz="1800" dirty="0">
                <a:solidFill>
                  <a:schemeClr val="accent6">
                    <a:lumMod val="50000"/>
                  </a:schemeClr>
                </a:solidFill>
              </a:rPr>
              <a:t> IB </a:t>
            </a:r>
            <a:r>
              <a:rPr lang="de-DE" sz="1800" dirty="0" err="1">
                <a:solidFill>
                  <a:schemeClr val="accent6">
                    <a:lumMod val="50000"/>
                  </a:schemeClr>
                </a:solidFill>
              </a:rPr>
              <a:t>assistance</a:t>
            </a:r>
            <a:r>
              <a:rPr lang="de-DE" sz="1800" dirty="0">
                <a:solidFill>
                  <a:schemeClr val="accent6">
                    <a:lumMod val="50000"/>
                  </a:schemeClr>
                </a:solidFill>
              </a:rPr>
              <a:t> not </a:t>
            </a:r>
            <a:r>
              <a:rPr lang="de-DE" sz="1800" dirty="0" err="1">
                <a:solidFill>
                  <a:schemeClr val="accent6">
                    <a:lumMod val="50000"/>
                  </a:schemeClr>
                </a:solidFill>
              </a:rPr>
              <a:t>implemented</a:t>
            </a:r>
            <a:r>
              <a:rPr lang="de-DE" sz="1800" dirty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en-GB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1269389">
            <a:off x="431833" y="5233438"/>
            <a:ext cx="26564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Has our financial assistance been sustainable?</a:t>
            </a:r>
            <a:endParaRPr lang="en-GB" sz="2000" dirty="0">
              <a:solidFill>
                <a:srgbClr val="7030A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1411300">
            <a:off x="3624062" y="3358692"/>
            <a:ext cx="25360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Did we address the  ‘right’ problems in the best possible way?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486148">
            <a:off x="519477" y="3302131"/>
            <a:ext cx="26659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dirty="0">
                <a:solidFill>
                  <a:srgbClr val="00B050"/>
                </a:solidFill>
              </a:rPr>
              <a:t>Do </a:t>
            </a:r>
            <a:r>
              <a:rPr lang="de-DE" sz="1800" dirty="0" err="1">
                <a:solidFill>
                  <a:srgbClr val="00B050"/>
                </a:solidFill>
              </a:rPr>
              <a:t>we</a:t>
            </a:r>
            <a:r>
              <a:rPr lang="de-DE" sz="1800" dirty="0">
                <a:solidFill>
                  <a:srgbClr val="00B050"/>
                </a:solidFill>
              </a:rPr>
              <a:t> </a:t>
            </a:r>
            <a:r>
              <a:rPr lang="de-DE" sz="1800" dirty="0" err="1">
                <a:solidFill>
                  <a:srgbClr val="00B050"/>
                </a:solidFill>
              </a:rPr>
              <a:t>understand</a:t>
            </a:r>
            <a:r>
              <a:rPr lang="de-DE" sz="1800" dirty="0">
                <a:solidFill>
                  <a:srgbClr val="00B050"/>
                </a:solidFill>
              </a:rPr>
              <a:t> </a:t>
            </a:r>
            <a:r>
              <a:rPr lang="de-DE" sz="1800" dirty="0" err="1">
                <a:solidFill>
                  <a:srgbClr val="00B050"/>
                </a:solidFill>
              </a:rPr>
              <a:t>the</a:t>
            </a:r>
            <a:r>
              <a:rPr lang="de-DE" sz="1800" dirty="0">
                <a:solidFill>
                  <a:srgbClr val="00B050"/>
                </a:solidFill>
              </a:rPr>
              <a:t> real </a:t>
            </a:r>
            <a:r>
              <a:rPr lang="de-DE" sz="1800" dirty="0" err="1">
                <a:solidFill>
                  <a:srgbClr val="00B050"/>
                </a:solidFill>
              </a:rPr>
              <a:t>reasons</a:t>
            </a:r>
            <a:r>
              <a:rPr lang="de-DE" sz="1800" dirty="0">
                <a:solidFill>
                  <a:srgbClr val="00B050"/>
                </a:solidFill>
              </a:rPr>
              <a:t> </a:t>
            </a:r>
            <a:r>
              <a:rPr lang="de-DE" sz="1800" dirty="0" err="1">
                <a:solidFill>
                  <a:srgbClr val="00B050"/>
                </a:solidFill>
              </a:rPr>
              <a:t>behind</a:t>
            </a:r>
            <a:r>
              <a:rPr lang="de-DE" sz="1800" dirty="0">
                <a:solidFill>
                  <a:srgbClr val="00B050"/>
                </a:solidFill>
              </a:rPr>
              <a:t> </a:t>
            </a:r>
            <a:r>
              <a:rPr lang="de-DE" sz="1800" dirty="0" err="1">
                <a:solidFill>
                  <a:srgbClr val="00B050"/>
                </a:solidFill>
              </a:rPr>
              <a:t>the</a:t>
            </a:r>
            <a:r>
              <a:rPr lang="de-DE" sz="1800" dirty="0">
                <a:solidFill>
                  <a:srgbClr val="00B050"/>
                </a:solidFill>
              </a:rPr>
              <a:t> </a:t>
            </a:r>
            <a:r>
              <a:rPr lang="de-DE" sz="1800" dirty="0" err="1">
                <a:solidFill>
                  <a:srgbClr val="00B050"/>
                </a:solidFill>
              </a:rPr>
              <a:t>weak</a:t>
            </a:r>
            <a:r>
              <a:rPr lang="de-DE" sz="1800" dirty="0">
                <a:solidFill>
                  <a:srgbClr val="00B050"/>
                </a:solidFill>
              </a:rPr>
              <a:t> administrative </a:t>
            </a:r>
            <a:r>
              <a:rPr lang="de-DE" sz="1800" dirty="0" err="1">
                <a:solidFill>
                  <a:srgbClr val="00B050"/>
                </a:solidFill>
              </a:rPr>
              <a:t>capacity</a:t>
            </a:r>
            <a:r>
              <a:rPr lang="de-DE" sz="1800" dirty="0">
                <a:solidFill>
                  <a:srgbClr val="00B050"/>
                </a:solidFill>
              </a:rPr>
              <a:t>?</a:t>
            </a:r>
            <a:endParaRPr lang="en-GB" sz="1800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9696" y="5435853"/>
            <a:ext cx="48500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C000"/>
                </a:solidFill>
                <a:latin typeface="+mj-lt"/>
                <a:cs typeface="Arial" panose="020B0604020202020204" pitchFamily="34" charset="0"/>
              </a:rPr>
              <a:t>Did our PAR and sector IB efforts consistently ensure a same approach?</a:t>
            </a:r>
            <a:endParaRPr lang="en-GB" sz="18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 rot="255324">
            <a:off x="5442103" y="1600125"/>
            <a:ext cx="3324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F17D59"/>
                </a:solidFill>
                <a:latin typeface="+mj-lt"/>
              </a:rPr>
              <a:t>Did we contribute to “islands of excellence” rather than a streamlined public administration?</a:t>
            </a:r>
            <a:endParaRPr lang="en-GB" sz="1800" dirty="0">
              <a:solidFill>
                <a:srgbClr val="F17D59"/>
              </a:solidFill>
              <a:latin typeface="Antique Olive Roma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210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47328" y="116632"/>
            <a:ext cx="5256584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2. DG NEAR approach to PAR</a:t>
            </a:r>
            <a:endParaRPr lang="en-GB" sz="2400" kern="0" dirty="0"/>
          </a:p>
        </p:txBody>
      </p:sp>
      <p:grpSp>
        <p:nvGrpSpPr>
          <p:cNvPr id="4" name="Group 3"/>
          <p:cNvGrpSpPr/>
          <p:nvPr/>
        </p:nvGrpSpPr>
        <p:grpSpPr>
          <a:xfrm>
            <a:off x="449263" y="1628800"/>
            <a:ext cx="5688632" cy="4557141"/>
            <a:chOff x="679243" y="1566770"/>
            <a:chExt cx="4699668" cy="4561415"/>
          </a:xfrm>
        </p:grpSpPr>
        <p:graphicFrame>
          <p:nvGraphicFramePr>
            <p:cNvPr id="9" name="Diagram 8"/>
            <p:cNvGraphicFramePr/>
            <p:nvPr>
              <p:extLst>
                <p:ext uri="{D42A27DB-BD31-4B8C-83A1-F6EECF244321}">
                  <p14:modId xmlns:p14="http://schemas.microsoft.com/office/powerpoint/2010/main" val="2912182646"/>
                </p:ext>
              </p:extLst>
            </p:nvPr>
          </p:nvGraphicFramePr>
          <p:xfrm>
            <a:off x="680946" y="2575828"/>
            <a:ext cx="4392487" cy="355235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Content Placeholder 2"/>
            <p:cNvSpPr txBox="1">
              <a:spLocks/>
            </p:cNvSpPr>
            <p:nvPr/>
          </p:nvSpPr>
          <p:spPr bwMode="auto">
            <a:xfrm>
              <a:off x="679243" y="1566770"/>
              <a:ext cx="4699668" cy="684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Font typeface="Arial" pitchFamily="34" charset="0"/>
                <a:buChar char="•"/>
                <a:defRPr sz="2400" i="1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Char char="•"/>
                <a:defRPr sz="2000" b="1">
                  <a:solidFill>
                    <a:srgbClr val="0F5494"/>
                  </a:solidFill>
                  <a:latin typeface="+mn-lt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400">
                  <a:solidFill>
                    <a:srgbClr val="0F5494"/>
                  </a:solidFill>
                  <a:latin typeface="+mn-lt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>
                <a:buNone/>
              </a:pPr>
              <a:r>
                <a:rPr lang="en-IE" sz="1800" b="0" i="0" kern="0" dirty="0">
                  <a:solidFill>
                    <a:schemeClr val="tx1"/>
                  </a:solidFill>
                </a:rPr>
                <a:t>1) Broad definition in the 2014-15 enlargement strategy and the 2015 ENP review:</a:t>
              </a:r>
              <a:endParaRPr lang="en-GB" sz="1800" b="0" i="0" kern="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6" name="Content Placeholder 4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8245">
            <a:off x="6445487" y="2186323"/>
            <a:ext cx="2932099" cy="4157426"/>
          </a:xfrm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7104112" y="1628410"/>
            <a:ext cx="4392488" cy="683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IE" sz="1800" b="0" i="0" kern="0" dirty="0">
                <a:solidFill>
                  <a:schemeClr val="tx1"/>
                </a:solidFill>
              </a:rPr>
              <a:t>2) Defined further by OECD/SIGMA in 2014 and 2016 (for ENP):</a:t>
            </a:r>
            <a:endParaRPr lang="en-GB" sz="1800" b="0" i="0" kern="0" dirty="0">
              <a:solidFill>
                <a:schemeClr val="tx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48328" y="2924944"/>
            <a:ext cx="2912009" cy="299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72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1413" y="2188176"/>
            <a:ext cx="6638950" cy="4351903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 bwMode="auto">
          <a:xfrm>
            <a:off x="119335" y="116632"/>
            <a:ext cx="5184576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2. DG NEAR approach to PAR</a:t>
            </a:r>
            <a:endParaRPr lang="en-GB" sz="2400" kern="0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767881" y="1268760"/>
            <a:ext cx="10153129" cy="516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IE" sz="1800" b="0" i="0" kern="0" dirty="0">
                <a:solidFill>
                  <a:schemeClr val="tx1"/>
                </a:solidFill>
              </a:rPr>
              <a:t>3) SIGMA </a:t>
            </a:r>
            <a:r>
              <a:rPr lang="en-IE" sz="1800" i="0" kern="0" dirty="0">
                <a:solidFill>
                  <a:schemeClr val="tx1"/>
                </a:solidFill>
              </a:rPr>
              <a:t>assessments</a:t>
            </a:r>
            <a:r>
              <a:rPr lang="en-IE" sz="1800" b="0" i="0" kern="0" dirty="0">
                <a:solidFill>
                  <a:schemeClr val="tx1"/>
                </a:solidFill>
              </a:rPr>
              <a:t> against the Principles of Public Administration: </a:t>
            </a:r>
          </a:p>
          <a:p>
            <a:pPr marL="0" indent="0">
              <a:buNone/>
            </a:pPr>
            <a:r>
              <a:rPr lang="en-IE" sz="1800" b="0" i="0" kern="0" dirty="0">
                <a:solidFill>
                  <a:schemeClr val="tx1"/>
                </a:solidFill>
                <a:hlinkClick r:id="rId3"/>
              </a:rPr>
              <a:t>http://www.sigmaweb.org/publications/monitoring-reports.htm</a:t>
            </a:r>
            <a:r>
              <a:rPr lang="en-IE" sz="1800" b="0" i="0" kern="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en-IE" sz="1800" b="0" i="0" kern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800" b="0" i="0" kern="0" dirty="0">
              <a:solidFill>
                <a:schemeClr val="tx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7168">
            <a:off x="8346079" y="2344728"/>
            <a:ext cx="2660569" cy="411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03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852" y="1340768"/>
            <a:ext cx="11233249" cy="5329734"/>
          </a:xfrm>
        </p:spPr>
        <p:txBody>
          <a:bodyPr/>
          <a:lstStyle/>
          <a:p>
            <a:pPr marL="0" indent="0">
              <a:spcAft>
                <a:spcPts val="0"/>
              </a:spcAft>
              <a:buClr>
                <a:schemeClr val="tx1"/>
              </a:buClr>
              <a:buNone/>
              <a:defRPr/>
            </a:pPr>
            <a:r>
              <a:rPr lang="en-IE" sz="1800" b="1" i="0" dirty="0">
                <a:solidFill>
                  <a:srgbClr val="00B050"/>
                </a:solidFill>
              </a:rPr>
              <a:t>Key identified governance weaknesses in SIGMA assessments across all partner government administrations that impact all sectors:</a:t>
            </a:r>
          </a:p>
          <a:p>
            <a:pPr marL="0" indent="0">
              <a:spcAft>
                <a:spcPts val="1200"/>
              </a:spcAft>
              <a:buClr>
                <a:schemeClr val="tx1"/>
              </a:buClr>
              <a:buNone/>
              <a:defRPr/>
            </a:pPr>
            <a:endParaRPr lang="en-IE" sz="1000" b="1" i="0" dirty="0">
              <a:solidFill>
                <a:srgbClr val="002060"/>
              </a:solidFill>
            </a:endParaRP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i="0" dirty="0">
                <a:solidFill>
                  <a:srgbClr val="002060"/>
                </a:solidFill>
              </a:rPr>
              <a:t>Weak </a:t>
            </a:r>
            <a:r>
              <a:rPr lang="en-IE" sz="1800" b="1" i="0" dirty="0">
                <a:solidFill>
                  <a:srgbClr val="002060"/>
                </a:solidFill>
              </a:rPr>
              <a:t>strategic planning</a:t>
            </a:r>
            <a:r>
              <a:rPr lang="en-IE" sz="1800" i="0" dirty="0">
                <a:solidFill>
                  <a:srgbClr val="002060"/>
                </a:solidFill>
              </a:rPr>
              <a:t>: strategies rarely </a:t>
            </a:r>
            <a:r>
              <a:rPr lang="en-IE" sz="1800" b="1" i="0" dirty="0">
                <a:solidFill>
                  <a:srgbClr val="002060"/>
                </a:solidFill>
              </a:rPr>
              <a:t>costed</a:t>
            </a:r>
            <a:r>
              <a:rPr lang="en-IE" sz="1800" i="0" dirty="0">
                <a:solidFill>
                  <a:srgbClr val="002060"/>
                </a:solidFill>
              </a:rPr>
              <a:t> or linked to funding, no strong central </a:t>
            </a:r>
            <a:r>
              <a:rPr lang="en-IE" sz="1800" b="1" i="0" dirty="0">
                <a:solidFill>
                  <a:srgbClr val="002060"/>
                </a:solidFill>
              </a:rPr>
              <a:t>coordination</a:t>
            </a:r>
            <a:r>
              <a:rPr lang="en-IE" sz="1800" i="0" dirty="0">
                <a:solidFill>
                  <a:srgbClr val="002060"/>
                </a:solidFill>
              </a:rPr>
              <a:t>/quality control; no regular </a:t>
            </a:r>
            <a:r>
              <a:rPr lang="en-IE" sz="1800" b="1" i="0" dirty="0">
                <a:solidFill>
                  <a:srgbClr val="002060"/>
                </a:solidFill>
              </a:rPr>
              <a:t>monitoring/reporting</a:t>
            </a:r>
            <a:r>
              <a:rPr lang="en-IE" sz="1800" i="0" dirty="0">
                <a:solidFill>
                  <a:srgbClr val="002060"/>
                </a:solidFill>
              </a:rPr>
              <a:t> on performance</a:t>
            </a: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i="0" dirty="0">
                <a:solidFill>
                  <a:srgbClr val="002060"/>
                </a:solidFill>
              </a:rPr>
              <a:t>No regular use of evidence (impact assessments) on </a:t>
            </a:r>
            <a:r>
              <a:rPr lang="en-IE" sz="1800" b="1" i="0" dirty="0">
                <a:solidFill>
                  <a:srgbClr val="002060"/>
                </a:solidFill>
              </a:rPr>
              <a:t>policy- and law-making</a:t>
            </a:r>
            <a:r>
              <a:rPr lang="en-IE" sz="1800" i="0" dirty="0">
                <a:solidFill>
                  <a:srgbClr val="002060"/>
                </a:solidFill>
              </a:rPr>
              <a:t>, public and stakeholder consultations often formalistic, weak inter-ministerial coordination prevails</a:t>
            </a: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b="1" i="0" dirty="0">
                <a:solidFill>
                  <a:srgbClr val="002060"/>
                </a:solidFill>
              </a:rPr>
              <a:t>Politicisation</a:t>
            </a:r>
            <a:r>
              <a:rPr lang="en-IE" sz="1800" i="0" dirty="0">
                <a:solidFill>
                  <a:srgbClr val="002060"/>
                </a:solidFill>
              </a:rPr>
              <a:t> of civil service (limited delegation of decision-making), non-transparent salary systems, limited professional development</a:t>
            </a: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i="0" dirty="0">
                <a:solidFill>
                  <a:srgbClr val="002060"/>
                </a:solidFill>
              </a:rPr>
              <a:t>Fragmented ‘</a:t>
            </a:r>
            <a:r>
              <a:rPr lang="en-IE" sz="1800" b="1" i="0" dirty="0">
                <a:solidFill>
                  <a:srgbClr val="002060"/>
                </a:solidFill>
              </a:rPr>
              <a:t>silo’ administrations</a:t>
            </a:r>
            <a:r>
              <a:rPr lang="en-IE" sz="1800" i="0" dirty="0">
                <a:solidFill>
                  <a:srgbClr val="002060"/>
                </a:solidFill>
              </a:rPr>
              <a:t>, overlapping/weak </a:t>
            </a:r>
            <a:r>
              <a:rPr lang="en-IE" sz="1800" b="1" i="0" dirty="0">
                <a:solidFill>
                  <a:srgbClr val="002060"/>
                </a:solidFill>
              </a:rPr>
              <a:t>accountability</a:t>
            </a:r>
            <a:r>
              <a:rPr lang="en-IE" sz="1800" i="0" dirty="0">
                <a:solidFill>
                  <a:srgbClr val="002060"/>
                </a:solidFill>
              </a:rPr>
              <a:t> between parent institutions and sub-ordinated agencies</a:t>
            </a: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i="0" dirty="0">
                <a:solidFill>
                  <a:srgbClr val="002060"/>
                </a:solidFill>
              </a:rPr>
              <a:t>‘</a:t>
            </a:r>
            <a:r>
              <a:rPr lang="en-IE" sz="1800" b="1" i="0" dirty="0">
                <a:solidFill>
                  <a:srgbClr val="002060"/>
                </a:solidFill>
              </a:rPr>
              <a:t>Red tape</a:t>
            </a:r>
            <a:r>
              <a:rPr lang="en-IE" sz="1800" i="0" dirty="0">
                <a:solidFill>
                  <a:srgbClr val="002060"/>
                </a:solidFill>
              </a:rPr>
              <a:t>’ towards citizens and businesses, isolated </a:t>
            </a:r>
            <a:r>
              <a:rPr lang="en-IE" sz="1800" b="1" i="0" dirty="0">
                <a:solidFill>
                  <a:srgbClr val="002060"/>
                </a:solidFill>
              </a:rPr>
              <a:t>e-government</a:t>
            </a:r>
            <a:r>
              <a:rPr lang="en-IE" sz="1800" i="0" dirty="0">
                <a:solidFill>
                  <a:srgbClr val="002060"/>
                </a:solidFill>
              </a:rPr>
              <a:t> initiatives, citizens’ lack of satisfaction to administrative services </a:t>
            </a: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r>
              <a:rPr lang="en-IE" sz="1800" i="0" dirty="0">
                <a:solidFill>
                  <a:srgbClr val="002060"/>
                </a:solidFill>
              </a:rPr>
              <a:t>Overall weaknesses in </a:t>
            </a:r>
            <a:r>
              <a:rPr lang="en-IE" sz="1800" b="1" i="0" dirty="0">
                <a:solidFill>
                  <a:srgbClr val="002060"/>
                </a:solidFill>
              </a:rPr>
              <a:t>public finance management </a:t>
            </a:r>
            <a:r>
              <a:rPr lang="en-IE" sz="1800" i="0" dirty="0">
                <a:solidFill>
                  <a:srgbClr val="002060"/>
                </a:solidFill>
              </a:rPr>
              <a:t>(budgeting, procurement, public investment management, internal control, etc.)</a:t>
            </a:r>
          </a:p>
          <a:p>
            <a:pPr>
              <a:spcAft>
                <a:spcPts val="1200"/>
              </a:spcAft>
              <a:buClr>
                <a:schemeClr val="tx1"/>
              </a:buClr>
              <a:defRPr/>
            </a:pPr>
            <a:endParaRPr lang="en-IE" sz="1800" i="0" dirty="0">
              <a:solidFill>
                <a:srgbClr val="002060"/>
              </a:solidFill>
            </a:endParaRPr>
          </a:p>
          <a:p>
            <a:pPr>
              <a:spcAft>
                <a:spcPts val="1800"/>
              </a:spcAft>
              <a:buClr>
                <a:schemeClr val="tx1"/>
              </a:buClr>
              <a:defRPr/>
            </a:pPr>
            <a:endParaRPr lang="en-IE" sz="1800" i="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828" y="187498"/>
            <a:ext cx="5832649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2. DG NEAR approach to PAR</a:t>
            </a:r>
            <a:endParaRPr lang="en-GB" sz="2400" kern="0" dirty="0"/>
          </a:p>
        </p:txBody>
      </p:sp>
    </p:spTree>
    <p:extLst>
      <p:ext uri="{BB962C8B-B14F-4D97-AF65-F5344CB8AC3E}">
        <p14:creationId xmlns:p14="http://schemas.microsoft.com/office/powerpoint/2010/main" val="80175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 bwMode="auto">
          <a:xfrm>
            <a:off x="119335" y="116632"/>
            <a:ext cx="5184576" cy="64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3175"/>
            <a:r>
              <a:rPr lang="en-GB" sz="2400" kern="0" dirty="0">
                <a:solidFill>
                  <a:schemeClr val="bg1"/>
                </a:solidFill>
              </a:rPr>
              <a:t>2. DG NEAR approach to PAR</a:t>
            </a:r>
            <a:endParaRPr lang="en-GB" sz="2400" kern="0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7858133" y="1413799"/>
            <a:ext cx="4032448" cy="158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IE" sz="1800" b="0" i="0" kern="0" dirty="0">
                <a:solidFill>
                  <a:schemeClr val="tx1"/>
                </a:solidFill>
              </a:rPr>
              <a:t>5) </a:t>
            </a:r>
            <a:r>
              <a:rPr lang="en-IE" sz="1800" i="0" kern="0" dirty="0">
                <a:solidFill>
                  <a:schemeClr val="tx1"/>
                </a:solidFill>
              </a:rPr>
              <a:t>EU support </a:t>
            </a:r>
            <a:r>
              <a:rPr lang="en-IE" sz="1800" b="0" i="0" kern="0" dirty="0">
                <a:solidFill>
                  <a:schemeClr val="tx1"/>
                </a:solidFill>
              </a:rPr>
              <a:t>to partner governments to </a:t>
            </a:r>
            <a:r>
              <a:rPr lang="en-IE" sz="1800" i="0" kern="0" dirty="0">
                <a:solidFill>
                  <a:schemeClr val="tx1"/>
                </a:solidFill>
              </a:rPr>
              <a:t>implement</a:t>
            </a:r>
            <a:r>
              <a:rPr lang="en-IE" sz="1800" b="0" i="0" kern="0" dirty="0">
                <a:solidFill>
                  <a:schemeClr val="tx1"/>
                </a:solidFill>
              </a:rPr>
              <a:t> PAR strategic framework (different financial instruments)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3352" y="1389265"/>
            <a:ext cx="7416824" cy="3123985"/>
            <a:chOff x="-24680" y="1549052"/>
            <a:chExt cx="7074278" cy="2888060"/>
          </a:xfrm>
        </p:grpSpPr>
        <p:sp>
          <p:nvSpPr>
            <p:cNvPr id="25" name="Content Placeholder 2"/>
            <p:cNvSpPr txBox="1">
              <a:spLocks/>
            </p:cNvSpPr>
            <p:nvPr/>
          </p:nvSpPr>
          <p:spPr bwMode="auto">
            <a:xfrm>
              <a:off x="-24680" y="1571733"/>
              <a:ext cx="3456384" cy="2865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Font typeface="Arial" pitchFamily="34" charset="0"/>
                <a:buChar char="•"/>
                <a:defRPr sz="2400" i="1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Char char="•"/>
                <a:defRPr sz="2000" b="1">
                  <a:solidFill>
                    <a:srgbClr val="0F5494"/>
                  </a:solidFill>
                  <a:latin typeface="+mn-lt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400">
                  <a:solidFill>
                    <a:srgbClr val="0F5494"/>
                  </a:solidFill>
                  <a:latin typeface="+mn-lt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algn="ctr">
                <a:buNone/>
              </a:pPr>
              <a:r>
                <a:rPr lang="en-IE" sz="1800" b="0" i="0" kern="0" dirty="0">
                  <a:solidFill>
                    <a:schemeClr val="tx1"/>
                  </a:solidFill>
                </a:rPr>
                <a:t>4) </a:t>
              </a:r>
              <a:r>
                <a:rPr lang="en-IE" sz="1800" i="0" kern="0" dirty="0">
                  <a:solidFill>
                    <a:schemeClr val="tx1"/>
                  </a:solidFill>
                </a:rPr>
                <a:t>EU support 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to partner governments </a:t>
              </a:r>
              <a:r>
                <a:rPr lang="en-IE" sz="1800" i="0" kern="0" dirty="0">
                  <a:solidFill>
                    <a:schemeClr val="tx1"/>
                  </a:solidFill>
                </a:rPr>
                <a:t>to develop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 PAR (incl. public financial management) </a:t>
              </a:r>
              <a:r>
                <a:rPr lang="en-IE" sz="1800" i="0" kern="0" dirty="0">
                  <a:solidFill>
                    <a:schemeClr val="tx1"/>
                  </a:solidFill>
                </a:rPr>
                <a:t>strategic framework 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addressing the findings against the Principles and other external assessments</a:t>
              </a:r>
            </a:p>
          </p:txBody>
        </p:sp>
        <p:pic>
          <p:nvPicPr>
            <p:cNvPr id="2051" name="Picture 3" descr="a789dd31-8e37-427f-b97d-d1fc090f54e2@ec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845646" y="2072270"/>
              <a:ext cx="2590209" cy="1817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Picture 2" descr="e8e5a2bb-3c60-4c35-b649-0bbb772f65eb@e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991259" y="1966674"/>
              <a:ext cx="2684320" cy="184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407368" y="4865504"/>
            <a:ext cx="6674043" cy="1854687"/>
            <a:chOff x="468677" y="5350132"/>
            <a:chExt cx="7734092" cy="1136252"/>
          </a:xfrm>
        </p:grpSpPr>
        <p:sp>
          <p:nvSpPr>
            <p:cNvPr id="30" name="Content Placeholder 2"/>
            <p:cNvSpPr txBox="1">
              <a:spLocks/>
            </p:cNvSpPr>
            <p:nvPr/>
          </p:nvSpPr>
          <p:spPr bwMode="auto">
            <a:xfrm>
              <a:off x="468677" y="5350132"/>
              <a:ext cx="2608934" cy="1136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Font typeface="Arial" pitchFamily="34" charset="0"/>
                <a:buChar char="•"/>
                <a:defRPr sz="2400" i="1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Char char="•"/>
                <a:defRPr sz="2000" b="1">
                  <a:solidFill>
                    <a:srgbClr val="0F5494"/>
                  </a:solidFill>
                  <a:latin typeface="+mn-lt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400">
                  <a:solidFill>
                    <a:srgbClr val="0F5494"/>
                  </a:solidFill>
                  <a:latin typeface="+mn-lt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>
                <a:buNone/>
              </a:pPr>
              <a:r>
                <a:rPr lang="en-IE" sz="1800" b="0" i="0" kern="0" dirty="0">
                  <a:solidFill>
                    <a:schemeClr val="tx1"/>
                  </a:solidFill>
                </a:rPr>
                <a:t>6) Regular </a:t>
              </a:r>
              <a:r>
                <a:rPr lang="en-IE" sz="1800" i="0" kern="0" dirty="0">
                  <a:solidFill>
                    <a:schemeClr val="tx1"/>
                  </a:solidFill>
                </a:rPr>
                <a:t>policy dialogue 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on PAR/PFM implementation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44503" y="5350132"/>
              <a:ext cx="4958266" cy="882297"/>
            </a:xfrm>
            <a:prstGeom prst="rect">
              <a:avLst/>
            </a:prstGeom>
          </p:spPr>
        </p:pic>
      </p:grpSp>
      <p:sp>
        <p:nvSpPr>
          <p:cNvPr id="12" name="Titre 1">
            <a:extLst>
              <a:ext uri="{FF2B5EF4-FFF2-40B4-BE49-F238E27FC236}">
                <a16:creationId xmlns:a16="http://schemas.microsoft.com/office/drawing/2014/main" id="{6E3926FA-0E78-4A3B-AD4E-2170F6A4C7C9}"/>
              </a:ext>
            </a:extLst>
          </p:cNvPr>
          <p:cNvSpPr>
            <a:spLocks noGrp="1"/>
          </p:cNvSpPr>
          <p:nvPr/>
        </p:nvSpPr>
        <p:spPr bwMode="auto">
          <a:xfrm>
            <a:off x="609600" y="2960687"/>
            <a:ext cx="109728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  <a:cs typeface="ＭＳ Ｐゴシック" charset="-128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endParaRPr lang="en-GB" dirty="0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F3F80C65-3AD2-4D66-9D63-213CAC5A4ABD}"/>
              </a:ext>
            </a:extLst>
          </p:cNvPr>
          <p:cNvGrpSpPr/>
          <p:nvPr/>
        </p:nvGrpSpPr>
        <p:grpSpPr>
          <a:xfrm>
            <a:off x="8098783" y="3259292"/>
            <a:ext cx="3791798" cy="3212424"/>
            <a:chOff x="8159552" y="3186221"/>
            <a:chExt cx="4032448" cy="3212424"/>
          </a:xfrm>
        </p:grpSpPr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CA03BC21-BC7D-45E3-B51C-FA459FB1335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59552" y="3186221"/>
              <a:ext cx="4032448" cy="1587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Font typeface="Arial" pitchFamily="34" charset="0"/>
                <a:buChar char="•"/>
                <a:defRPr sz="2400" i="1">
                  <a:solidFill>
                    <a:srgbClr val="0F5494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0F5494"/>
                </a:buClr>
                <a:buChar char="•"/>
                <a:defRPr sz="2000" b="1">
                  <a:solidFill>
                    <a:srgbClr val="0F5494"/>
                  </a:solidFill>
                  <a:latin typeface="+mn-lt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400">
                  <a:solidFill>
                    <a:srgbClr val="0F5494"/>
                  </a:solidFill>
                  <a:latin typeface="+mn-lt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>
                <a:buNone/>
              </a:pPr>
              <a:r>
                <a:rPr lang="en-IE" sz="1800" b="0" i="0" kern="0" dirty="0">
                  <a:solidFill>
                    <a:schemeClr val="tx1"/>
                  </a:solidFill>
                </a:rPr>
                <a:t>7) Engagement and support to </a:t>
              </a:r>
              <a:r>
                <a:rPr lang="en-IE" sz="1800" i="0" kern="0" dirty="0">
                  <a:solidFill>
                    <a:schemeClr val="tx1"/>
                  </a:solidFill>
                </a:rPr>
                <a:t>civil society </a:t>
              </a:r>
              <a:r>
                <a:rPr lang="en-IE" sz="1800" b="0" i="0" kern="0" dirty="0">
                  <a:solidFill>
                    <a:schemeClr val="tx1"/>
                  </a:solidFill>
                </a:rPr>
                <a:t>to monitor government performance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807A014E-C5B5-4F06-8055-5DF244BEF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4747" y="4260749"/>
              <a:ext cx="2304256" cy="21378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015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C_Blank">
  <a:themeElements>
    <a:clrScheme name="Slide_Maste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2811</TotalTime>
  <Words>1711</Words>
  <Application>Microsoft Office PowerPoint</Application>
  <PresentationFormat>Grand écran</PresentationFormat>
  <Paragraphs>207</Paragraphs>
  <Slides>15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Antique Olive Roman</vt:lpstr>
      <vt:lpstr>Arial</vt:lpstr>
      <vt:lpstr>Tahoma</vt:lpstr>
      <vt:lpstr>Verdana</vt:lpstr>
      <vt:lpstr>Wingdings</vt:lpstr>
      <vt:lpstr>Default Design</vt:lpstr>
      <vt:lpstr>EC_Blank</vt:lpstr>
      <vt:lpstr>Mainstreaming public administration reform (PAR) requirements in twinning projects  </vt:lpstr>
      <vt:lpstr>Contents</vt:lpstr>
      <vt:lpstr>Présentation PowerPoint</vt:lpstr>
      <vt:lpstr>Présentation PowerPoint</vt:lpstr>
      <vt:lpstr>2. DG NEAR approach to PAR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Contact for further questions: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HEIKKINEN Ritva (NEAR)</dc:creator>
  <cp:lastModifiedBy>paulo cunha</cp:lastModifiedBy>
  <cp:revision>218</cp:revision>
  <cp:lastPrinted>2019-06-19T10:58:05Z</cp:lastPrinted>
  <dcterms:created xsi:type="dcterms:W3CDTF">2019-01-15T08:55:37Z</dcterms:created>
  <dcterms:modified xsi:type="dcterms:W3CDTF">2019-06-30T15:12:42Z</dcterms:modified>
</cp:coreProperties>
</file>