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349" r:id="rId5"/>
    <p:sldId id="557" r:id="rId6"/>
    <p:sldId id="558" r:id="rId7"/>
    <p:sldId id="559" r:id="rId8"/>
    <p:sldId id="560" r:id="rId9"/>
    <p:sldId id="571" r:id="rId10"/>
    <p:sldId id="572" r:id="rId11"/>
    <p:sldId id="577" r:id="rId12"/>
    <p:sldId id="573" r:id="rId13"/>
    <p:sldId id="574" r:id="rId14"/>
    <p:sldId id="575" r:id="rId15"/>
    <p:sldId id="576" r:id="rId16"/>
    <p:sldId id="464" r:id="rId17"/>
    <p:sldId id="377" r:id="rId18"/>
  </p:sldIdLst>
  <p:sldSz cx="9144000" cy="6858000" type="screen4x3"/>
  <p:notesSz cx="6724650" cy="97742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4A61D29D-E4A6-41E0-BE72-1ECE3CF4C9FE}">
          <p14:sldIdLst/>
        </p14:section>
        <p14:section name="Untitled Section" id="{D226DA61-FFA7-4DCE-9744-C98E16933168}">
          <p14:sldIdLst>
            <p14:sldId id="349"/>
            <p14:sldId id="557"/>
            <p14:sldId id="558"/>
            <p14:sldId id="559"/>
            <p14:sldId id="560"/>
            <p14:sldId id="571"/>
            <p14:sldId id="572"/>
            <p14:sldId id="577"/>
            <p14:sldId id="573"/>
            <p14:sldId id="574"/>
            <p14:sldId id="575"/>
            <p14:sldId id="576"/>
            <p14:sldId id="464"/>
            <p14:sldId id="3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6" userDrawn="1">
          <p15:clr>
            <a:srgbClr val="A4A3A4"/>
          </p15:clr>
        </p15:guide>
        <p15:guide id="2" pos="2146" userDrawn="1">
          <p15:clr>
            <a:srgbClr val="A4A3A4"/>
          </p15:clr>
        </p15:guide>
        <p15:guide id="3" orient="horz" pos="3077" userDrawn="1">
          <p15:clr>
            <a:srgbClr val="A4A3A4"/>
          </p15:clr>
        </p15:guide>
        <p15:guide id="4" pos="211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RSTBREIN Heike (ELARG)" initials="GH(" lastIdx="8" clrIdx="0"/>
  <p:cmAuthor id="1" name="LECH Claus (NEAR)" initials="CL" lastIdx="2" clrIdx="1"/>
  <p:cmAuthor id="2" name="SANTUCCIONE Lucia (DEVCO)" initials="SL(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09064A"/>
    <a:srgbClr val="75195B"/>
    <a:srgbClr val="EE8032"/>
    <a:srgbClr val="EE7D32"/>
    <a:srgbClr val="3E7E93"/>
    <a:srgbClr val="38D4D6"/>
    <a:srgbClr val="FFD624"/>
    <a:srgbClr val="3166CF"/>
    <a:srgbClr val="3E6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79657" autoAdjust="0"/>
  </p:normalViewPr>
  <p:slideViewPr>
    <p:cSldViewPr>
      <p:cViewPr varScale="1">
        <p:scale>
          <a:sx n="92" d="100"/>
          <a:sy n="92" d="100"/>
        </p:scale>
        <p:origin x="216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13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06"/>
        <p:guide pos="2146"/>
        <p:guide orient="horz" pos="3077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748" cy="48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8334" y="0"/>
            <a:ext cx="2914748" cy="48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419"/>
            <a:ext cx="2914748" cy="48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8334" y="9283419"/>
            <a:ext cx="2914748" cy="48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748" cy="48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8334" y="0"/>
            <a:ext cx="2914748" cy="48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33425"/>
            <a:ext cx="48879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152" y="4642490"/>
            <a:ext cx="5380348" cy="43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419"/>
            <a:ext cx="2914748" cy="48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8334" y="9283419"/>
            <a:ext cx="2914748" cy="48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3" tIns="45093" rIns="90183" bIns="4509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defRPr/>
            </a:pPr>
            <a:r>
              <a:rPr lang="en-GB" altLang="en-US" sz="1400" b="1" dirty="0"/>
              <a:t>Concretely: </a:t>
            </a:r>
          </a:p>
          <a:p>
            <a:pPr algn="just">
              <a:defRPr/>
            </a:pPr>
            <a:endParaRPr lang="en-GB" altLang="en-US" sz="400" b="1" dirty="0"/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Read the </a:t>
            </a:r>
            <a:r>
              <a:rPr lang="en-GB" altLang="en-US" b="1" dirty="0"/>
              <a:t>Principles of Public Administration </a:t>
            </a:r>
            <a:r>
              <a:rPr lang="en-GB" altLang="en-US" dirty="0"/>
              <a:t>(available on OECD/SIGMA website) to familiarise with the PAR policy framework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Read the </a:t>
            </a:r>
            <a:r>
              <a:rPr lang="en-GB" altLang="en-US" b="1" dirty="0"/>
              <a:t>SIGMA assessment reports </a:t>
            </a:r>
            <a:r>
              <a:rPr lang="en-GB" altLang="en-US" dirty="0"/>
              <a:t>(available on OECD/SIGMA website) to get an overall and detail view of the functioning of PA and the administrative environment you are working in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b="1" dirty="0"/>
              <a:t>Read the country's PAR strategy </a:t>
            </a:r>
            <a:r>
              <a:rPr lang="en-GB" altLang="en-US" dirty="0"/>
              <a:t>and available implementation reports.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Get well acquainted with the </a:t>
            </a:r>
            <a:r>
              <a:rPr lang="en-GB" altLang="en-US" b="1" dirty="0"/>
              <a:t>procedural law/policy-making requirements </a:t>
            </a:r>
            <a:r>
              <a:rPr lang="en-GB" altLang="en-US" dirty="0"/>
              <a:t>in the country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b="1" dirty="0"/>
              <a:t>Liaise with PAR experts </a:t>
            </a:r>
            <a:r>
              <a:rPr lang="en-GB" altLang="en-US" dirty="0"/>
              <a:t>(SIGMA and ongoing projects) to understand the main challenges in the administrative environment.</a:t>
            </a:r>
            <a:r>
              <a:rPr lang="en-GB" altLang="en-US" sz="1400" dirty="0"/>
              <a:t> </a:t>
            </a:r>
          </a:p>
          <a:p>
            <a:endParaRPr lang="en-US" alt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2F560CB-56A6-4C0C-AC6B-89132C3FACD6}" type="slidenum">
              <a:rPr lang="en-GB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865598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545581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defRPr/>
            </a:pPr>
            <a:r>
              <a:rPr lang="en-GB" altLang="en-US" sz="1400" b="1" dirty="0"/>
              <a:t>Concretely: </a:t>
            </a:r>
          </a:p>
          <a:p>
            <a:pPr algn="just">
              <a:defRPr/>
            </a:pPr>
            <a:endParaRPr lang="en-GB" altLang="en-US" sz="800" dirty="0"/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b="1" dirty="0"/>
              <a:t>Avoid promoting specific administrative procedures </a:t>
            </a:r>
            <a:r>
              <a:rPr lang="en-GB" altLang="en-US" dirty="0"/>
              <a:t>in a specific sector, if the country has adopted a modern Law on General Administrative Procedures; if necessary, </a:t>
            </a:r>
            <a:r>
              <a:rPr lang="en-GB" altLang="en-US" b="1" dirty="0"/>
              <a:t>ensure consistency </a:t>
            </a:r>
            <a:r>
              <a:rPr lang="en-GB" altLang="en-US" dirty="0"/>
              <a:t>between general and special administrative procedures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b="1" dirty="0"/>
              <a:t>Avoid supporting creation of agencies</a:t>
            </a:r>
            <a:r>
              <a:rPr lang="en-GB" altLang="en-US" dirty="0"/>
              <a:t> unless clear accountability and reporting lines to parent institutions are ensured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Do not promote specific </a:t>
            </a:r>
            <a:r>
              <a:rPr lang="en-GB" altLang="en-US" b="1" dirty="0"/>
              <a:t>salary top-up schemes </a:t>
            </a:r>
            <a:r>
              <a:rPr lang="en-GB" altLang="en-US" dirty="0"/>
              <a:t>for specific groups of civil servants</a:t>
            </a:r>
            <a:endParaRPr lang="en-GB" altLang="en-US" b="1" dirty="0"/>
          </a:p>
          <a:p>
            <a:pPr algn="just">
              <a:defRPr/>
            </a:pPr>
            <a:endParaRPr lang="en-GB" altLang="en-US" dirty="0"/>
          </a:p>
          <a:p>
            <a:endParaRPr lang="en-US" altLang="en-U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51047A0-948E-4D26-9C28-BE05F02F7E70}" type="slidenum">
              <a:rPr lang="en-GB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361348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defRPr/>
            </a:pPr>
            <a:r>
              <a:rPr lang="en-GB" altLang="en-US" sz="1400" b="1" dirty="0"/>
              <a:t>Concretely: </a:t>
            </a:r>
          </a:p>
          <a:p>
            <a:pPr algn="just">
              <a:defRPr/>
            </a:pPr>
            <a:endParaRPr lang="en-GB" altLang="en-US" sz="800" dirty="0"/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Before supporting the beneficiaries with law/policy drafting, support them with preparation of </a:t>
            </a:r>
            <a:r>
              <a:rPr lang="en-GB" altLang="en-US" b="1" dirty="0"/>
              <a:t>problem analysis</a:t>
            </a:r>
            <a:r>
              <a:rPr lang="en-GB" altLang="en-US" dirty="0"/>
              <a:t>, of </a:t>
            </a:r>
            <a:r>
              <a:rPr lang="en-GB" altLang="en-US" b="1" dirty="0"/>
              <a:t>policy options</a:t>
            </a:r>
            <a:r>
              <a:rPr lang="en-GB" altLang="en-US" dirty="0"/>
              <a:t>, of fiscal and socio-economic </a:t>
            </a:r>
            <a:r>
              <a:rPr lang="en-GB" altLang="en-US" b="1" dirty="0"/>
              <a:t>impact assessments</a:t>
            </a:r>
            <a:r>
              <a:rPr lang="en-GB" altLang="en-US" dirty="0"/>
              <a:t>, </a:t>
            </a:r>
            <a:r>
              <a:rPr lang="en-GB" altLang="en-US" b="1" dirty="0"/>
              <a:t>estimation of costs of implementation, </a:t>
            </a:r>
            <a:r>
              <a:rPr lang="en-GB" altLang="en-US" dirty="0"/>
              <a:t>identification of </a:t>
            </a:r>
            <a:r>
              <a:rPr lang="en-GB" altLang="en-US" b="1" dirty="0"/>
              <a:t>indicators </a:t>
            </a:r>
            <a:r>
              <a:rPr lang="en-GB" altLang="en-US" dirty="0"/>
              <a:t>to assess the achievement of objectives</a:t>
            </a:r>
            <a:endParaRPr lang="en-GB" altLang="en-US" b="1" dirty="0"/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Support beneficiaries  with conducting </a:t>
            </a:r>
            <a:r>
              <a:rPr lang="en-GB" altLang="en-US" b="1" dirty="0"/>
              <a:t>inter-ministerial consultations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Support beneficiaries with conducting </a:t>
            </a:r>
            <a:r>
              <a:rPr lang="en-GB" altLang="en-US" b="1" dirty="0"/>
              <a:t>public consultations </a:t>
            </a:r>
            <a:r>
              <a:rPr lang="en-GB" altLang="en-US" dirty="0"/>
              <a:t>at the right time of the process, allowing sufficient time for comments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Help to ensure that </a:t>
            </a:r>
            <a:r>
              <a:rPr lang="en-GB" altLang="en-US" b="1" dirty="0"/>
              <a:t>reports of stakeholder consultations</a:t>
            </a:r>
            <a:r>
              <a:rPr lang="en-GB" altLang="en-US" dirty="0"/>
              <a:t> are provided to decision-makers together with draft policy and legislative proposals</a:t>
            </a:r>
          </a:p>
          <a:p>
            <a:pPr algn="just"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dirty="0"/>
              <a:t>Advise and support preparation on reports on implementation of policies because this strengthens ownership </a:t>
            </a:r>
          </a:p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934483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727246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575938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871686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Think</a:t>
            </a:r>
            <a:r>
              <a:rPr lang="en-US" altLang="en-US" baseline="0" dirty="0" smtClean="0"/>
              <a:t> what will happen after the end of the project and how to make the administration to keep moving.</a:t>
            </a:r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133305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07572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31573" indent="-2813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25496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75694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25892" indent="-22509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76091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26289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6488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6684" indent="-22509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F431D56-D326-4567-B34A-B685AA3AA99D}" type="slidenum">
              <a:rPr lang="en-GB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33208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jp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 marL="0">
              <a:defRPr sz="60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400" y="324000"/>
            <a:ext cx="1816603" cy="14004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4050" y="6445787"/>
            <a:ext cx="675900" cy="45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9064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800" y="306000"/>
            <a:ext cx="1620466" cy="12492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832" y="6453336"/>
            <a:ext cx="610200" cy="406800"/>
          </a:xfrm>
          <a:prstGeom prst="rect">
            <a:avLst/>
          </a:prstGeom>
        </p:spPr>
      </p:pic>
      <p:pic>
        <p:nvPicPr>
          <p:cNvPr id="12" name="Picture 2" descr="C:\Users\lupasst\Desktop\Graphics\Footer Box NEAR2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226" y="6437738"/>
            <a:ext cx="630932" cy="42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29100" y="6416311"/>
            <a:ext cx="675900" cy="45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>
                <a:solidFill>
                  <a:srgbClr val="09064A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16216" y="476672"/>
            <a:ext cx="2133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67544" y="6245225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C8D21B7-B314-438C-91E9-7FF9087DC078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6038"/>
            <a:ext cx="3672408" cy="56132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9064A"/>
              </a:buClr>
              <a:buSzPct val="120000"/>
              <a:buFont typeface="Arial" pitchFamily="34" charset="0"/>
              <a:buChar char="•"/>
              <a:defRPr>
                <a:solidFill>
                  <a:srgbClr val="09064A"/>
                </a:solidFill>
              </a:defRPr>
            </a:lvl1pPr>
            <a:lvl2pPr>
              <a:buClr>
                <a:srgbClr val="09064A"/>
              </a:buClr>
              <a:defRPr>
                <a:solidFill>
                  <a:srgbClr val="09064A"/>
                </a:solidFill>
              </a:defRPr>
            </a:lvl2pPr>
            <a:lvl3pPr>
              <a:buFontTx/>
              <a:buChar char="-"/>
              <a:defRPr>
                <a:solidFill>
                  <a:srgbClr val="09064A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3319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neighbourhood-enlargement/sites/near/files/twinning-manual-revision-2017-final-updated-09-08.pdf" TargetMode="External"/><Relationship Id="rId2" Type="http://schemas.openxmlformats.org/officeDocument/2006/relationships/hyperlink" Target="https://ec.europa.eu/neighbourhood-enlargement/tenders/twinning_en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2420888"/>
            <a:ext cx="7128792" cy="2088232"/>
          </a:xfrm>
        </p:spPr>
        <p:txBody>
          <a:bodyPr/>
          <a:lstStyle/>
          <a:p>
            <a:r>
              <a:rPr lang="en-GB" sz="4800" i="1" dirty="0"/>
              <a:t>Practical advice on Twinning projects </a:t>
            </a:r>
            <a:r>
              <a:rPr lang="en-GB" sz="4800" i="1" dirty="0" smtClean="0"/>
              <a:t>implementation</a:t>
            </a:r>
            <a:endParaRPr lang="en-GB" sz="1600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27984" y="5409220"/>
            <a:ext cx="4392488" cy="1368152"/>
          </a:xfrm>
        </p:spPr>
        <p:txBody>
          <a:bodyPr/>
          <a:lstStyle/>
          <a:p>
            <a:pPr algn="r"/>
            <a:r>
              <a:rPr lang="en-US" altLang="en-US" sz="1400" dirty="0" smtClean="0"/>
              <a:t>DG NEAR – Unit C3 – Twinning Team </a:t>
            </a:r>
          </a:p>
          <a:p>
            <a:pPr algn="r"/>
            <a:r>
              <a:rPr lang="fr-BE" sz="1400" noProof="0" dirty="0" smtClean="0"/>
              <a:t>RTA Training, 2 July 2019</a:t>
            </a:r>
            <a:endParaRPr lang="en-GB" sz="1400" noProof="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8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8. </a:t>
            </a:r>
            <a:r>
              <a:rPr lang="en-GB" altLang="en-US" sz="1800" dirty="0" smtClean="0"/>
              <a:t>Communication</a:t>
            </a: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3568" y="3933056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Internal </a:t>
            </a:r>
            <a:r>
              <a:rPr lang="en-US" sz="2000" dirty="0" smtClean="0"/>
              <a:t>communication</a:t>
            </a:r>
          </a:p>
          <a:p>
            <a:endParaRPr lang="en-US" sz="2000" dirty="0"/>
          </a:p>
          <a:p>
            <a:r>
              <a:rPr lang="en-US" sz="2000" dirty="0" smtClean="0"/>
              <a:t>There </a:t>
            </a:r>
            <a:r>
              <a:rPr lang="en-US" sz="2000" dirty="0"/>
              <a:t>will be problems at the beginning, things that we take for granted may not be evident for the colleague</a:t>
            </a:r>
            <a:r>
              <a:rPr lang="en-US" sz="2000" dirty="0" smtClean="0"/>
              <a:t>. Have this in mind and try to understand each other and to offer adaptability.</a:t>
            </a:r>
            <a:endParaRPr lang="en-US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1915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9. </a:t>
            </a:r>
            <a:r>
              <a:rPr lang="en-GB" altLang="en-US" sz="1800" dirty="0" smtClean="0"/>
              <a:t>Communication</a:t>
            </a: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3933056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Communication with the Contracting Authority and with the European Union Delegation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/>
              <a:t>Establishing alliances </a:t>
            </a:r>
            <a:r>
              <a:rPr lang="en-US" sz="2000" dirty="0" smtClean="0"/>
              <a:t>is key </a:t>
            </a:r>
            <a:r>
              <a:rPr lang="en-US" sz="2000" dirty="0"/>
              <a:t>in order to ensure smooth application of twinning rules as well as good understanding of what the project is doing and which are the challenges ahead.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0804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10. </a:t>
            </a:r>
            <a:r>
              <a:rPr lang="en-GB" altLang="en-US" sz="1800" dirty="0" smtClean="0"/>
              <a:t>And communication</a:t>
            </a: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3933056"/>
            <a:ext cx="7128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External communication</a:t>
            </a:r>
          </a:p>
          <a:p>
            <a:endParaRPr lang="en-US" sz="2000" dirty="0"/>
          </a:p>
          <a:p>
            <a:r>
              <a:rPr lang="en-US" sz="2000" dirty="0"/>
              <a:t>The project has to generate external communication, has to reach the citizens and/or direct stakeholders of the project</a:t>
            </a:r>
            <a:r>
              <a:rPr lang="en-US" sz="2000" dirty="0" smtClean="0"/>
              <a:t>. It is essential to explain </a:t>
            </a:r>
            <a:r>
              <a:rPr lang="en-US" sz="2000" dirty="0"/>
              <a:t>what EU is doing in the </a:t>
            </a:r>
            <a:r>
              <a:rPr lang="en-US" sz="2000" dirty="0" smtClean="0"/>
              <a:t>Partner Country in close coordination with EUD.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0118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Twinning - always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ec.europa.eu/neighbourhood-enlargement/tenders/twinning_en</a:t>
            </a:r>
            <a:r>
              <a:rPr lang="en-GB" dirty="0" smtClean="0"/>
              <a:t> </a:t>
            </a:r>
          </a:p>
          <a:p>
            <a:pPr indent="0">
              <a:buNone/>
            </a:pPr>
            <a:r>
              <a:rPr lang="en-GB" dirty="0" smtClean="0"/>
              <a:t>And also keep us updated when changes </a:t>
            </a:r>
            <a:endParaRPr lang="en-GB" dirty="0"/>
          </a:p>
          <a:p>
            <a:pPr indent="0">
              <a:buNone/>
            </a:pPr>
            <a:endParaRPr lang="en-GB" dirty="0" smtClean="0">
              <a:hlinkClick r:id="rId3"/>
            </a:endParaRPr>
          </a:p>
          <a:p>
            <a:pPr indent="0">
              <a:buNone/>
            </a:pP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ec.europa.eu/neighbourhood-enlargement/sites/near/files/twinning-manual-revision-2017-final-updated-09-08.pdf</a:t>
            </a:r>
            <a:endParaRPr lang="en-GB" dirty="0" smtClean="0"/>
          </a:p>
          <a:p>
            <a:pPr indent="0">
              <a:buNone/>
            </a:pPr>
            <a:r>
              <a:rPr lang="en-GB" dirty="0" smtClean="0"/>
              <a:t>Since there might be smaller corrections introduced</a:t>
            </a:r>
          </a:p>
          <a:p>
            <a:pPr indent="0">
              <a:buNone/>
            </a:pPr>
            <a:endParaRPr lang="en-GB" dirty="0"/>
          </a:p>
          <a:p>
            <a:pPr indent="0">
              <a:buNone/>
            </a:pPr>
            <a:r>
              <a:rPr lang="en-GB" dirty="0" smtClean="0"/>
              <a:t> </a:t>
            </a:r>
          </a:p>
          <a:p>
            <a:pPr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17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01" y="2852936"/>
            <a:ext cx="8229600" cy="936625"/>
          </a:xfrm>
        </p:spPr>
        <p:txBody>
          <a:bodyPr/>
          <a:lstStyle/>
          <a:p>
            <a:pPr algn="ctr"/>
            <a:r>
              <a:rPr lang="en-GB" dirty="0" smtClean="0"/>
              <a:t>THANK YOU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83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7776864" cy="2376264"/>
          </a:xfrm>
        </p:spPr>
        <p:txBody>
          <a:bodyPr/>
          <a:lstStyle/>
          <a:p>
            <a:endParaRPr lang="en-GB" sz="1600" dirty="0"/>
          </a:p>
          <a:p>
            <a:r>
              <a:rPr lang="en-GB" sz="1600" b="1" i="0" dirty="0" smtClean="0"/>
              <a:t>0. Liaise regularly with</a:t>
            </a:r>
            <a:r>
              <a:rPr lang="en-GB" altLang="en-US" sz="1600" b="1" i="0" dirty="0" smtClean="0"/>
              <a:t> the EU Delegation PAR Task Manager </a:t>
            </a:r>
          </a:p>
          <a:p>
            <a:r>
              <a:rPr lang="en-GB" altLang="en-US" sz="1600" b="1" i="0" dirty="0" smtClean="0"/>
              <a:t>and the Partner Country </a:t>
            </a:r>
            <a:r>
              <a:rPr lang="en-GB" altLang="en-US" sz="1600" dirty="0" smtClean="0"/>
              <a:t>leading Institution/person </a:t>
            </a:r>
            <a:r>
              <a:rPr lang="en-GB" altLang="en-US" sz="1600" i="0" dirty="0" smtClean="0"/>
              <a:t>to know  about ongoing horizontal PAR projects. </a:t>
            </a:r>
          </a:p>
          <a:p>
            <a:r>
              <a:rPr lang="en-GB" altLang="en-US" sz="1600" i="0" dirty="0" smtClean="0"/>
              <a:t>Ask for any studies and/or expert assessments that they could share and consider useful for your work. </a:t>
            </a:r>
          </a:p>
        </p:txBody>
      </p:sp>
    </p:spTree>
    <p:extLst>
      <p:ext uri="{BB962C8B-B14F-4D97-AF65-F5344CB8AC3E}">
        <p14:creationId xmlns:p14="http://schemas.microsoft.com/office/powerpoint/2010/main" val="319297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72008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 …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42552" y="980728"/>
            <a:ext cx="8207375" cy="504056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it-IT" altLang="en-US" sz="1800" i="0" dirty="0" smtClean="0"/>
          </a:p>
          <a:p>
            <a:pPr marL="0" indent="0" algn="just">
              <a:buFontTx/>
              <a:buNone/>
              <a:defRPr/>
            </a:pPr>
            <a:endParaRPr lang="it-IT" altLang="en-US" sz="1800" dirty="0"/>
          </a:p>
          <a:p>
            <a:pPr marL="0" indent="0" algn="just">
              <a:buFontTx/>
              <a:buNone/>
              <a:defRPr/>
            </a:pPr>
            <a:endParaRPr lang="it-IT" altLang="en-US" sz="1800" i="0" dirty="0" smtClean="0"/>
          </a:p>
          <a:p>
            <a:pPr marL="0" indent="0" algn="just">
              <a:buFontTx/>
              <a:buNone/>
              <a:defRPr/>
            </a:pPr>
            <a:endParaRPr lang="it-IT" altLang="en-US" sz="1800" dirty="0"/>
          </a:p>
          <a:p>
            <a:pPr marL="0" indent="0" algn="just">
              <a:buFontTx/>
              <a:buNone/>
              <a:defRPr/>
            </a:pPr>
            <a:endParaRPr lang="it-IT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it-IT" altLang="en-US" sz="1800" i="0" dirty="0" smtClean="0"/>
              <a:t>1. </a:t>
            </a:r>
            <a:r>
              <a:rPr lang="en-GB" altLang="en-US" sz="1800" b="1" i="0" dirty="0" smtClean="0"/>
              <a:t>Get well acquainted with the overall PAR agenda and the administrative environment </a:t>
            </a:r>
            <a:r>
              <a:rPr lang="en-GB" altLang="en-US" sz="1800" i="0" dirty="0" smtClean="0"/>
              <a:t>within which the institution and the staff you are working with operate.</a:t>
            </a:r>
          </a:p>
          <a:p>
            <a:pPr marL="0" indent="0" algn="just">
              <a:buFontTx/>
              <a:buNone/>
              <a:defRPr/>
            </a:pPr>
            <a:endParaRPr lang="en-GB" altLang="en-US" sz="1200" b="1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</p:txBody>
      </p:sp>
    </p:spTree>
    <p:extLst>
      <p:ext uri="{BB962C8B-B14F-4D97-AF65-F5344CB8AC3E}">
        <p14:creationId xmlns:p14="http://schemas.microsoft.com/office/powerpoint/2010/main" val="132308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07375" cy="4464769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2. Ensure that any legal texts, organisational structures, procedures and job profiles the Twinning project advocates are </a:t>
            </a:r>
            <a:r>
              <a:rPr lang="en-GB" altLang="en-US" sz="1800" b="1" i="0" dirty="0" smtClean="0"/>
              <a:t>in line with the administrative culture </a:t>
            </a:r>
            <a:r>
              <a:rPr lang="en-GB" altLang="en-US" sz="1800" i="0" dirty="0" smtClean="0"/>
              <a:t>of the country, the </a:t>
            </a:r>
            <a:r>
              <a:rPr lang="en-GB" altLang="en-US" sz="1800" b="1" i="0" dirty="0" smtClean="0"/>
              <a:t>commitments made </a:t>
            </a:r>
            <a:r>
              <a:rPr lang="en-GB" altLang="en-US" sz="1800" i="0" dirty="0" smtClean="0"/>
              <a:t>in the Stabilisation and Association Agreements or Association Agreements, and the Principles of Public Administration. </a:t>
            </a:r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marL="0" indent="0" algn="just">
              <a:buClrTx/>
              <a:buFontTx/>
              <a:buNone/>
              <a:defRPr/>
            </a:pPr>
            <a:endParaRPr lang="en-GB" altLang="en-US" sz="16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72008" y="44426"/>
            <a:ext cx="8748464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85725" indent="0" algn="just"/>
            <a:r>
              <a:rPr lang="en-GB" altLang="en-US" sz="2200" kern="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194547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3. Help the institutions to ensure an inclusive and evidence-based policy- and law-making process</a:t>
            </a:r>
            <a:r>
              <a:rPr lang="en-GB" altLang="en-US" sz="1800" i="0" dirty="0"/>
              <a:t> </a:t>
            </a:r>
            <a:r>
              <a:rPr lang="en-GB" altLang="en-US" sz="1800" i="0" dirty="0" smtClean="0"/>
              <a:t>in line with the </a:t>
            </a:r>
            <a:r>
              <a:rPr lang="en-GB" altLang="en-US" sz="1800" b="1" i="0" dirty="0" smtClean="0"/>
              <a:t>Better Regulation approach</a:t>
            </a: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43966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4. Analyse constantly the risks and threats to the project. An early warning can avoid that the whole project could be at risk</a:t>
            </a:r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380634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5. Do not underestimate the difference in organisational culture; do not take the things for granted and be opened to see/do the things differently</a:t>
            </a:r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29423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indent="0" algn="just">
              <a:defRPr/>
            </a:pPr>
            <a:r>
              <a:rPr lang="en-GB" altLang="en-US" sz="1800" dirty="0"/>
              <a:t>6</a:t>
            </a:r>
            <a:r>
              <a:rPr lang="en-GB" altLang="en-US" sz="1800" i="0" dirty="0" smtClean="0"/>
              <a:t>. </a:t>
            </a:r>
            <a:r>
              <a:rPr lang="en-GB" sz="1800" dirty="0"/>
              <a:t>Ensure high quality of the STEs and of the outputs: documents, training, workshops – ideally STEs reports drafted  straight at the end of the mission and discussed before leaving the country</a:t>
            </a:r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168378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7375" cy="4896544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 smtClean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dirty="0"/>
          </a:p>
          <a:p>
            <a:pPr marL="0" indent="0" algn="just">
              <a:buFontTx/>
              <a:buNone/>
              <a:defRPr/>
            </a:pP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r>
              <a:rPr lang="en-GB" altLang="en-US" sz="1800" dirty="0" smtClean="0"/>
              <a:t>7</a:t>
            </a:r>
            <a:r>
              <a:rPr lang="en-GB" altLang="en-US" sz="1800" i="0" dirty="0" smtClean="0"/>
              <a:t>. </a:t>
            </a:r>
            <a:r>
              <a:rPr lang="en-GB" altLang="en-US" sz="1800" dirty="0" smtClean="0"/>
              <a:t>Think about the sustainability of the project – how to ensure the results achieved are maintained.</a:t>
            </a:r>
            <a:endParaRPr lang="en-GB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200" i="0" dirty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  <a:p>
            <a:pPr indent="0" algn="just">
              <a:buClrTx/>
              <a:defRPr/>
            </a:pPr>
            <a:endParaRPr lang="en-GB" altLang="en-US" sz="1600" i="0" dirty="0" smtClean="0">
              <a:solidFill>
                <a:schemeClr val="tx1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en-GB" altLang="en-US" sz="1800" i="0" dirty="0" smtClean="0"/>
              <a:t>	</a:t>
            </a: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US" altLang="en-US" sz="1800" i="0" dirty="0" smtClean="0"/>
          </a:p>
          <a:p>
            <a:pPr marL="0" indent="0" algn="just">
              <a:buFontTx/>
              <a:buNone/>
              <a:defRPr/>
            </a:pPr>
            <a:endParaRPr lang="en-GB" altLang="en-US" sz="1000" i="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4016" y="44426"/>
            <a:ext cx="8748464" cy="576262"/>
          </a:xfrm>
        </p:spPr>
        <p:txBody>
          <a:bodyPr/>
          <a:lstStyle/>
          <a:p>
            <a:pPr marL="85725" indent="0" algn="just"/>
            <a:r>
              <a:rPr lang="en-GB" altLang="en-US" sz="2200" dirty="0" smtClean="0">
                <a:solidFill>
                  <a:schemeClr val="bg1"/>
                </a:solidFill>
              </a:rPr>
              <a:t>Practical advice provided to RTAs</a:t>
            </a:r>
          </a:p>
        </p:txBody>
      </p:sp>
    </p:spTree>
    <p:extLst>
      <p:ext uri="{BB962C8B-B14F-4D97-AF65-F5344CB8AC3E}">
        <p14:creationId xmlns:p14="http://schemas.microsoft.com/office/powerpoint/2010/main" val="16153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ACF183991F324A8C5B7AC362704265" ma:contentTypeVersion="1" ma:contentTypeDescription="Create a new document." ma:contentTypeScope="" ma:versionID="cfffce5387d3ceb5e3fac93810b1ee1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8CDB06-4E31-4024-A884-00AF9A5469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CFC734-060A-4E26-8143-5DEDBDB617A3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A99B20E-2AB5-485B-A1B2-16764F46F1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5939</TotalTime>
  <Words>772</Words>
  <Application>Microsoft Office PowerPoint</Application>
  <PresentationFormat>On-screen Show (4:3)</PresentationFormat>
  <Paragraphs>164</Paragraphs>
  <Slides>14</Slides>
  <Notes>10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ＭＳ Ｐゴシック</vt:lpstr>
      <vt:lpstr>Arial</vt:lpstr>
      <vt:lpstr>Verdana</vt:lpstr>
      <vt:lpstr>Wingdings</vt:lpstr>
      <vt:lpstr>Default Design</vt:lpstr>
      <vt:lpstr>Practical advice on Twinning projects implementation</vt:lpstr>
      <vt:lpstr>PowerPoint Presentation</vt:lpstr>
      <vt:lpstr>Practical advice provided to RTAs …</vt:lpstr>
      <vt:lpstr>PowerPoint Presentation</vt:lpstr>
      <vt:lpstr>Practical advice provided to RTAs</vt:lpstr>
      <vt:lpstr>Practical advice provided to RTAs</vt:lpstr>
      <vt:lpstr>Practical advice provided to RTAs</vt:lpstr>
      <vt:lpstr>Practical advice provided to RTAs</vt:lpstr>
      <vt:lpstr>Practical advice provided to RTAs</vt:lpstr>
      <vt:lpstr>Practical advice provided to RTAs</vt:lpstr>
      <vt:lpstr>Practical advice provided to RTAs</vt:lpstr>
      <vt:lpstr>Practical advice provided to RTAs</vt:lpstr>
      <vt:lpstr>For Twinning - always use</vt:lpstr>
      <vt:lpstr>THANK YOU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AQUARO Francesca (NEAR)</cp:lastModifiedBy>
  <cp:revision>506</cp:revision>
  <cp:lastPrinted>2019-07-01T16:22:07Z</cp:lastPrinted>
  <dcterms:created xsi:type="dcterms:W3CDTF">2011-10-28T10:25:18Z</dcterms:created>
  <dcterms:modified xsi:type="dcterms:W3CDTF">2019-07-01T16:22:11Z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0x010100C1ACF183991F324A8C5B7AC362704265</vt:lpwstr>
  </property>
</Properties>
</file>